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379" r:id="rId3"/>
    <p:sldId id="380" r:id="rId4"/>
    <p:sldId id="381" r:id="rId5"/>
    <p:sldId id="350" r:id="rId6"/>
    <p:sldId id="362" r:id="rId7"/>
    <p:sldId id="363" r:id="rId8"/>
    <p:sldId id="366" r:id="rId9"/>
    <p:sldId id="338" r:id="rId10"/>
    <p:sldId id="339" r:id="rId11"/>
    <p:sldId id="340" r:id="rId12"/>
    <p:sldId id="367" r:id="rId13"/>
    <p:sldId id="368" r:id="rId14"/>
    <p:sldId id="369" r:id="rId15"/>
    <p:sldId id="382" r:id="rId16"/>
    <p:sldId id="358" r:id="rId17"/>
    <p:sldId id="342" r:id="rId18"/>
    <p:sldId id="351" r:id="rId19"/>
    <p:sldId id="343" r:id="rId20"/>
    <p:sldId id="345" r:id="rId21"/>
    <p:sldId id="383" r:id="rId22"/>
    <p:sldId id="346" r:id="rId23"/>
    <p:sldId id="347" r:id="rId24"/>
    <p:sldId id="348" r:id="rId25"/>
  </p:sldIdLst>
  <p:sldSz cx="9144000" cy="6858000" type="screen4x3"/>
  <p:notesSz cx="6858000" cy="9312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65" autoAdjust="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BAFB-8467-4706-93A5-170931949FD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C706-B849-4634-A9F0-AFB62032911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3331"/>
            <a:ext cx="5486400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045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5045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0E87ED-41AD-431A-A5A6-ABC99050B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6090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ABE1-58EE-4358-AC7E-D62B20BFF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1687-2A7A-49CC-A5C7-FDC969DBF0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53DF-8C02-40D3-9AF2-E3EA14C63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56E5-B72C-413D-AADD-872B8EC8E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E767-BF9F-48A6-AA2E-34E43B13E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0F80-E15E-4EA5-9531-87623439C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75A4-3577-45BB-B111-9F4C606FA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5023-83C3-4A9C-B44A-1129467754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B205-5304-44B0-B678-3C5EC5202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5F2B-1700-4578-8610-583316230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EAED2-8828-4C88-A542-640B8AB649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8A29F3B-93FA-4E4D-A709-EC3B01DCD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attsupwiththat.com/2010/06/09/a-study-the-temperature-rise-has-caused-the-co2-increase-not-the-other-way-around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facts.com/p/226.html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wner\Documents\schools%20lectures\Bootham_090321\sf5cf3_1095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wner\Documents\schools%20lectures\Bootham_090321\sf5cf3_1255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700808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i="1" dirty="0" smtClean="0">
                <a:solidFill>
                  <a:srgbClr val="A50021"/>
                </a:solidFill>
              </a:rPr>
              <a:t>The Climate Emergency:</a:t>
            </a:r>
          </a:p>
          <a:p>
            <a:pPr algn="ctr"/>
            <a:r>
              <a:rPr lang="en-GB" sz="2800" b="1" i="1" dirty="0" smtClean="0">
                <a:solidFill>
                  <a:srgbClr val="A50021"/>
                </a:solidFill>
              </a:rPr>
              <a:t>what’s the science, what should we do?</a:t>
            </a:r>
          </a:p>
          <a:p>
            <a:pPr algn="ctr"/>
            <a:endParaRPr lang="en-GB" sz="19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GB" alt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Tuckett</a:t>
            </a:r>
            <a:r>
              <a:rPr lang="en-GB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Birmingham UK  (r.p.tuckett@bham.ac.uk)</a:t>
            </a:r>
          </a:p>
          <a:p>
            <a:pPr algn="ctr"/>
            <a:r>
              <a:rPr lang="en-GB" altLang="en-US" sz="1900" b="1" dirty="0" smtClean="0">
                <a:solidFill>
                  <a:srgbClr val="FF0000"/>
                </a:solidFill>
              </a:rPr>
              <a:t>North Yorkshire Schools,</a:t>
            </a:r>
            <a:r>
              <a:rPr lang="en-GB" altLang="en-US" sz="1900" b="1" i="1" dirty="0" smtClean="0">
                <a:solidFill>
                  <a:srgbClr val="FF0000"/>
                </a:solidFill>
              </a:rPr>
              <a:t>  </a:t>
            </a:r>
            <a:r>
              <a:rPr lang="en-GB" altLang="en-US" sz="1900" b="1" dirty="0" smtClean="0">
                <a:solidFill>
                  <a:srgbClr val="FF0000"/>
                </a:solidFill>
              </a:rPr>
              <a:t>9</a:t>
            </a:r>
            <a:r>
              <a:rPr lang="en-GB" altLang="en-US" sz="1900" b="1" baseline="30000" dirty="0" smtClean="0">
                <a:solidFill>
                  <a:srgbClr val="FF0000"/>
                </a:solidFill>
              </a:rPr>
              <a:t>th</a:t>
            </a:r>
            <a:r>
              <a:rPr lang="en-GB" altLang="en-US" sz="1900" b="1" dirty="0" smtClean="0">
                <a:solidFill>
                  <a:srgbClr val="FF0000"/>
                </a:solidFill>
              </a:rPr>
              <a:t> March 2021</a:t>
            </a:r>
            <a:endParaRPr lang="en-GB" altLang="en-US" sz="19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GB" altLang="en-US" sz="1900" b="1" dirty="0">
                <a:cs typeface="Times New Roman" pitchFamily="18" charset="0"/>
              </a:rPr>
              <a:t> </a:t>
            </a:r>
            <a:endParaRPr lang="en-GB" altLang="en-US" sz="1900" b="1" dirty="0" smtClean="0">
              <a:cs typeface="Times New Roman" pitchFamily="18" charset="0"/>
            </a:endParaRPr>
          </a:p>
          <a:p>
            <a:pPr eaLnBrk="0" hangingPunct="0"/>
            <a:r>
              <a:rPr lang="en-GB" altLang="en-US" sz="1900" b="1" dirty="0" smtClean="0">
                <a:solidFill>
                  <a:schemeClr val="accent2"/>
                </a:solidFill>
                <a:sym typeface="Symbol" pitchFamily="18" charset="2"/>
              </a:rPr>
              <a:t>   </a:t>
            </a:r>
            <a:r>
              <a:rPr lang="en-GB" altLang="en-US" sz="2000" b="1" dirty="0" smtClean="0">
                <a:solidFill>
                  <a:schemeClr val="accent2"/>
                </a:solidFill>
                <a:sym typeface="Symbol" pitchFamily="18" charset="2"/>
              </a:rPr>
              <a:t>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  Is the correlation between CO</a:t>
            </a:r>
            <a:r>
              <a:rPr lang="en-GB" altLang="en-US" sz="2000" b="1" baseline="-25000" dirty="0" smtClean="0">
                <a:solidFill>
                  <a:schemeClr val="accent2"/>
                </a:solidFill>
              </a:rPr>
              <a:t>2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 concentration and </a:t>
            </a:r>
            <a:r>
              <a:rPr lang="en-GB" altLang="en-US" sz="2000" b="1" i="1" dirty="0" err="1" smtClean="0">
                <a:solidFill>
                  <a:schemeClr val="accent2"/>
                </a:solidFill>
              </a:rPr>
              <a:t>T</a:t>
            </a:r>
            <a:r>
              <a:rPr lang="en-GB" altLang="en-US" sz="2000" b="1" i="1" baseline="-25000" dirty="0" err="1" smtClean="0">
                <a:solidFill>
                  <a:schemeClr val="accent2"/>
                </a:solidFill>
              </a:rPr>
              <a:t>earth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 proven? </a:t>
            </a:r>
            <a:endParaRPr lang="en-GB" altLang="en-US" sz="2000" b="1" dirty="0">
              <a:cs typeface="Times New Roman" pitchFamily="18" charset="0"/>
            </a:endParaRPr>
          </a:p>
          <a:p>
            <a:r>
              <a:rPr lang="en-GB" altLang="en-US" sz="2000" b="1" dirty="0" smtClean="0">
                <a:solidFill>
                  <a:schemeClr val="accent2"/>
                </a:solidFill>
                <a:sym typeface="Symbol" pitchFamily="18" charset="2"/>
              </a:rPr>
              <a:t>   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  What actions are possible :  individually, nationally, internationally?  </a:t>
            </a:r>
          </a:p>
          <a:p>
            <a:r>
              <a:rPr lang="en-GB" altLang="en-US" sz="1900" b="1" dirty="0" smtClean="0">
                <a:solidFill>
                  <a:schemeClr val="accent2"/>
                </a:solidFill>
              </a:rPr>
              <a:t>  </a:t>
            </a:r>
          </a:p>
          <a:p>
            <a:r>
              <a:rPr lang="en-GB" altLang="en-US" sz="1900" b="1" u="sng" dirty="0" smtClean="0">
                <a:solidFill>
                  <a:schemeClr val="accent2"/>
                </a:solidFill>
              </a:rPr>
              <a:t>Elsevier publications</a:t>
            </a:r>
          </a:p>
          <a:p>
            <a:endParaRPr lang="en-GB" altLang="en-US" sz="1900" b="1" dirty="0" smtClean="0">
              <a:solidFill>
                <a:schemeClr val="accent2"/>
              </a:solidFill>
            </a:endParaRPr>
          </a:p>
          <a:p>
            <a:r>
              <a:rPr lang="en-GB" altLang="en-US" sz="1900" b="1" dirty="0" smtClean="0">
                <a:solidFill>
                  <a:schemeClr val="accent2"/>
                </a:solidFill>
              </a:rPr>
              <a:t>	</a:t>
            </a:r>
            <a:r>
              <a:rPr lang="en-GB" altLang="en-US" sz="1900" b="1" i="1" dirty="0" err="1" smtClean="0"/>
              <a:t>Encyclo</a:t>
            </a:r>
            <a:r>
              <a:rPr lang="en-GB" altLang="en-US" sz="1900" b="1" i="1" dirty="0" smtClean="0"/>
              <a:t>. </a:t>
            </a:r>
            <a:r>
              <a:rPr lang="en-GB" altLang="en-US" sz="1900" b="1" i="1" dirty="0" err="1" smtClean="0"/>
              <a:t>Analyt</a:t>
            </a:r>
            <a:r>
              <a:rPr lang="en-GB" altLang="en-US" sz="1900" b="1" i="1" dirty="0" smtClean="0"/>
              <a:t>. Science</a:t>
            </a:r>
            <a:r>
              <a:rPr lang="en-GB" altLang="en-US" sz="1900" b="1" dirty="0" smtClean="0"/>
              <a:t> </a:t>
            </a:r>
            <a:r>
              <a:rPr lang="en-GB" altLang="en-US" sz="1900" b="1" i="1" dirty="0" smtClean="0"/>
              <a:t>(3</a:t>
            </a:r>
            <a:r>
              <a:rPr lang="en-GB" altLang="en-US" sz="1900" b="1" i="1" baseline="30000" dirty="0" smtClean="0"/>
              <a:t>rd</a:t>
            </a:r>
            <a:r>
              <a:rPr lang="en-GB" altLang="en-US" sz="1900" b="1" i="1" dirty="0" smtClean="0"/>
              <a:t> ed., 2019) pp.</a:t>
            </a:r>
            <a:r>
              <a:rPr lang="en-GB" altLang="en-US" sz="1900" b="1" dirty="0" smtClean="0"/>
              <a:t>362</a:t>
            </a:r>
            <a:r>
              <a:rPr lang="en-GB" altLang="en-US" sz="1900" b="1" dirty="0" smtClean="0">
                <a:latin typeface="Symbol" pitchFamily="18" charset="2"/>
              </a:rPr>
              <a:t>-</a:t>
            </a:r>
            <a:r>
              <a:rPr lang="en-GB" altLang="en-US" sz="1900" b="1" dirty="0" smtClean="0">
                <a:latin typeface="+mn-lt"/>
              </a:rPr>
              <a:t>372</a:t>
            </a:r>
          </a:p>
          <a:p>
            <a:r>
              <a:rPr lang="en-GB" altLang="en-US" sz="1900" b="1" dirty="0" smtClean="0">
                <a:latin typeface="+mn-lt"/>
              </a:rPr>
              <a:t>		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0.1016/B978-0-12-409547-2.14031-4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en-US" sz="2000" b="1" i="1" dirty="0" smtClean="0">
                <a:solidFill>
                  <a:srgbClr val="C00000"/>
                </a:solidFill>
              </a:rPr>
              <a:t>  </a:t>
            </a:r>
            <a:r>
              <a:rPr lang="en-US" altLang="en-US" sz="1900" b="1" i="1" dirty="0" smtClean="0"/>
              <a:t>Climate Change: </a:t>
            </a:r>
            <a:r>
              <a:rPr lang="en-US" altLang="en-US" sz="1900" b="1" i="1" dirty="0" err="1" smtClean="0"/>
              <a:t>oberved</a:t>
            </a:r>
            <a:r>
              <a:rPr lang="en-US" altLang="en-US" sz="1900" b="1" i="1" dirty="0" smtClean="0"/>
              <a:t> impacts on Planet Earth (3</a:t>
            </a:r>
            <a:r>
              <a:rPr lang="en-US" altLang="en-US" sz="1900" b="1" i="1" baseline="30000" dirty="0" smtClean="0"/>
              <a:t>rd</a:t>
            </a:r>
            <a:r>
              <a:rPr lang="en-US" altLang="en-US" sz="1900" b="1" i="1" dirty="0" smtClean="0"/>
              <a:t> </a:t>
            </a:r>
            <a:r>
              <a:rPr lang="en-US" altLang="en-US" sz="1900" b="1" i="1" dirty="0" err="1" smtClean="0"/>
              <a:t>ed</a:t>
            </a:r>
            <a:r>
              <a:rPr lang="en-US" altLang="en-US" sz="1900" b="1" i="1" dirty="0" smtClean="0"/>
              <a:t>, 2021) pp.19</a:t>
            </a:r>
            <a:r>
              <a:rPr lang="en-US" altLang="en-US" sz="1900" b="1" i="1" dirty="0" smtClean="0">
                <a:latin typeface="Symbol" pitchFamily="18" charset="2"/>
              </a:rPr>
              <a:t>-</a:t>
            </a:r>
            <a:r>
              <a:rPr lang="en-US" altLang="en-US" sz="1900" b="1" i="1" dirty="0" smtClean="0"/>
              <a:t>45</a:t>
            </a:r>
          </a:p>
          <a:p>
            <a:r>
              <a:rPr lang="en-US" altLang="en-US" sz="2000" b="1" i="1" dirty="0" smtClean="0">
                <a:solidFill>
                  <a:srgbClr val="A50021"/>
                </a:solidFill>
              </a:rPr>
              <a:t>		</a:t>
            </a:r>
            <a:r>
              <a:rPr lang="en-GB" sz="2000" b="1" dirty="0" smtClean="0">
                <a:solidFill>
                  <a:srgbClr val="FF0000"/>
                </a:solidFill>
              </a:rPr>
              <a:t>10.1016/B978-0-12-821575-3.00002-5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67944" y="11967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12" descr="SantaClausJo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376264" cy="15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windturbines_c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6632"/>
            <a:ext cx="222463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olarbe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zfacts.com/metaPage/lib/zFacts-CO2-Temp.gif">
            <a:hlinkClick r:id="rId2"/>
          </p:cNvPr>
          <p:cNvPicPr/>
          <p:nvPr/>
        </p:nvPicPr>
        <p:blipFill>
          <a:blip r:embed="rId3" cstate="print"/>
          <a:srcRect l="7339" t="7143" r="7339" b="11428"/>
          <a:stretch>
            <a:fillRect/>
          </a:stretch>
        </p:blipFill>
        <p:spPr bwMode="auto">
          <a:xfrm>
            <a:off x="971600" y="548680"/>
            <a:ext cx="66967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15616" y="620688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436096" y="98072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71800" y="1772816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794078" y="3998794"/>
            <a:ext cx="2966113" cy="1567218"/>
          </a:xfrm>
          <a:custGeom>
            <a:avLst/>
            <a:gdLst>
              <a:gd name="connsiteX0" fmla="*/ 109182 w 2966113"/>
              <a:gd name="connsiteY0" fmla="*/ 150125 h 1567218"/>
              <a:gd name="connsiteX1" fmla="*/ 204716 w 2966113"/>
              <a:gd name="connsiteY1" fmla="*/ 150125 h 1567218"/>
              <a:gd name="connsiteX2" fmla="*/ 177421 w 2966113"/>
              <a:gd name="connsiteY2" fmla="*/ 150125 h 1567218"/>
              <a:gd name="connsiteX3" fmla="*/ 81886 w 2966113"/>
              <a:gd name="connsiteY3" fmla="*/ 1050878 h 1567218"/>
              <a:gd name="connsiteX4" fmla="*/ 668740 w 2966113"/>
              <a:gd name="connsiteY4" fmla="*/ 1433015 h 1567218"/>
              <a:gd name="connsiteX5" fmla="*/ 1146412 w 2966113"/>
              <a:gd name="connsiteY5" fmla="*/ 245660 h 1567218"/>
              <a:gd name="connsiteX6" fmla="*/ 1296537 w 2966113"/>
              <a:gd name="connsiteY6" fmla="*/ 218364 h 156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6113" h="1567218">
                <a:moveTo>
                  <a:pt x="109182" y="150125"/>
                </a:moveTo>
                <a:lnTo>
                  <a:pt x="204716" y="150125"/>
                </a:lnTo>
                <a:cubicBezTo>
                  <a:pt x="216089" y="150125"/>
                  <a:pt x="197893" y="0"/>
                  <a:pt x="177421" y="150125"/>
                </a:cubicBezTo>
                <a:cubicBezTo>
                  <a:pt x="156949" y="300250"/>
                  <a:pt x="0" y="837063"/>
                  <a:pt x="81886" y="1050878"/>
                </a:cubicBezTo>
                <a:cubicBezTo>
                  <a:pt x="163773" y="1264693"/>
                  <a:pt x="491319" y="1567218"/>
                  <a:pt x="668740" y="1433015"/>
                </a:cubicBezTo>
                <a:cubicBezTo>
                  <a:pt x="846161" y="1298812"/>
                  <a:pt x="1041779" y="448102"/>
                  <a:pt x="1146412" y="245660"/>
                </a:cubicBezTo>
                <a:cubicBezTo>
                  <a:pt x="1251045" y="43218"/>
                  <a:pt x="2966113" y="1369325"/>
                  <a:pt x="1296537" y="2183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23928" y="414908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4248" y="3429000"/>
            <a:ext cx="7920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3568" y="515719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006600"/>
                </a:solidFill>
              </a:rPr>
              <a:t>i.e.</a:t>
            </a:r>
            <a:r>
              <a:rPr lang="en-GB" sz="2400" b="1" dirty="0" smtClean="0">
                <a:solidFill>
                  <a:srgbClr val="006600"/>
                </a:solidFill>
              </a:rPr>
              <a:t> does red correlate with blue, or vice-versa?</a:t>
            </a:r>
            <a:endParaRPr lang="en-GB" sz="24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0"/>
            <a:ext cx="6120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u="sng" dirty="0" smtClean="0">
                <a:latin typeface="Calibri" pitchFamily="34" charset="0"/>
              </a:rPr>
              <a:t>Does this relate to the Earth’s Temperature?</a:t>
            </a:r>
            <a:endParaRPr lang="en-GB" sz="25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2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6632"/>
            <a:ext cx="5760640" cy="3953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14908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</a:t>
            </a:r>
            <a:r>
              <a:rPr lang="en-GB" b="1" dirty="0"/>
              <a:t>average temperature of the earth </a:t>
            </a:r>
            <a:r>
              <a:rPr lang="en-GB" b="1" dirty="0" smtClean="0"/>
              <a:t>(blue</a:t>
            </a:r>
            <a:r>
              <a:rPr lang="en-GB" b="1" dirty="0"/>
              <a:t>) and the concentration level of CO</a:t>
            </a:r>
            <a:r>
              <a:rPr lang="en-GB" b="1" baseline="-25000" dirty="0"/>
              <a:t>2</a:t>
            </a:r>
            <a:r>
              <a:rPr lang="en-GB" b="1" dirty="0"/>
              <a:t> in the earth's atmosphere </a:t>
            </a:r>
            <a:r>
              <a:rPr lang="en-GB" b="1" dirty="0" smtClean="0"/>
              <a:t>(red</a:t>
            </a:r>
            <a:r>
              <a:rPr lang="en-GB" b="1" dirty="0"/>
              <a:t>) during the ‘recent’ history of the last 130 years. </a:t>
            </a:r>
            <a:r>
              <a:rPr lang="en-GB" sz="1700" b="1" dirty="0"/>
              <a:t>(</a:t>
            </a:r>
            <a:r>
              <a:rPr lang="en-GB" sz="1700" b="1" dirty="0" err="1" smtClean="0"/>
              <a:t>Stoft</a:t>
            </a:r>
            <a:r>
              <a:rPr lang="en-GB" sz="1700" b="1" dirty="0" smtClean="0"/>
              <a:t>,  </a:t>
            </a:r>
            <a:r>
              <a:rPr lang="en-GB" sz="1700" b="1" dirty="0">
                <a:hlinkClick r:id="rId3"/>
              </a:rPr>
              <a:t>http://</a:t>
            </a:r>
            <a:r>
              <a:rPr lang="en-GB" sz="1700" b="1" dirty="0" smtClean="0">
                <a:hlinkClick r:id="rId3"/>
              </a:rPr>
              <a:t>zfacts.com/p/226.html</a:t>
            </a:r>
            <a:r>
              <a:rPr lang="en-GB" sz="1700" b="1" dirty="0" smtClean="0"/>
              <a:t>) </a:t>
            </a:r>
          </a:p>
          <a:p>
            <a:r>
              <a:rPr lang="en-GB" dirty="0" smtClean="0"/>
              <a:t> </a:t>
            </a:r>
          </a:p>
          <a:p>
            <a:r>
              <a:rPr lang="en-GB" b="1" dirty="0" smtClean="0">
                <a:solidFill>
                  <a:srgbClr val="A50021"/>
                </a:solidFill>
              </a:rPr>
              <a:t>We have already risen 1.9 F (c. 1.1 °C) since the start of the Industrial Revolution (c. 1750 AD).  If we reach c. 3°C, the </a:t>
            </a:r>
            <a:r>
              <a:rPr lang="en-GB" b="1" i="1" u="sng" dirty="0" smtClean="0">
                <a:solidFill>
                  <a:srgbClr val="A50021"/>
                </a:solidFill>
              </a:rPr>
              <a:t>runaway</a:t>
            </a:r>
            <a:r>
              <a:rPr lang="en-GB" b="1" dirty="0" smtClean="0">
                <a:solidFill>
                  <a:srgbClr val="A50021"/>
                </a:solidFill>
              </a:rPr>
              <a:t> greenhouse effect will probably happen ;  then it’s </a:t>
            </a:r>
            <a:r>
              <a:rPr lang="en-GB" b="1" u="sng" dirty="0" smtClean="0">
                <a:solidFill>
                  <a:srgbClr val="A50021"/>
                </a:solidFill>
              </a:rPr>
              <a:t>REALLY SERIOUS</a:t>
            </a:r>
            <a:r>
              <a:rPr lang="en-GB" b="1" dirty="0" smtClean="0">
                <a:solidFill>
                  <a:srgbClr val="A50021"/>
                </a:solidFill>
              </a:rPr>
              <a:t>.</a:t>
            </a:r>
          </a:p>
          <a:p>
            <a:endParaRPr lang="en-GB" b="1" dirty="0" smtClean="0">
              <a:solidFill>
                <a:srgbClr val="A50021"/>
              </a:solidFill>
            </a:endParaRPr>
          </a:p>
          <a:p>
            <a:r>
              <a:rPr lang="en-GB" b="1" dirty="0" smtClean="0">
                <a:solidFill>
                  <a:srgbClr val="A50021"/>
                </a:solidFill>
              </a:rPr>
              <a:t>Basis of the 1.5 </a:t>
            </a:r>
            <a:r>
              <a:rPr lang="en-GB" b="1" baseline="30000" dirty="0" err="1" smtClean="0">
                <a:solidFill>
                  <a:srgbClr val="A50021"/>
                </a:solidFill>
              </a:rPr>
              <a:t>o</a:t>
            </a:r>
            <a:r>
              <a:rPr lang="en-GB" b="1" dirty="0" err="1" smtClean="0">
                <a:solidFill>
                  <a:srgbClr val="A50021"/>
                </a:solidFill>
              </a:rPr>
              <a:t>C</a:t>
            </a:r>
            <a:r>
              <a:rPr lang="en-GB" b="1" dirty="0" smtClean="0">
                <a:solidFill>
                  <a:srgbClr val="A50021"/>
                </a:solidFill>
              </a:rPr>
              <a:t> rise that all countries, incl. USA (!), are working towards.</a:t>
            </a:r>
            <a:endParaRPr lang="en-GB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4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123728" y="2636912"/>
            <a:ext cx="1368425" cy="1368425"/>
          </a:xfrm>
          <a:prstGeom prst="ellipse">
            <a:avLst/>
          </a:prstGeom>
          <a:gradFill rotWithShape="1">
            <a:gsLst>
              <a:gs pos="0">
                <a:srgbClr val="EA9586"/>
              </a:gs>
              <a:gs pos="100000">
                <a:srgbClr val="D3240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95936" y="2636912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5451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796136" y="2708920"/>
            <a:ext cx="1368425" cy="1368425"/>
          </a:xfrm>
          <a:prstGeom prst="ellipse">
            <a:avLst/>
          </a:prstGeom>
          <a:gradFill rotWithShape="1">
            <a:gsLst>
              <a:gs pos="0">
                <a:srgbClr val="EA9586"/>
              </a:gs>
              <a:gs pos="100000">
                <a:srgbClr val="D3240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536" y="0"/>
            <a:ext cx="84978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latin typeface="+mn-lt"/>
              </a:rPr>
              <a:t>	</a:t>
            </a:r>
            <a:r>
              <a:rPr lang="en-GB" sz="2400" b="1" u="sng" dirty="0" smtClean="0">
                <a:solidFill>
                  <a:schemeClr val="accent2"/>
                </a:solidFill>
                <a:latin typeface="+mn-lt"/>
              </a:rPr>
              <a:t>Classic infra-red spectroscopy</a:t>
            </a:r>
            <a:r>
              <a:rPr lang="en-GB" sz="2400" b="1" dirty="0" smtClean="0">
                <a:solidFill>
                  <a:schemeClr val="accent2"/>
                </a:solidFill>
                <a:latin typeface="+mn-lt"/>
              </a:rPr>
              <a:t> :  </a:t>
            </a:r>
            <a:r>
              <a:rPr lang="en-GB" sz="2400" b="1" i="1" dirty="0" smtClean="0">
                <a:solidFill>
                  <a:schemeClr val="accent2"/>
                </a:solidFill>
                <a:latin typeface="+mn-lt"/>
              </a:rPr>
              <a:t>d</a:t>
            </a:r>
            <a:r>
              <a:rPr lang="en-GB" sz="2400" b="1" dirty="0" smtClean="0">
                <a:solidFill>
                  <a:schemeClr val="accent2"/>
                </a:solidFill>
                <a:latin typeface="Symbol" pitchFamily="18" charset="2"/>
              </a:rPr>
              <a:t>m / </a:t>
            </a:r>
            <a:r>
              <a:rPr lang="en-GB" sz="2400" b="1" i="1" dirty="0" err="1" smtClean="0">
                <a:solidFill>
                  <a:schemeClr val="accent2"/>
                </a:solidFill>
                <a:latin typeface="+mn-lt"/>
              </a:rPr>
              <a:t>d</a:t>
            </a:r>
            <a:r>
              <a:rPr lang="en-GB" sz="2400" b="1" dirty="0" err="1" smtClean="0">
                <a:solidFill>
                  <a:schemeClr val="accent2"/>
                </a:solidFill>
                <a:latin typeface="+mn-lt"/>
              </a:rPr>
              <a:t>x</a:t>
            </a:r>
            <a:r>
              <a:rPr lang="en-GB" sz="24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chemeClr val="accent2"/>
                </a:solidFill>
                <a:latin typeface="+mn-lt"/>
                <a:sym typeface="Symbol"/>
              </a:rPr>
              <a:t> 0</a:t>
            </a:r>
          </a:p>
          <a:p>
            <a:r>
              <a:rPr lang="en-GB" sz="2400" b="1" dirty="0" smtClean="0">
                <a:solidFill>
                  <a:schemeClr val="accent2"/>
                </a:solidFill>
                <a:latin typeface="+mn-lt"/>
                <a:sym typeface="Symbol"/>
              </a:rPr>
              <a:t>          </a:t>
            </a:r>
            <a:r>
              <a:rPr lang="en-GB" b="1" i="1" dirty="0" smtClean="0">
                <a:solidFill>
                  <a:schemeClr val="accent2"/>
                </a:solidFill>
                <a:latin typeface="+mn-lt"/>
                <a:sym typeface="Symbol"/>
              </a:rPr>
              <a:t>(You learn about this in 1</a:t>
            </a:r>
            <a:r>
              <a:rPr lang="en-GB" b="1" i="1" baseline="30000" dirty="0" smtClean="0">
                <a:solidFill>
                  <a:schemeClr val="accent2"/>
                </a:solidFill>
                <a:latin typeface="+mn-lt"/>
                <a:sym typeface="Symbol"/>
              </a:rPr>
              <a:t>st</a:t>
            </a:r>
            <a:r>
              <a:rPr lang="en-GB" b="1" i="1" dirty="0" smtClean="0">
                <a:solidFill>
                  <a:schemeClr val="accent2"/>
                </a:solidFill>
                <a:latin typeface="+mn-lt"/>
                <a:sym typeface="Symbol"/>
              </a:rPr>
              <a:t> or 2</a:t>
            </a:r>
            <a:r>
              <a:rPr lang="en-GB" b="1" i="1" baseline="30000" dirty="0" smtClean="0">
                <a:solidFill>
                  <a:schemeClr val="accent2"/>
                </a:solidFill>
                <a:latin typeface="+mn-lt"/>
                <a:sym typeface="Symbol"/>
              </a:rPr>
              <a:t>nd</a:t>
            </a:r>
            <a:r>
              <a:rPr lang="en-GB" b="1" i="1" dirty="0" smtClean="0">
                <a:solidFill>
                  <a:schemeClr val="accent2"/>
                </a:solidFill>
                <a:latin typeface="+mn-lt"/>
                <a:sym typeface="Symbol"/>
              </a:rPr>
              <a:t> year Chemistry degrees </a:t>
            </a:r>
            <a:r>
              <a:rPr lang="en-GB" b="1" i="1" dirty="0" smtClean="0">
                <a:solidFill>
                  <a:schemeClr val="accent2"/>
                </a:solidFill>
                <a:latin typeface="+mn-lt"/>
                <a:sym typeface="Symbol"/>
              </a:rPr>
              <a:t>...)</a:t>
            </a:r>
            <a:endParaRPr lang="en-GB" sz="2400" b="1" dirty="0" smtClean="0">
              <a:solidFill>
                <a:schemeClr val="accent2"/>
              </a:solidFill>
              <a:latin typeface="+mn-lt"/>
            </a:endParaRP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GB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en-GB" sz="2400" b="1" dirty="0" smtClean="0">
                <a:solidFill>
                  <a:schemeClr val="accent2"/>
                </a:solidFill>
              </a:rPr>
              <a:t>  mode </a:t>
            </a:r>
            <a:r>
              <a:rPr lang="en-GB" sz="2400" b="1" dirty="0">
                <a:solidFill>
                  <a:schemeClr val="accent2"/>
                </a:solidFill>
              </a:rPr>
              <a:t>of CO</a:t>
            </a:r>
            <a:r>
              <a:rPr lang="en-GB" sz="2400" b="1" baseline="-25000" dirty="0">
                <a:solidFill>
                  <a:schemeClr val="accent2"/>
                </a:solidFill>
              </a:rPr>
              <a:t>2</a:t>
            </a:r>
          </a:p>
          <a:p>
            <a:pPr algn="ctr"/>
            <a:r>
              <a:rPr lang="en-GB" sz="2400" b="1" dirty="0">
                <a:solidFill>
                  <a:schemeClr val="accent2"/>
                </a:solidFill>
              </a:rPr>
              <a:t>2.0 </a:t>
            </a:r>
            <a:r>
              <a:rPr lang="en-GB" b="1" dirty="0">
                <a:solidFill>
                  <a:schemeClr val="accent2"/>
                </a:solidFill>
              </a:rPr>
              <a:t>x</a:t>
            </a:r>
            <a:r>
              <a:rPr lang="en-GB" sz="2400" b="1" dirty="0">
                <a:solidFill>
                  <a:schemeClr val="accent2"/>
                </a:solidFill>
              </a:rPr>
              <a:t> 10</a:t>
            </a:r>
            <a:r>
              <a:rPr lang="en-GB" sz="2400" b="1" baseline="30000" dirty="0">
                <a:solidFill>
                  <a:schemeClr val="accent2"/>
                </a:solidFill>
              </a:rPr>
              <a:t>13</a:t>
            </a:r>
            <a:r>
              <a:rPr lang="en-GB" sz="2400" b="1" dirty="0">
                <a:solidFill>
                  <a:schemeClr val="accent2"/>
                </a:solidFill>
              </a:rPr>
              <a:t> vibrations per second  </a:t>
            </a:r>
            <a:r>
              <a:rPr lang="en-GB" sz="2200" b="1" dirty="0">
                <a:solidFill>
                  <a:schemeClr val="accent2"/>
                </a:solidFill>
              </a:rPr>
              <a:t>(or 50 </a:t>
            </a:r>
            <a:r>
              <a:rPr lang="en-GB" sz="2200" b="1" dirty="0" err="1">
                <a:solidFill>
                  <a:schemeClr val="accent2"/>
                </a:solidFill>
              </a:rPr>
              <a:t>fs</a:t>
            </a:r>
            <a:r>
              <a:rPr lang="en-GB" sz="2200" b="1" dirty="0">
                <a:solidFill>
                  <a:schemeClr val="accent2"/>
                </a:solidFill>
              </a:rPr>
              <a:t> per </a:t>
            </a:r>
            <a:r>
              <a:rPr lang="en-GB" sz="2200" b="1" dirty="0" err="1">
                <a:solidFill>
                  <a:schemeClr val="accent2"/>
                </a:solidFill>
              </a:rPr>
              <a:t>vibn</a:t>
            </a:r>
            <a:r>
              <a:rPr lang="en-GB" sz="2200" b="1" dirty="0">
                <a:solidFill>
                  <a:schemeClr val="accent2"/>
                </a:solidFill>
              </a:rPr>
              <a:t>)</a:t>
            </a:r>
          </a:p>
          <a:p>
            <a:pPr algn="ctr"/>
            <a:r>
              <a:rPr lang="en-GB" sz="2400" b="1" dirty="0">
                <a:solidFill>
                  <a:schemeClr val="accent2"/>
                </a:solidFill>
              </a:rPr>
              <a:t>667 cm</a:t>
            </a:r>
            <a:r>
              <a:rPr lang="en-GB" sz="2400" b="1" baseline="30000" dirty="0">
                <a:solidFill>
                  <a:schemeClr val="accent2"/>
                </a:solidFill>
              </a:rPr>
              <a:t>-1</a:t>
            </a:r>
            <a:r>
              <a:rPr lang="en-GB" sz="2400" b="1" dirty="0">
                <a:solidFill>
                  <a:schemeClr val="accent2"/>
                </a:solidFill>
              </a:rPr>
              <a:t> or 15.0 </a:t>
            </a:r>
            <a:r>
              <a:rPr lang="en-GB" sz="2400" b="1" dirty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GB" sz="2400" b="1" dirty="0">
                <a:solidFill>
                  <a:schemeClr val="accent2"/>
                </a:solidFill>
              </a:rPr>
              <a:t>m</a:t>
            </a:r>
          </a:p>
          <a:p>
            <a:pPr algn="ctr"/>
            <a:r>
              <a:rPr lang="en-GB" sz="2400" b="1" dirty="0"/>
              <a:t>Infra-red active :  causes all the problems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19672" y="4293096"/>
            <a:ext cx="595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O            C            O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987824" y="4653136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88024" y="4653136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 l="55927" t="5792" r="5623" b="15053"/>
          <a:stretch>
            <a:fillRect/>
          </a:stretch>
        </p:blipFill>
        <p:spPr bwMode="auto">
          <a:xfrm>
            <a:off x="1331640" y="5013176"/>
            <a:ext cx="185464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5896" y="5229200"/>
            <a:ext cx="4600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Lots of IR emission from Earth at 15 </a:t>
            </a:r>
            <a:r>
              <a:rPr lang="en-GB" b="1" dirty="0" smtClean="0">
                <a:latin typeface="Symbol" pitchFamily="18" charset="2"/>
              </a:rPr>
              <a:t>m</a:t>
            </a:r>
            <a:r>
              <a:rPr lang="en-GB" b="1" dirty="0" smtClean="0">
                <a:latin typeface="+mn-lt"/>
              </a:rPr>
              <a:t>m.</a:t>
            </a:r>
          </a:p>
          <a:p>
            <a:endParaRPr lang="en-GB" b="1" dirty="0" smtClean="0">
              <a:latin typeface="+mn-lt"/>
            </a:endParaRPr>
          </a:p>
          <a:p>
            <a:r>
              <a:rPr lang="en-GB" b="1" dirty="0" smtClean="0">
                <a:latin typeface="+mn-lt"/>
              </a:rPr>
              <a:t>The spectroscopy properties of CO</a:t>
            </a:r>
            <a:r>
              <a:rPr lang="en-GB" b="1" baseline="-25000" dirty="0" smtClean="0">
                <a:latin typeface="+mn-lt"/>
              </a:rPr>
              <a:t>2</a:t>
            </a:r>
            <a:r>
              <a:rPr lang="en-GB" b="1" dirty="0" smtClean="0">
                <a:latin typeface="+mn-lt"/>
              </a:rPr>
              <a:t> </a:t>
            </a:r>
          </a:p>
          <a:p>
            <a:r>
              <a:rPr lang="en-GB" b="1" dirty="0" smtClean="0">
                <a:latin typeface="+mn-lt"/>
              </a:rPr>
              <a:t>are </a:t>
            </a:r>
            <a:r>
              <a:rPr lang="en-GB" b="1" i="1" u="sng" dirty="0" smtClean="0">
                <a:latin typeface="+mn-lt"/>
              </a:rPr>
              <a:t>not</a:t>
            </a:r>
            <a:r>
              <a:rPr lang="en-GB" b="1" dirty="0" smtClean="0">
                <a:latin typeface="+mn-lt"/>
              </a:rPr>
              <a:t> being kind to the environment.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4.44444E-6 C -0.00017 -0.01388 -0.00139 0.09653 -0.00139 0.06667 C -0.00139 0.06644 -0.00017 -0.01388 -3.05556E-6 -4.44444E-6 Z " pathEditMode="relative" rAng="0" ptsTypes="fff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51 0.11135 C -0.00312 0.07848 -0.00903 0.03797 -0.01076 -4.44444E-6 C -0.0118 -0.03703 0.00191 -0.11018 0.00191 -0.10995 C 0.00191 -0.11018 -0.01024 -0.05231 -0.01059 -0.00046 C -0.00903 0.05186 -0.00087 0.08033 0.00816 0.11088 " pathEditMode="relative" rAng="0" ptsTypes="faaff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79 0.12199 C -0.00434 0.08773 0.00365 0.04514 0.0059 0.0051 C 0.00729 -0.03379 -0.01111 -0.11134 -0.01111 -0.11088 C -0.01111 -0.11134 0.00521 -0.05023 0.00573 0.00463 C 0.00347 0.05972 -0.00729 0.08959 -0.01944 0.12176 " pathEditMode="relative" rAng="10800000" ptsTypes="faaff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R_SF5C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909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584" y="0"/>
            <a:ext cx="748347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100" b="1" i="1" dirty="0" smtClean="0">
                <a:solidFill>
                  <a:srgbClr val="CC0000"/>
                </a:solidFill>
              </a:rPr>
              <a:t>Other secondary greenhouse gases</a:t>
            </a:r>
          </a:p>
          <a:p>
            <a:r>
              <a:rPr lang="en-GB" sz="2100" b="1" i="1" dirty="0" smtClean="0">
                <a:solidFill>
                  <a:srgbClr val="CC0000"/>
                </a:solidFill>
              </a:rPr>
              <a:t>Infra-red </a:t>
            </a:r>
            <a:r>
              <a:rPr lang="en-GB" sz="2100" b="1" i="1" dirty="0">
                <a:solidFill>
                  <a:srgbClr val="CC0000"/>
                </a:solidFill>
              </a:rPr>
              <a:t>absorption spectrum of CF</a:t>
            </a:r>
            <a:r>
              <a:rPr lang="en-GB" sz="2100" b="1" i="1" baseline="-25000" dirty="0">
                <a:solidFill>
                  <a:srgbClr val="CC0000"/>
                </a:solidFill>
              </a:rPr>
              <a:t>3</a:t>
            </a:r>
            <a:r>
              <a:rPr lang="en-GB" sz="2100" b="1" i="1" dirty="0">
                <a:solidFill>
                  <a:srgbClr val="CC0000"/>
                </a:solidFill>
              </a:rPr>
              <a:t>SF</a:t>
            </a:r>
            <a:r>
              <a:rPr lang="en-GB" sz="2100" b="1" i="1" baseline="-25000" dirty="0">
                <a:solidFill>
                  <a:srgbClr val="CC0000"/>
                </a:solidFill>
              </a:rPr>
              <a:t>5</a:t>
            </a:r>
            <a:r>
              <a:rPr lang="en-GB" sz="2100" b="1" i="1" dirty="0">
                <a:solidFill>
                  <a:srgbClr val="CC0000"/>
                </a:solidFill>
              </a:rPr>
              <a:t>  (Gaussian 03)</a:t>
            </a:r>
          </a:p>
          <a:p>
            <a:r>
              <a:rPr lang="en-GB" sz="2100" b="1" i="1" dirty="0">
                <a:solidFill>
                  <a:srgbClr val="CC0000"/>
                </a:solidFill>
              </a:rPr>
              <a:t>		     </a:t>
            </a:r>
            <a:r>
              <a:rPr lang="en-GB" b="1" i="1" dirty="0">
                <a:solidFill>
                  <a:srgbClr val="CC0000"/>
                </a:solidFill>
              </a:rPr>
              <a:t>Michael </a:t>
            </a:r>
            <a:r>
              <a:rPr lang="en-GB" b="1" i="1" dirty="0" err="1">
                <a:solidFill>
                  <a:srgbClr val="CC0000"/>
                </a:solidFill>
              </a:rPr>
              <a:t>Parkes</a:t>
            </a:r>
            <a:r>
              <a:rPr lang="en-GB" b="1" i="1" dirty="0">
                <a:solidFill>
                  <a:srgbClr val="CC0000"/>
                </a:solidFill>
              </a:rPr>
              <a:t>, PhD (2007)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627784" y="6525344"/>
            <a:ext cx="2057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8024" y="6309320"/>
            <a:ext cx="275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err="1">
                <a:solidFill>
                  <a:schemeClr val="accent2"/>
                </a:solidFill>
              </a:rPr>
              <a:t>Wavenumber</a:t>
            </a:r>
            <a:r>
              <a:rPr lang="en-GB" sz="2000" b="1" dirty="0">
                <a:solidFill>
                  <a:schemeClr val="accent2"/>
                </a:solidFill>
              </a:rPr>
              <a:t> / cm</a:t>
            </a:r>
            <a:r>
              <a:rPr lang="en-GB" sz="2000" b="1" baseline="30000" dirty="0">
                <a:solidFill>
                  <a:schemeClr val="accent2"/>
                </a:solidFill>
              </a:rPr>
              <a:t>-1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9552" y="1700808"/>
            <a:ext cx="37444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i="1" u="sng" dirty="0">
                <a:solidFill>
                  <a:srgbClr val="008000"/>
                </a:solidFill>
              </a:rPr>
              <a:t>24 </a:t>
            </a:r>
            <a:r>
              <a:rPr lang="en-GB" b="1" i="1" u="sng" dirty="0" err="1">
                <a:solidFill>
                  <a:srgbClr val="008000"/>
                </a:solidFill>
              </a:rPr>
              <a:t>vibrational</a:t>
            </a:r>
            <a:r>
              <a:rPr lang="en-GB" b="1" i="1" u="sng" dirty="0">
                <a:solidFill>
                  <a:srgbClr val="008000"/>
                </a:solidFill>
              </a:rPr>
              <a:t> </a:t>
            </a:r>
            <a:r>
              <a:rPr lang="en-GB" b="1" i="1" u="sng" dirty="0" smtClean="0">
                <a:solidFill>
                  <a:srgbClr val="008000"/>
                </a:solidFill>
              </a:rPr>
              <a:t>modes </a:t>
            </a:r>
          </a:p>
          <a:p>
            <a:endParaRPr lang="en-GB" b="1" i="1" dirty="0" smtClean="0">
              <a:solidFill>
                <a:srgbClr val="008000"/>
              </a:solidFill>
            </a:endParaRPr>
          </a:p>
          <a:p>
            <a:pPr algn="ctr"/>
            <a:r>
              <a:rPr lang="en-GB" b="1" i="1" dirty="0" smtClean="0">
                <a:solidFill>
                  <a:srgbClr val="008000"/>
                </a:solidFill>
              </a:rPr>
              <a:t>Only </a:t>
            </a:r>
            <a:r>
              <a:rPr lang="en-GB" b="1" i="1" u="sng" dirty="0" smtClean="0">
                <a:solidFill>
                  <a:srgbClr val="008000"/>
                </a:solidFill>
              </a:rPr>
              <a:t>six</a:t>
            </a:r>
            <a:r>
              <a:rPr lang="en-GB" b="1" i="1" dirty="0" smtClean="0">
                <a:solidFill>
                  <a:srgbClr val="008000"/>
                </a:solidFill>
              </a:rPr>
              <a:t> </a:t>
            </a:r>
            <a:r>
              <a:rPr lang="en-GB" b="1" i="1" dirty="0">
                <a:solidFill>
                  <a:srgbClr val="008000"/>
                </a:solidFill>
              </a:rPr>
              <a:t>have any significant </a:t>
            </a:r>
            <a:r>
              <a:rPr lang="en-GB" b="1" i="1" dirty="0" smtClean="0">
                <a:solidFill>
                  <a:srgbClr val="008000"/>
                </a:solidFill>
              </a:rPr>
              <a:t>infrared intensity in the range 500</a:t>
            </a:r>
            <a:r>
              <a:rPr lang="en-GB" b="1" i="1" dirty="0" smtClean="0">
                <a:solidFill>
                  <a:srgbClr val="008000"/>
                </a:solidFill>
                <a:latin typeface="Symbol" pitchFamily="18" charset="2"/>
              </a:rPr>
              <a:t>-</a:t>
            </a:r>
            <a:r>
              <a:rPr lang="en-GB" b="1" i="1" dirty="0" smtClean="0">
                <a:solidFill>
                  <a:srgbClr val="008000"/>
                </a:solidFill>
                <a:latin typeface="+mn-lt"/>
              </a:rPr>
              <a:t>1500 cm</a:t>
            </a:r>
            <a:r>
              <a:rPr lang="en-GB" b="1" i="1" baseline="30000" dirty="0" smtClean="0">
                <a:solidFill>
                  <a:srgbClr val="008000"/>
                </a:solidFill>
                <a:latin typeface="Symbol" pitchFamily="18" charset="2"/>
              </a:rPr>
              <a:t>-</a:t>
            </a:r>
            <a:r>
              <a:rPr lang="en-GB" b="1" i="1" baseline="30000" dirty="0" smtClean="0">
                <a:solidFill>
                  <a:srgbClr val="008000"/>
                </a:solidFill>
                <a:latin typeface="+mn-lt"/>
              </a:rPr>
              <a:t>1</a:t>
            </a:r>
            <a:r>
              <a:rPr lang="en-GB" b="1" i="1" dirty="0" smtClean="0">
                <a:solidFill>
                  <a:srgbClr val="008000"/>
                </a:solidFill>
                <a:latin typeface="+mn-lt"/>
              </a:rPr>
              <a:t> (or 7</a:t>
            </a:r>
            <a:r>
              <a:rPr lang="en-GB" b="1" i="1" dirty="0" smtClean="0">
                <a:solidFill>
                  <a:srgbClr val="008000"/>
                </a:solidFill>
                <a:latin typeface="Symbol" pitchFamily="18" charset="2"/>
              </a:rPr>
              <a:t>-</a:t>
            </a:r>
            <a:r>
              <a:rPr lang="en-GB" b="1" i="1" dirty="0" smtClean="0">
                <a:solidFill>
                  <a:srgbClr val="008000"/>
                </a:solidFill>
                <a:latin typeface="+mn-lt"/>
              </a:rPr>
              <a:t>15 </a:t>
            </a:r>
            <a:r>
              <a:rPr lang="en-GB" b="1" i="1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en-GB" b="1" i="1" dirty="0" smtClean="0">
                <a:solidFill>
                  <a:srgbClr val="008000"/>
                </a:solidFill>
                <a:latin typeface="+mn-lt"/>
              </a:rPr>
              <a:t>m), </a:t>
            </a:r>
          </a:p>
          <a:p>
            <a:pPr algn="ctr"/>
            <a:r>
              <a:rPr lang="en-GB" b="1" i="1" dirty="0" smtClean="0">
                <a:solidFill>
                  <a:srgbClr val="008000"/>
                </a:solidFill>
                <a:latin typeface="+mn-lt"/>
              </a:rPr>
              <a:t>the atmospheric window</a:t>
            </a:r>
            <a:endParaRPr lang="en-GB" b="1" i="1" dirty="0">
              <a:solidFill>
                <a:srgbClr val="008000"/>
              </a:solidFill>
            </a:endParaRPr>
          </a:p>
        </p:txBody>
      </p:sp>
      <p:graphicFrame>
        <p:nvGraphicFramePr>
          <p:cNvPr id="89090" name="Object 12"/>
          <p:cNvGraphicFramePr>
            <a:graphicFrameLocks noChangeAspect="1"/>
          </p:cNvGraphicFramePr>
          <p:nvPr/>
        </p:nvGraphicFramePr>
        <p:xfrm>
          <a:off x="6228184" y="692696"/>
          <a:ext cx="2777451" cy="2160240"/>
        </p:xfrm>
        <a:graphic>
          <a:graphicData uri="http://schemas.openxmlformats.org/presentationml/2006/ole">
            <p:oleObj spid="_x0000_s89090" name="CS ChemDraw Drawing" r:id="rId4" imgW="4462272" imgH="3473196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f5cf3_109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5616624" cy="50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504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CC0000"/>
                </a:solidFill>
              </a:rPr>
              <a:t>C</a:t>
            </a:r>
            <a:r>
              <a:rPr lang="en-GB" sz="2400" b="1" i="1" dirty="0">
                <a:solidFill>
                  <a:srgbClr val="CC0000"/>
                </a:solidFill>
                <a:latin typeface="Symbol" pitchFamily="18" charset="2"/>
              </a:rPr>
              <a:t>-</a:t>
            </a:r>
            <a:r>
              <a:rPr lang="en-GB" sz="2400" b="1" i="1" dirty="0">
                <a:solidFill>
                  <a:srgbClr val="CC0000"/>
                </a:solidFill>
              </a:rPr>
              <a:t>S stretching mode</a:t>
            </a:r>
          </a:p>
          <a:p>
            <a:pPr algn="ctr"/>
            <a:r>
              <a:rPr lang="en-GB" sz="2400" b="1" i="1" dirty="0">
                <a:solidFill>
                  <a:srgbClr val="CC0000"/>
                </a:solidFill>
              </a:rPr>
              <a:t>3.3 x 10</a:t>
            </a:r>
            <a:r>
              <a:rPr lang="en-GB" sz="2400" b="1" i="1" baseline="30000" dirty="0">
                <a:solidFill>
                  <a:srgbClr val="CC0000"/>
                </a:solidFill>
              </a:rPr>
              <a:t>13</a:t>
            </a:r>
            <a:r>
              <a:rPr lang="en-GB" sz="2400" b="1" i="1" dirty="0">
                <a:solidFill>
                  <a:srgbClr val="CC0000"/>
                </a:solidFill>
              </a:rPr>
              <a:t> vibrations per second</a:t>
            </a:r>
          </a:p>
          <a:p>
            <a:pPr algn="ctr"/>
            <a:r>
              <a:rPr lang="en-GB" sz="2400" b="1" i="1" dirty="0">
                <a:solidFill>
                  <a:srgbClr val="CC0000"/>
                </a:solidFill>
              </a:rPr>
              <a:t>1095 cm</a:t>
            </a:r>
            <a:r>
              <a:rPr lang="en-GB" sz="2400" b="1" i="1" baseline="30000" dirty="0">
                <a:solidFill>
                  <a:srgbClr val="CC0000"/>
                </a:solidFill>
                <a:latin typeface="Symbol" pitchFamily="18" charset="2"/>
              </a:rPr>
              <a:t>-</a:t>
            </a:r>
            <a:r>
              <a:rPr lang="en-GB" sz="2400" b="1" i="1" baseline="30000" dirty="0">
                <a:solidFill>
                  <a:srgbClr val="CC0000"/>
                </a:solidFill>
              </a:rPr>
              <a:t>1</a:t>
            </a:r>
            <a:r>
              <a:rPr lang="en-GB" sz="2400" b="1" i="1" dirty="0">
                <a:solidFill>
                  <a:srgbClr val="CC0000"/>
                </a:solidFill>
              </a:rPr>
              <a:t>, 9.1 </a:t>
            </a:r>
            <a:r>
              <a:rPr lang="en-GB" sz="2400" b="1" dirty="0" smtClean="0">
                <a:solidFill>
                  <a:srgbClr val="CC0000"/>
                </a:solidFill>
                <a:latin typeface="Symbol" pitchFamily="18" charset="2"/>
              </a:rPr>
              <a:t>m</a:t>
            </a:r>
            <a:r>
              <a:rPr lang="en-GB" sz="2400" b="1" dirty="0" smtClean="0">
                <a:solidFill>
                  <a:srgbClr val="CC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f5cf3_125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6197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63688" y="260648"/>
            <a:ext cx="5098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400" b="1" i="1" dirty="0">
                <a:solidFill>
                  <a:srgbClr val="CC0000"/>
                </a:solidFill>
              </a:rPr>
              <a:t>C</a:t>
            </a:r>
            <a:r>
              <a:rPr lang="en-GB" altLang="en-US" sz="2400" b="1" i="1" dirty="0">
                <a:solidFill>
                  <a:srgbClr val="CC0000"/>
                </a:solidFill>
                <a:latin typeface="Symbol" pitchFamily="18" charset="2"/>
              </a:rPr>
              <a:t>-</a:t>
            </a:r>
            <a:r>
              <a:rPr lang="en-GB" altLang="en-US" sz="2400" b="1" i="1" dirty="0">
                <a:solidFill>
                  <a:srgbClr val="CC0000"/>
                </a:solidFill>
              </a:rPr>
              <a:t>S wagging mode</a:t>
            </a:r>
          </a:p>
          <a:p>
            <a:pPr algn="ctr"/>
            <a:r>
              <a:rPr lang="en-GB" altLang="en-US" sz="2400" b="1" i="1" dirty="0">
                <a:solidFill>
                  <a:srgbClr val="CC0000"/>
                </a:solidFill>
              </a:rPr>
              <a:t>3.8 x 10</a:t>
            </a:r>
            <a:r>
              <a:rPr lang="en-GB" altLang="en-US" sz="2400" b="1" i="1" baseline="30000" dirty="0">
                <a:solidFill>
                  <a:srgbClr val="CC0000"/>
                </a:solidFill>
              </a:rPr>
              <a:t>13</a:t>
            </a:r>
            <a:r>
              <a:rPr lang="en-GB" altLang="en-US" sz="2400" b="1" i="1" dirty="0">
                <a:solidFill>
                  <a:srgbClr val="CC0000"/>
                </a:solidFill>
              </a:rPr>
              <a:t> vibrations per second</a:t>
            </a:r>
          </a:p>
          <a:p>
            <a:pPr algn="ctr"/>
            <a:r>
              <a:rPr lang="en-GB" altLang="en-US" sz="2400" b="1" i="1" dirty="0">
                <a:solidFill>
                  <a:srgbClr val="CC0000"/>
                </a:solidFill>
              </a:rPr>
              <a:t>1255 cm</a:t>
            </a:r>
            <a:r>
              <a:rPr lang="en-GB" altLang="en-US" sz="2400" b="1" i="1" baseline="30000" dirty="0">
                <a:solidFill>
                  <a:srgbClr val="CC0000"/>
                </a:solidFill>
                <a:latin typeface="Symbol" pitchFamily="18" charset="2"/>
              </a:rPr>
              <a:t>-</a:t>
            </a:r>
            <a:r>
              <a:rPr lang="en-GB" altLang="en-US" sz="2400" b="1" i="1" baseline="30000" dirty="0">
                <a:solidFill>
                  <a:srgbClr val="CC0000"/>
                </a:solidFill>
              </a:rPr>
              <a:t>1</a:t>
            </a:r>
            <a:r>
              <a:rPr lang="en-GB" altLang="en-US" sz="2400" b="1" i="1" dirty="0">
                <a:solidFill>
                  <a:srgbClr val="CC0000"/>
                </a:solidFill>
              </a:rPr>
              <a:t>, 8.0 </a:t>
            </a:r>
            <a:r>
              <a:rPr lang="en-GB" altLang="en-US" sz="2400" b="1" dirty="0">
                <a:solidFill>
                  <a:srgbClr val="CC0000"/>
                </a:solidFill>
                <a:latin typeface="Symbol" pitchFamily="18" charset="2"/>
              </a:rPr>
              <a:t>m</a:t>
            </a:r>
            <a:r>
              <a:rPr lang="en-GB" altLang="en-US" sz="2400" b="1" dirty="0">
                <a:solidFill>
                  <a:srgbClr val="CC0000"/>
                </a:solidFill>
              </a:rPr>
              <a:t>m</a:t>
            </a:r>
            <a:endParaRPr lang="en-GB" altLang="en-US" sz="2400" b="1" i="1" baseline="30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4976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i="1" dirty="0" smtClean="0">
                <a:solidFill>
                  <a:schemeClr val="accent2"/>
                </a:solidFill>
              </a:rPr>
              <a:t>Accept the science (despite a few uncertainties)</a:t>
            </a:r>
          </a:p>
          <a:p>
            <a:pPr algn="ctr"/>
            <a:r>
              <a:rPr lang="en-GB" sz="2600" b="1" i="1" dirty="0" smtClean="0">
                <a:solidFill>
                  <a:schemeClr val="accent2"/>
                </a:solidFill>
              </a:rPr>
              <a:t>What are its consequences?</a:t>
            </a:r>
          </a:p>
          <a:p>
            <a:endParaRPr lang="en-GB" sz="1900" b="1" i="1" dirty="0" smtClean="0">
              <a:solidFill>
                <a:srgbClr val="FF0000"/>
              </a:solidFill>
            </a:endParaRPr>
          </a:p>
          <a:p>
            <a:r>
              <a:rPr lang="en-GB" sz="1950" b="1" i="1" u="sng" dirty="0" smtClean="0">
                <a:solidFill>
                  <a:srgbClr val="FF0000"/>
                </a:solidFill>
              </a:rPr>
              <a:t>What might happen if the world has </a:t>
            </a:r>
            <a:r>
              <a:rPr lang="en-GB" sz="1950" b="1" i="1" u="sng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sz="1950" b="1" i="1" u="sng" dirty="0" smtClean="0">
                <a:solidFill>
                  <a:srgbClr val="FF0000"/>
                </a:solidFill>
                <a:latin typeface="+mn-lt"/>
              </a:rPr>
              <a:t>T &gt;</a:t>
            </a:r>
            <a:r>
              <a:rPr lang="en-GB" sz="1950" b="1" i="1" u="sng" dirty="0" smtClean="0">
                <a:solidFill>
                  <a:srgbClr val="FF0000"/>
                </a:solidFill>
              </a:rPr>
              <a:t> 1.5 </a:t>
            </a:r>
            <a:r>
              <a:rPr lang="en-GB" sz="1950" b="1" i="1" u="sng" baseline="30000" dirty="0" err="1" smtClean="0">
                <a:solidFill>
                  <a:srgbClr val="FF0000"/>
                </a:solidFill>
              </a:rPr>
              <a:t>o</a:t>
            </a:r>
            <a:r>
              <a:rPr lang="en-GB" sz="1950" b="1" i="1" u="sng" dirty="0" err="1" smtClean="0">
                <a:solidFill>
                  <a:srgbClr val="FF0000"/>
                </a:solidFill>
              </a:rPr>
              <a:t>C</a:t>
            </a:r>
            <a:r>
              <a:rPr lang="en-GB" sz="1950" b="1" i="1" u="sng" dirty="0" smtClean="0">
                <a:solidFill>
                  <a:srgbClr val="FF0000"/>
                </a:solidFill>
              </a:rPr>
              <a:t> by 2050 (let alone 3 </a:t>
            </a:r>
            <a:r>
              <a:rPr lang="en-GB" sz="1950" b="1" i="1" u="sng" baseline="30000" dirty="0" err="1" smtClean="0">
                <a:solidFill>
                  <a:srgbClr val="FF0000"/>
                </a:solidFill>
              </a:rPr>
              <a:t>o</a:t>
            </a:r>
            <a:r>
              <a:rPr lang="en-GB" sz="1950" b="1" i="1" u="sng" dirty="0" err="1" smtClean="0">
                <a:solidFill>
                  <a:srgbClr val="FF0000"/>
                </a:solidFill>
              </a:rPr>
              <a:t>C</a:t>
            </a:r>
            <a:r>
              <a:rPr lang="en-GB" sz="1950" b="1" i="1" u="sng" dirty="0" smtClean="0">
                <a:solidFill>
                  <a:srgbClr val="FF0000"/>
                </a:solidFill>
              </a:rPr>
              <a:t>)</a:t>
            </a:r>
            <a:r>
              <a:rPr lang="en-GB" sz="1950" b="1" i="1" dirty="0" smtClean="0">
                <a:solidFill>
                  <a:srgbClr val="FF0000"/>
                </a:solidFill>
              </a:rPr>
              <a:t>?</a:t>
            </a:r>
          </a:p>
          <a:p>
            <a:endParaRPr lang="en-GB" sz="1750" dirty="0" smtClean="0"/>
          </a:p>
          <a:p>
            <a:r>
              <a:rPr lang="en-GB" sz="1750" b="1" dirty="0" smtClean="0"/>
              <a:t>Melting poles, both Arctic and Antarctic</a:t>
            </a:r>
          </a:p>
          <a:p>
            <a:endParaRPr lang="en-GB" sz="1750" b="1" dirty="0" smtClean="0"/>
          </a:p>
          <a:p>
            <a:r>
              <a:rPr lang="en-GB" sz="1750" b="1" dirty="0" smtClean="0"/>
              <a:t>Rising sea levels.  May lead to tidal surges and </a:t>
            </a:r>
          </a:p>
          <a:p>
            <a:r>
              <a:rPr lang="en-GB" sz="1750" b="1" dirty="0" smtClean="0"/>
              <a:t>some large cities submerge</a:t>
            </a:r>
          </a:p>
          <a:p>
            <a:endParaRPr lang="en-GB" sz="1750" b="1" dirty="0" smtClean="0"/>
          </a:p>
          <a:p>
            <a:r>
              <a:rPr lang="en-GB" sz="1750" b="1" dirty="0" smtClean="0"/>
              <a:t>More freak weather conditions, </a:t>
            </a:r>
            <a:r>
              <a:rPr lang="en-GB" sz="1750" b="1" i="1" dirty="0" smtClean="0"/>
              <a:t>i.e. </a:t>
            </a:r>
            <a:r>
              <a:rPr lang="en-GB" sz="1750" b="1" dirty="0" smtClean="0"/>
              <a:t>floods and </a:t>
            </a:r>
            <a:r>
              <a:rPr lang="en-GB" sz="1750" b="1" dirty="0" err="1" smtClean="0"/>
              <a:t>heatwaves</a:t>
            </a:r>
            <a:endParaRPr lang="en-GB" sz="1750" b="1" dirty="0" smtClean="0"/>
          </a:p>
          <a:p>
            <a:endParaRPr lang="en-GB" sz="1750" b="1" dirty="0" smtClean="0"/>
          </a:p>
          <a:p>
            <a:r>
              <a:rPr lang="en-GB" sz="1750" b="1" dirty="0" smtClean="0"/>
              <a:t>Some (animal and bird) wildlife may disappear</a:t>
            </a:r>
          </a:p>
          <a:p>
            <a:endParaRPr lang="en-GB" sz="1750" dirty="0" smtClean="0"/>
          </a:p>
          <a:p>
            <a:r>
              <a:rPr lang="en-GB" sz="1950" b="1" i="1" u="sng" dirty="0" smtClean="0">
                <a:solidFill>
                  <a:srgbClr val="FF0000"/>
                </a:solidFill>
              </a:rPr>
              <a:t>What is currently happening in 2021 that does not help</a:t>
            </a:r>
            <a:r>
              <a:rPr lang="en-GB" sz="1950" b="1" i="1" dirty="0" smtClean="0">
                <a:solidFill>
                  <a:srgbClr val="FF0000"/>
                </a:solidFill>
              </a:rPr>
              <a:t>?</a:t>
            </a:r>
          </a:p>
          <a:p>
            <a:endParaRPr lang="en-GB" sz="1750" dirty="0" smtClean="0"/>
          </a:p>
          <a:p>
            <a:r>
              <a:rPr lang="en-GB" sz="1750" b="1" dirty="0" smtClean="0"/>
              <a:t>America is not yet fully engaged.  In my opinion, China finally is.</a:t>
            </a:r>
          </a:p>
          <a:p>
            <a:endParaRPr lang="en-GB" sz="1750" b="1" dirty="0" smtClean="0"/>
          </a:p>
          <a:p>
            <a:r>
              <a:rPr lang="en-GB" sz="1750" b="1" dirty="0" smtClean="0"/>
              <a:t>Only the young (&lt; 30) seem totally engaged by this </a:t>
            </a:r>
            <a:r>
              <a:rPr lang="en-GB" sz="1750" b="1" dirty="0" err="1" smtClean="0"/>
              <a:t>phenonemon</a:t>
            </a:r>
            <a:endParaRPr lang="en-GB" sz="1750" b="1" dirty="0" smtClean="0"/>
          </a:p>
          <a:p>
            <a:endParaRPr lang="en-GB" sz="1750" b="1" dirty="0" smtClean="0"/>
          </a:p>
          <a:p>
            <a:r>
              <a:rPr lang="en-GB" sz="1750" b="1" dirty="0" smtClean="0"/>
              <a:t>More de-forestation;  more fossil fuel burning</a:t>
            </a:r>
          </a:p>
          <a:p>
            <a:endParaRPr lang="en-GB" sz="1750" b="1" dirty="0" smtClean="0"/>
          </a:p>
          <a:p>
            <a:r>
              <a:rPr lang="en-GB" sz="1750" b="1" dirty="0" smtClean="0"/>
              <a:t>Increasing global population; more later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191041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ThinkingFace.jpg"/>
          <p:cNvPicPr>
            <a:picLocks noChangeAspect="1"/>
          </p:cNvPicPr>
          <p:nvPr/>
        </p:nvPicPr>
        <p:blipFill>
          <a:blip r:embed="rId3" cstate="print"/>
          <a:srcRect b="42390"/>
          <a:stretch>
            <a:fillRect/>
          </a:stretch>
        </p:blipFill>
        <p:spPr>
          <a:xfrm>
            <a:off x="6372199" y="1772816"/>
            <a:ext cx="262985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19" y="11993"/>
            <a:ext cx="8784977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GB" altLang="en-US" sz="2200" b="1" dirty="0" smtClean="0"/>
          </a:p>
          <a:p>
            <a:pPr algn="ctr"/>
            <a:r>
              <a:rPr lang="en-GB" altLang="en-US" b="1" dirty="0" smtClean="0">
                <a:solidFill>
                  <a:srgbClr val="C00000"/>
                </a:solidFill>
              </a:rPr>
              <a:t>Amount of carbon dioxide </a:t>
            </a:r>
            <a:r>
              <a:rPr lang="en-GB" altLang="en-US" b="1" dirty="0">
                <a:solidFill>
                  <a:srgbClr val="C00000"/>
                </a:solidFill>
              </a:rPr>
              <a:t>we </a:t>
            </a:r>
            <a:r>
              <a:rPr lang="en-GB" altLang="en-US" b="1" dirty="0" smtClean="0">
                <a:solidFill>
                  <a:srgbClr val="C00000"/>
                </a:solidFill>
              </a:rPr>
              <a:t>can emit </a:t>
            </a:r>
            <a:r>
              <a:rPr lang="en-GB" altLang="en-US" b="1" dirty="0">
                <a:solidFill>
                  <a:srgbClr val="C00000"/>
                </a:solidFill>
              </a:rPr>
              <a:t>if </a:t>
            </a:r>
            <a:r>
              <a:rPr lang="en-GB" altLang="en-US" b="1" dirty="0" smtClean="0">
                <a:solidFill>
                  <a:srgbClr val="C00000"/>
                </a:solidFill>
                <a:sym typeface="Symbol" pitchFamily="18" charset="2"/>
              </a:rPr>
              <a:t>the increase in the </a:t>
            </a:r>
          </a:p>
          <a:p>
            <a:pPr algn="ctr"/>
            <a:r>
              <a:rPr lang="en-GB" altLang="en-US" b="1" dirty="0" smtClean="0">
                <a:solidFill>
                  <a:srgbClr val="C00000"/>
                </a:solidFill>
                <a:sym typeface="Symbol" pitchFamily="18" charset="2"/>
              </a:rPr>
              <a:t>Earth’s temperature is to be limited </a:t>
            </a:r>
            <a:r>
              <a:rPr lang="en-GB" altLang="en-US" b="1" dirty="0">
                <a:solidFill>
                  <a:srgbClr val="C00000"/>
                </a:solidFill>
                <a:sym typeface="Symbol" pitchFamily="18" charset="2"/>
              </a:rPr>
              <a:t>to </a:t>
            </a:r>
            <a:r>
              <a:rPr lang="en-GB" altLang="en-US" b="1" dirty="0" smtClean="0">
                <a:solidFill>
                  <a:srgbClr val="C00000"/>
                </a:solidFill>
                <a:sym typeface="Symbol" pitchFamily="18" charset="2"/>
              </a:rPr>
              <a:t>1.5 </a:t>
            </a:r>
            <a:r>
              <a:rPr lang="en-GB" altLang="en-US" b="1" baseline="30000" dirty="0" err="1" smtClean="0">
                <a:solidFill>
                  <a:srgbClr val="C00000"/>
                </a:solidFill>
                <a:sym typeface="Symbol" pitchFamily="18" charset="2"/>
              </a:rPr>
              <a:t>o</a:t>
            </a:r>
            <a:r>
              <a:rPr lang="en-GB" altLang="en-US" b="1" dirty="0" err="1" smtClean="0">
                <a:solidFill>
                  <a:srgbClr val="C00000"/>
                </a:solidFill>
                <a:sym typeface="Symbol" pitchFamily="18" charset="2"/>
              </a:rPr>
              <a:t>C</a:t>
            </a:r>
            <a:r>
              <a:rPr lang="en-GB" altLang="en-US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GB" altLang="en-US" b="1" dirty="0">
                <a:solidFill>
                  <a:srgbClr val="C00000"/>
                </a:solidFill>
                <a:sym typeface="Symbol" pitchFamily="18" charset="2"/>
              </a:rPr>
              <a:t>by the year </a:t>
            </a:r>
            <a:r>
              <a:rPr lang="en-GB" altLang="en-US" b="1" dirty="0" smtClean="0">
                <a:solidFill>
                  <a:srgbClr val="C00000"/>
                </a:solidFill>
                <a:sym typeface="Symbol" pitchFamily="18" charset="2"/>
              </a:rPr>
              <a:t>2100 </a:t>
            </a:r>
          </a:p>
          <a:p>
            <a:pPr algn="ctr"/>
            <a:r>
              <a:rPr lang="en-GB" altLang="en-US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</a:p>
          <a:p>
            <a:pPr algn="ctr"/>
            <a:r>
              <a:rPr lang="en-GB" altLang="en-US" sz="1600" b="1" i="1" dirty="0" smtClean="0"/>
              <a:t>[metric tonnes (T) per person per year, where 1 T equals 1000 kg]</a:t>
            </a:r>
          </a:p>
          <a:p>
            <a:pPr algn="ctr"/>
            <a:endParaRPr lang="en-GB" altLang="en-US" sz="1600" i="1" dirty="0">
              <a:solidFill>
                <a:srgbClr val="C00000"/>
              </a:solidFill>
            </a:endParaRPr>
          </a:p>
          <a:p>
            <a:r>
              <a:rPr lang="en-GB" altLang="en-US" sz="2200" i="1" dirty="0"/>
              <a:t>	</a:t>
            </a:r>
            <a:r>
              <a:rPr lang="en-GB" altLang="en-US" sz="2200" i="1" dirty="0" smtClean="0"/>
              <a:t>      </a:t>
            </a:r>
            <a:r>
              <a:rPr lang="en-GB" altLang="en-US" sz="1600" b="1" i="1" u="sng" dirty="0" smtClean="0"/>
              <a:t>Population </a:t>
            </a:r>
            <a:r>
              <a:rPr lang="en-GB" altLang="en-US" sz="1600" b="1" i="1" u="sng" dirty="0"/>
              <a:t>/ </a:t>
            </a:r>
            <a:r>
              <a:rPr lang="en-GB" altLang="en-US" sz="1600" b="1" i="1" u="sng" dirty="0" smtClean="0"/>
              <a:t>billion (2018</a:t>
            </a:r>
            <a:r>
              <a:rPr lang="en-GB" altLang="en-US" sz="1600" b="1" i="1" dirty="0" smtClean="0"/>
              <a:t>)       </a:t>
            </a:r>
            <a:r>
              <a:rPr lang="en-GB" altLang="en-US" sz="1600" b="1" i="1" u="sng" dirty="0" smtClean="0"/>
              <a:t>(1990) / T</a:t>
            </a:r>
            <a:r>
              <a:rPr lang="en-GB" altLang="en-US" sz="1600" b="1" i="1" dirty="0" smtClean="0"/>
              <a:t>	   </a:t>
            </a:r>
            <a:r>
              <a:rPr lang="en-GB" altLang="en-US" sz="1600" b="1" i="1" u="sng" dirty="0" smtClean="0"/>
              <a:t>(2018) / T</a:t>
            </a:r>
            <a:r>
              <a:rPr lang="en-GB" altLang="en-US" sz="1600" b="1" i="1" dirty="0"/>
              <a:t>	</a:t>
            </a:r>
            <a:r>
              <a:rPr lang="en-GB" altLang="en-US" sz="1600" b="1" i="1" dirty="0" smtClean="0"/>
              <a:t> </a:t>
            </a:r>
            <a:r>
              <a:rPr lang="en-GB" altLang="en-US" sz="1600" b="1" i="1" u="sng" dirty="0" smtClean="0"/>
              <a:t>(2100) / T</a:t>
            </a:r>
            <a:endParaRPr lang="en-GB" altLang="en-US" sz="1700" b="1" dirty="0" smtClean="0">
              <a:solidFill>
                <a:schemeClr val="tx2"/>
              </a:solidFill>
            </a:endParaRPr>
          </a:p>
          <a:p>
            <a:endParaRPr lang="en-GB" altLang="en-US" sz="1700" b="1" dirty="0" smtClean="0">
              <a:solidFill>
                <a:schemeClr val="tx2"/>
              </a:solidFill>
            </a:endParaRPr>
          </a:p>
          <a:p>
            <a:r>
              <a:rPr lang="en-GB" altLang="en-US" sz="1700" b="1" dirty="0" smtClean="0">
                <a:solidFill>
                  <a:schemeClr val="tx2"/>
                </a:solidFill>
              </a:rPr>
              <a:t>Planet </a:t>
            </a:r>
            <a:r>
              <a:rPr lang="en-GB" altLang="en-US" sz="1700" b="1" dirty="0">
                <a:solidFill>
                  <a:schemeClr val="tx2"/>
                </a:solidFill>
              </a:rPr>
              <a:t>Earth	</a:t>
            </a:r>
            <a:r>
              <a:rPr lang="en-GB" altLang="en-US" sz="1700" b="1" dirty="0" smtClean="0">
                <a:solidFill>
                  <a:schemeClr val="tx2"/>
                </a:solidFill>
              </a:rPr>
              <a:t>          7.63 </a:t>
            </a:r>
            <a:r>
              <a:rPr lang="en-GB" altLang="en-US" sz="1700" b="1" dirty="0">
                <a:solidFill>
                  <a:schemeClr val="tx2"/>
                </a:solidFill>
              </a:rPr>
              <a:t>	     </a:t>
            </a:r>
            <a:r>
              <a:rPr lang="en-GB" altLang="en-US" sz="1700" b="1" dirty="0" smtClean="0">
                <a:solidFill>
                  <a:schemeClr val="tx2"/>
                </a:solidFill>
              </a:rPr>
              <a:t>          4.3    	        4.8</a:t>
            </a:r>
            <a:r>
              <a:rPr lang="en-GB" altLang="en-US" sz="1700" b="1" dirty="0">
                <a:solidFill>
                  <a:schemeClr val="tx2"/>
                </a:solidFill>
              </a:rPr>
              <a:t>		</a:t>
            </a:r>
            <a:r>
              <a:rPr lang="en-GB" altLang="en-US" sz="1700" b="1" dirty="0" smtClean="0">
                <a:solidFill>
                  <a:schemeClr val="tx2"/>
                </a:solidFill>
              </a:rPr>
              <a:t>      &lt; 1 </a:t>
            </a:r>
            <a:endParaRPr lang="en-GB" altLang="en-US" sz="1700" b="1" dirty="0">
              <a:solidFill>
                <a:schemeClr val="tx2"/>
              </a:solidFill>
            </a:endParaRPr>
          </a:p>
          <a:p>
            <a:pPr algn="ctr"/>
            <a:r>
              <a:rPr lang="en-GB" altLang="en-US" sz="1700" dirty="0" smtClean="0"/>
              <a:t>------------------------------------------------------------------------------------------------------------------</a:t>
            </a:r>
          </a:p>
          <a:p>
            <a:r>
              <a:rPr lang="en-GB" altLang="en-US" sz="1700" b="1" dirty="0" smtClean="0">
                <a:solidFill>
                  <a:srgbClr val="A50021"/>
                </a:solidFill>
              </a:rPr>
              <a:t>China</a:t>
            </a:r>
            <a:r>
              <a:rPr lang="en-GB" altLang="en-US" sz="1700" b="1" dirty="0">
                <a:solidFill>
                  <a:srgbClr val="A50021"/>
                </a:solidFill>
              </a:rPr>
              <a:t>		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    1.43 </a:t>
            </a:r>
            <a:r>
              <a:rPr lang="en-GB" altLang="en-US" sz="1700" b="1" dirty="0">
                <a:solidFill>
                  <a:srgbClr val="A50021"/>
                </a:solidFill>
              </a:rPr>
              <a:t>	     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     2     	         7</a:t>
            </a:r>
            <a:r>
              <a:rPr lang="en-GB" altLang="en-US" sz="1700" b="1" dirty="0">
                <a:solidFill>
                  <a:srgbClr val="A50021"/>
                </a:solidFill>
              </a:rPr>
              <a:t>		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&lt; 1</a:t>
            </a:r>
            <a:endParaRPr lang="en-GB" altLang="en-US" sz="1700" b="1" dirty="0">
              <a:solidFill>
                <a:srgbClr val="A50021"/>
              </a:solidFill>
            </a:endParaRPr>
          </a:p>
          <a:p>
            <a:r>
              <a:rPr lang="en-GB" altLang="en-US" sz="1700" b="1" dirty="0">
                <a:solidFill>
                  <a:srgbClr val="A50021"/>
                </a:solidFill>
              </a:rPr>
              <a:t>India		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    1.35 </a:t>
            </a:r>
            <a:r>
              <a:rPr lang="en-GB" altLang="en-US" sz="1700" b="1" dirty="0">
                <a:solidFill>
                  <a:srgbClr val="A50021"/>
                </a:solidFill>
              </a:rPr>
              <a:t>	     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     1    	         2</a:t>
            </a:r>
            <a:r>
              <a:rPr lang="en-GB" altLang="en-US" sz="1700" b="1" dirty="0">
                <a:solidFill>
                  <a:srgbClr val="A50021"/>
                </a:solidFill>
              </a:rPr>
              <a:t>		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&lt; 1 </a:t>
            </a:r>
            <a:endParaRPr lang="en-GB" altLang="en-US" sz="1700" b="1" dirty="0" smtClean="0">
              <a:solidFill>
                <a:srgbClr val="006600"/>
              </a:solidFill>
            </a:endParaRPr>
          </a:p>
          <a:p>
            <a:r>
              <a:rPr lang="en-GB" altLang="en-US" sz="1700" b="1" dirty="0" smtClean="0">
                <a:solidFill>
                  <a:srgbClr val="A50021"/>
                </a:solidFill>
              </a:rPr>
              <a:t>Africa		          1.28	                1	         1		      &lt; 1</a:t>
            </a:r>
            <a:endParaRPr lang="en-GB" altLang="en-US" sz="1700" b="1" dirty="0" smtClean="0">
              <a:solidFill>
                <a:srgbClr val="006600"/>
              </a:solidFill>
            </a:endParaRPr>
          </a:p>
          <a:p>
            <a:endParaRPr lang="en-GB" altLang="en-US" sz="1700" b="1" dirty="0" smtClean="0">
              <a:solidFill>
                <a:srgbClr val="006600"/>
              </a:solidFill>
            </a:endParaRPr>
          </a:p>
          <a:p>
            <a:r>
              <a:rPr lang="en-GB" altLang="en-US" sz="1700" b="1" dirty="0" smtClean="0">
                <a:solidFill>
                  <a:srgbClr val="006600"/>
                </a:solidFill>
              </a:rPr>
              <a:t>EU total</a:t>
            </a:r>
            <a:r>
              <a:rPr lang="en-GB" altLang="en-US" sz="1700" b="1" dirty="0">
                <a:solidFill>
                  <a:srgbClr val="006600"/>
                </a:solidFill>
              </a:rPr>
              <a:t>	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          	          0.5</a:t>
            </a:r>
            <a:r>
              <a:rPr lang="en-GB" altLang="en-US" sz="1700" b="1" dirty="0">
                <a:solidFill>
                  <a:srgbClr val="006600"/>
                </a:solidFill>
              </a:rPr>
              <a:t>	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1    </a:t>
            </a:r>
            <a:r>
              <a:rPr lang="en-GB" altLang="en-US" sz="1700" b="1" dirty="0">
                <a:solidFill>
                  <a:srgbClr val="006600"/>
                </a:solidFill>
              </a:rPr>
              <a:t>	    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	 9        	         7</a:t>
            </a:r>
            <a:r>
              <a:rPr lang="en-GB" altLang="en-US" sz="1700" b="1" dirty="0">
                <a:solidFill>
                  <a:srgbClr val="006600"/>
                </a:solidFill>
              </a:rPr>
              <a:t>		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      &lt; 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1</a:t>
            </a:r>
          </a:p>
          <a:p>
            <a:r>
              <a:rPr lang="en-GB" altLang="en-US" sz="1700" b="1" dirty="0" smtClean="0">
                <a:solidFill>
                  <a:srgbClr val="006600"/>
                </a:solidFill>
              </a:rPr>
              <a:t>		------------------------------------------------------------------------------</a:t>
            </a:r>
            <a:endParaRPr lang="en-GB" altLang="en-US" sz="1700" b="1" dirty="0">
              <a:solidFill>
                <a:srgbClr val="006600"/>
              </a:solidFill>
            </a:endParaRPr>
          </a:p>
          <a:p>
            <a:r>
              <a:rPr lang="en-GB" altLang="en-US" sz="1700" b="1" dirty="0" smtClean="0">
                <a:solidFill>
                  <a:srgbClr val="006600"/>
                </a:solidFill>
              </a:rPr>
              <a:t>Germany	          0.08		13	         9		      &lt; 1</a:t>
            </a:r>
          </a:p>
          <a:p>
            <a:r>
              <a:rPr lang="en-GB" altLang="en-US" sz="1700" b="1" dirty="0" smtClean="0">
                <a:solidFill>
                  <a:srgbClr val="006600"/>
                </a:solidFill>
              </a:rPr>
              <a:t>UK </a:t>
            </a:r>
            <a:r>
              <a:rPr lang="en-GB" altLang="en-US" sz="1700" b="1" dirty="0">
                <a:solidFill>
                  <a:srgbClr val="006600"/>
                </a:solidFill>
              </a:rPr>
              <a:t>		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          0.07 </a:t>
            </a:r>
            <a:r>
              <a:rPr lang="en-GB" altLang="en-US" sz="1700" b="1" dirty="0">
                <a:solidFill>
                  <a:srgbClr val="006600"/>
                </a:solidFill>
              </a:rPr>
              <a:t>	    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           10   	         6</a:t>
            </a:r>
            <a:r>
              <a:rPr lang="en-GB" altLang="en-US" sz="1700" b="1" dirty="0">
                <a:solidFill>
                  <a:srgbClr val="006600"/>
                </a:solidFill>
              </a:rPr>
              <a:t>		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      &lt; </a:t>
            </a:r>
            <a:r>
              <a:rPr lang="en-GB" altLang="en-US" sz="1700" b="1" dirty="0" smtClean="0">
                <a:solidFill>
                  <a:srgbClr val="006600"/>
                </a:solidFill>
              </a:rPr>
              <a:t>1</a:t>
            </a:r>
          </a:p>
          <a:p>
            <a:r>
              <a:rPr lang="en-GB" altLang="en-US" sz="1700" b="1" dirty="0" smtClean="0">
                <a:solidFill>
                  <a:srgbClr val="006600"/>
                </a:solidFill>
              </a:rPr>
              <a:t>France		          0.06		 7	         5		      &lt; 1</a:t>
            </a:r>
          </a:p>
          <a:p>
            <a:r>
              <a:rPr lang="en-GB" altLang="en-US" sz="1700" b="1" dirty="0" smtClean="0">
                <a:solidFill>
                  <a:srgbClr val="006600"/>
                </a:solidFill>
              </a:rPr>
              <a:t>Poland		          0.04		10	         9		      &lt; 1</a:t>
            </a:r>
            <a:endParaRPr lang="en-GB" altLang="en-US" sz="1700" b="1" dirty="0" smtClean="0">
              <a:solidFill>
                <a:srgbClr val="A50021"/>
              </a:solidFill>
            </a:endParaRPr>
          </a:p>
          <a:p>
            <a:endParaRPr lang="en-GB" altLang="en-US" sz="1700" b="1" dirty="0" smtClean="0">
              <a:solidFill>
                <a:srgbClr val="A50021"/>
              </a:solidFill>
            </a:endParaRPr>
          </a:p>
          <a:p>
            <a:endParaRPr lang="en-GB" altLang="en-US" sz="1700" b="1" dirty="0" smtClean="0">
              <a:solidFill>
                <a:srgbClr val="A50021"/>
              </a:solidFill>
            </a:endParaRPr>
          </a:p>
          <a:p>
            <a:r>
              <a:rPr lang="en-GB" altLang="en-US" sz="1700" b="1" dirty="0" smtClean="0">
                <a:solidFill>
                  <a:srgbClr val="A50021"/>
                </a:solidFill>
              </a:rPr>
              <a:t>USA </a:t>
            </a:r>
            <a:r>
              <a:rPr lang="en-GB" altLang="en-US" sz="1700" b="1" dirty="0">
                <a:solidFill>
                  <a:srgbClr val="A50021"/>
                </a:solidFill>
              </a:rPr>
              <a:t>	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                   0.33 </a:t>
            </a:r>
            <a:r>
              <a:rPr lang="en-GB" altLang="en-US" sz="1700" b="1" dirty="0">
                <a:solidFill>
                  <a:srgbClr val="A50021"/>
                </a:solidFill>
              </a:rPr>
              <a:t>	    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     20    	         17</a:t>
            </a:r>
            <a:r>
              <a:rPr lang="en-GB" altLang="en-US" sz="1700" b="1" dirty="0">
                <a:solidFill>
                  <a:srgbClr val="A50021"/>
                </a:solidFill>
              </a:rPr>
              <a:t>		</a:t>
            </a:r>
            <a:r>
              <a:rPr lang="en-GB" altLang="en-US" sz="1700" b="1" dirty="0" smtClean="0">
                <a:solidFill>
                  <a:srgbClr val="A50021"/>
                </a:solidFill>
              </a:rPr>
              <a:t>      &lt; 1</a:t>
            </a:r>
            <a:r>
              <a:rPr lang="en-GB" altLang="en-US" sz="1700" dirty="0"/>
              <a:t>	</a:t>
            </a:r>
            <a:endParaRPr lang="en-GB" altLang="en-US" sz="1700" dirty="0" smtClean="0"/>
          </a:p>
          <a:p>
            <a:r>
              <a:rPr lang="en-GB" altLang="en-US" sz="1700" b="1" dirty="0" smtClean="0">
                <a:solidFill>
                  <a:srgbClr val="A50021"/>
                </a:solidFill>
              </a:rPr>
              <a:t>former USSR 	          0.29	               17 	         12		      &lt; 1 </a:t>
            </a:r>
            <a:endParaRPr lang="en-GB" altLang="en-US" sz="17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55976" y="1700808"/>
            <a:ext cx="0" cy="475252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6296" y="1700808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98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Emissions of CO</a:t>
            </a:r>
            <a:r>
              <a:rPr lang="en-GB" sz="2200" b="1" baseline="-25000" dirty="0" smtClean="0"/>
              <a:t>2</a:t>
            </a:r>
            <a:r>
              <a:rPr lang="en-GB" sz="2200" b="1" dirty="0" smtClean="0"/>
              <a:t> (in T) </a:t>
            </a:r>
            <a:r>
              <a:rPr lang="en-GB" sz="2200" b="1" i="1" u="sng" dirty="0" smtClean="0"/>
              <a:t>per</a:t>
            </a:r>
            <a:r>
              <a:rPr lang="en-GB" sz="2200" b="1" u="sng" dirty="0" smtClean="0"/>
              <a:t> </a:t>
            </a:r>
            <a:r>
              <a:rPr lang="en-GB" sz="2200" b="1" i="1" u="sng" dirty="0" smtClean="0"/>
              <a:t>person</a:t>
            </a:r>
            <a:r>
              <a:rPr lang="en-GB" sz="2200" b="1" u="sng" dirty="0" smtClean="0"/>
              <a:t> </a:t>
            </a:r>
            <a:r>
              <a:rPr lang="en-GB" sz="2200" b="1" i="1" u="sng" dirty="0" smtClean="0"/>
              <a:t>per year </a:t>
            </a:r>
          </a:p>
          <a:p>
            <a:pPr algn="ctr"/>
            <a:r>
              <a:rPr lang="en-GB" sz="2200" b="1" dirty="0" smtClean="0"/>
              <a:t>for seven countries from 1960 to 2018</a:t>
            </a:r>
            <a:endParaRPr lang="en-GB" sz="2200" b="1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 l="11728" t="15068" r="26045" b="6809"/>
          <a:stretch>
            <a:fillRect/>
          </a:stretch>
        </p:blipFill>
        <p:spPr bwMode="auto">
          <a:xfrm>
            <a:off x="251520" y="764704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56376" y="1916832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rgbClr val="A50021"/>
                </a:solidFill>
              </a:rPr>
              <a:t>USA</a:t>
            </a:r>
            <a:endParaRPr lang="en-GB" sz="1500" b="1" dirty="0">
              <a:solidFill>
                <a:srgbClr val="A500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2708920"/>
            <a:ext cx="816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rgbClr val="006600"/>
                </a:solidFill>
              </a:rPr>
              <a:t>Russia</a:t>
            </a:r>
            <a:endParaRPr lang="en-GB" sz="15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3140968"/>
            <a:ext cx="10198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chemeClr val="accent2"/>
                </a:solidFill>
              </a:rPr>
              <a:t>Germany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6376" y="3501008"/>
            <a:ext cx="7713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China</a:t>
            </a:r>
          </a:p>
          <a:p>
            <a:r>
              <a:rPr lang="en-GB" sz="1400" b="1" dirty="0" smtClean="0">
                <a:solidFill>
                  <a:srgbClr val="FF6600"/>
                </a:solidFill>
              </a:rPr>
              <a:t>UK</a:t>
            </a:r>
          </a:p>
          <a:p>
            <a:r>
              <a:rPr lang="en-GB" sz="1400" b="1" dirty="0" smtClean="0">
                <a:solidFill>
                  <a:schemeClr val="accent2"/>
                </a:solidFill>
              </a:rPr>
              <a:t>France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4368" y="4365104"/>
            <a:ext cx="6319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rgbClr val="993300"/>
                </a:solidFill>
              </a:rPr>
              <a:t>India</a:t>
            </a:r>
            <a:endParaRPr lang="en-GB" sz="1500" b="1" dirty="0">
              <a:solidFill>
                <a:srgbClr val="99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368" y="501317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Global</a:t>
            </a:r>
          </a:p>
          <a:p>
            <a:r>
              <a:rPr lang="en-GB" b="1" dirty="0" smtClean="0"/>
              <a:t>average</a:t>
            </a:r>
            <a:endParaRPr lang="en-GB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164288" y="4077072"/>
            <a:ext cx="86409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504" y="116632"/>
            <a:ext cx="9036496" cy="755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900" b="1" dirty="0" smtClean="0">
                <a:solidFill>
                  <a:srgbClr val="006600"/>
                </a:solidFill>
              </a:rPr>
              <a:t>Emission of CO</a:t>
            </a:r>
            <a:r>
              <a:rPr lang="en-GB" altLang="en-US" sz="1900" b="1" baseline="-25000" dirty="0" smtClean="0">
                <a:solidFill>
                  <a:srgbClr val="006600"/>
                </a:solidFill>
              </a:rPr>
              <a:t>2</a:t>
            </a:r>
            <a:r>
              <a:rPr lang="en-GB" altLang="en-US" sz="1900" b="1" dirty="0" smtClean="0">
                <a:solidFill>
                  <a:srgbClr val="006600"/>
                </a:solidFill>
              </a:rPr>
              <a:t> is NOT the same as usage of energy.  But they are ‘similar’</a:t>
            </a:r>
          </a:p>
          <a:p>
            <a:pPr algn="ctr"/>
            <a:r>
              <a:rPr lang="en-GB" altLang="en-US" b="1" dirty="0" smtClean="0">
                <a:solidFill>
                  <a:srgbClr val="006600"/>
                </a:solidFill>
              </a:rPr>
              <a:t>-----------------------------------------------</a:t>
            </a:r>
          </a:p>
          <a:p>
            <a:pPr algn="ctr"/>
            <a:r>
              <a:rPr lang="en-GB" altLang="en-US" sz="2000" b="1" u="sng" dirty="0" smtClean="0">
                <a:solidFill>
                  <a:schemeClr val="accent2"/>
                </a:solidFill>
              </a:rPr>
              <a:t>David MacKay </a:t>
            </a:r>
            <a:r>
              <a:rPr lang="en-GB" altLang="en-US" sz="2000" dirty="0" smtClean="0"/>
              <a:t>:  </a:t>
            </a:r>
            <a:r>
              <a:rPr lang="en-GB" altLang="en-US" sz="2000" i="1" dirty="0" smtClean="0"/>
              <a:t>Sustainable Energy – without the hot air </a:t>
            </a:r>
            <a:r>
              <a:rPr lang="en-GB" altLang="en-US" sz="2000" dirty="0" smtClean="0"/>
              <a:t>(2009) </a:t>
            </a:r>
          </a:p>
          <a:p>
            <a:pPr algn="ctr"/>
            <a:r>
              <a:rPr lang="en-GB" altLang="en-US" dirty="0" smtClean="0"/>
              <a:t>Cambridge University Press  (free from the internet, ISBN: 978-0-9544529-3-3</a:t>
            </a:r>
            <a:r>
              <a:rPr lang="en-GB" altLang="en-US" dirty="0" smtClean="0"/>
              <a:t>)</a:t>
            </a:r>
          </a:p>
          <a:p>
            <a:pPr algn="ctr"/>
            <a:endParaRPr lang="en-GB" altLang="en-US" dirty="0" smtClean="0"/>
          </a:p>
          <a:p>
            <a:pPr lvl="1"/>
            <a:r>
              <a:rPr lang="en-GB" altLang="en-US" b="1" i="1" dirty="0" smtClean="0">
                <a:solidFill>
                  <a:srgbClr val="C00000"/>
                </a:solidFill>
              </a:rPr>
              <a:t>     Uses different units of kWh energy usage per person per day</a:t>
            </a:r>
            <a:endParaRPr lang="en-GB" altLang="en-US" b="1" i="1" dirty="0" smtClean="0">
              <a:solidFill>
                <a:srgbClr val="C00000"/>
              </a:solidFill>
            </a:endParaRPr>
          </a:p>
          <a:p>
            <a:endParaRPr lang="en-GB" altLang="en-US" b="1" u="sng" dirty="0" smtClean="0"/>
          </a:p>
          <a:p>
            <a:r>
              <a:rPr lang="en-GB" altLang="en-US" sz="2100" b="1" i="1" dirty="0" smtClean="0"/>
              <a:t>The </a:t>
            </a:r>
            <a:r>
              <a:rPr lang="en-GB" altLang="en-US" sz="2100" b="1" i="1" dirty="0"/>
              <a:t>average </a:t>
            </a:r>
            <a:r>
              <a:rPr lang="en-GB" altLang="en-US" sz="2100" b="1" i="1" dirty="0" smtClean="0"/>
              <a:t>person in UK used </a:t>
            </a:r>
            <a:r>
              <a:rPr lang="en-GB" altLang="en-US" sz="2100" b="1" i="1" u="sng" dirty="0">
                <a:solidFill>
                  <a:srgbClr val="A50021"/>
                </a:solidFill>
              </a:rPr>
              <a:t>125</a:t>
            </a:r>
            <a:r>
              <a:rPr lang="en-GB" altLang="en-US" sz="2100" b="1" i="1" dirty="0">
                <a:solidFill>
                  <a:srgbClr val="C00000"/>
                </a:solidFill>
              </a:rPr>
              <a:t> </a:t>
            </a:r>
            <a:r>
              <a:rPr lang="en-GB" altLang="en-US" sz="2100" b="1" i="1" dirty="0"/>
              <a:t>of these </a:t>
            </a:r>
            <a:r>
              <a:rPr lang="en-GB" altLang="en-US" sz="2100" b="1" i="1" dirty="0" smtClean="0"/>
              <a:t>units in 2009.  Acts of Parliament (2008, modified in 2019) say we must reduce to c. </a:t>
            </a:r>
            <a:r>
              <a:rPr lang="en-GB" altLang="en-US" sz="2100" b="1" i="1" u="sng" dirty="0" smtClean="0">
                <a:solidFill>
                  <a:srgbClr val="A50021"/>
                </a:solidFill>
              </a:rPr>
              <a:t>10</a:t>
            </a:r>
            <a:r>
              <a:rPr lang="en-GB" altLang="en-US" sz="2100" b="1" i="1" dirty="0" smtClean="0">
                <a:solidFill>
                  <a:schemeClr val="accent2"/>
                </a:solidFill>
              </a:rPr>
              <a:t> </a:t>
            </a:r>
            <a:r>
              <a:rPr lang="en-GB" altLang="en-US" sz="2100" b="1" i="1" dirty="0" smtClean="0"/>
              <a:t>by AD 2100.  </a:t>
            </a:r>
            <a:r>
              <a:rPr lang="en-GB" altLang="en-US" sz="2100" b="1" i="1" dirty="0" smtClean="0"/>
              <a:t>Mackay </a:t>
            </a:r>
            <a:r>
              <a:rPr lang="en-GB" altLang="en-US" sz="2100" b="1" i="1" dirty="0" smtClean="0"/>
              <a:t>suggested :</a:t>
            </a:r>
            <a:endParaRPr lang="en-GB" altLang="en-US" i="1" dirty="0"/>
          </a:p>
          <a:p>
            <a:r>
              <a:rPr lang="en-GB" altLang="en-US" dirty="0"/>
              <a:t>					 </a:t>
            </a:r>
            <a:r>
              <a:rPr lang="en-GB" altLang="en-US" dirty="0" smtClean="0"/>
              <a:t>          </a:t>
            </a:r>
            <a:r>
              <a:rPr lang="en-GB" altLang="en-US" b="1" u="sng" dirty="0" err="1" smtClean="0"/>
              <a:t>Approx</a:t>
            </a:r>
            <a:r>
              <a:rPr lang="en-GB" altLang="en-US" b="1" u="sng" dirty="0" smtClean="0"/>
              <a:t> saving / kWh per day</a:t>
            </a:r>
            <a:endParaRPr lang="en-GB" altLang="en-US" b="1" u="sng" dirty="0"/>
          </a:p>
          <a:p>
            <a:r>
              <a:rPr lang="en-GB" altLang="en-US" sz="2000" b="1" i="1" u="sng" dirty="0">
                <a:solidFill>
                  <a:srgbClr val="A50021"/>
                </a:solidFill>
              </a:rPr>
              <a:t>What we as individuals can do</a:t>
            </a:r>
          </a:p>
          <a:p>
            <a:r>
              <a:rPr lang="en-GB" altLang="en-US" sz="2300" dirty="0"/>
              <a:t>Turn down thermostats and wear more clothes 	</a:t>
            </a:r>
            <a:r>
              <a:rPr lang="en-GB" altLang="en-US" sz="2300" dirty="0" smtClean="0"/>
              <a:t>    </a:t>
            </a:r>
            <a:r>
              <a:rPr lang="en-GB" altLang="en-US" sz="2300" b="1" dirty="0" smtClean="0"/>
              <a:t>20</a:t>
            </a:r>
            <a:endParaRPr lang="en-GB" altLang="en-US" sz="2300" b="1" dirty="0"/>
          </a:p>
          <a:p>
            <a:r>
              <a:rPr lang="en-GB" altLang="en-US" sz="2300" dirty="0" smtClean="0"/>
              <a:t>Modify </a:t>
            </a:r>
            <a:r>
              <a:rPr lang="en-GB" altLang="en-US" sz="2300" dirty="0"/>
              <a:t>our means of short-distance transport	</a:t>
            </a:r>
            <a:r>
              <a:rPr lang="en-GB" altLang="en-US" sz="2300" dirty="0" smtClean="0"/>
              <a:t>    </a:t>
            </a:r>
            <a:r>
              <a:rPr lang="en-GB" altLang="en-US" sz="2300" b="1" dirty="0" smtClean="0"/>
              <a:t>20</a:t>
            </a:r>
            <a:endParaRPr lang="en-GB" altLang="en-US" sz="2300" b="1" dirty="0"/>
          </a:p>
          <a:p>
            <a:r>
              <a:rPr lang="en-GB" altLang="en-US" sz="2300" dirty="0"/>
              <a:t>Become vegetarian					</a:t>
            </a:r>
            <a:r>
              <a:rPr lang="en-GB" altLang="en-US" sz="2300" dirty="0" smtClean="0"/>
              <a:t>    </a:t>
            </a:r>
            <a:r>
              <a:rPr lang="en-GB" altLang="en-US" sz="2300" b="1" dirty="0" smtClean="0"/>
              <a:t>10</a:t>
            </a:r>
            <a:endParaRPr lang="en-GB" altLang="en-US" sz="2300" b="1" dirty="0"/>
          </a:p>
          <a:p>
            <a:r>
              <a:rPr lang="en-GB" altLang="en-US" sz="2300" dirty="0"/>
              <a:t>Change all lights to </a:t>
            </a:r>
            <a:r>
              <a:rPr lang="en-GB" altLang="en-US" sz="2300" dirty="0" smtClean="0"/>
              <a:t>LEDs</a:t>
            </a:r>
            <a:r>
              <a:rPr lang="en-GB" altLang="en-US" sz="2300" dirty="0"/>
              <a:t>				 </a:t>
            </a:r>
            <a:r>
              <a:rPr lang="en-GB" altLang="en-US" sz="2300" dirty="0" smtClean="0"/>
              <a:t>    </a:t>
            </a:r>
            <a:r>
              <a:rPr lang="en-GB" altLang="en-US" sz="2300" b="1" dirty="0" smtClean="0"/>
              <a:t>4</a:t>
            </a:r>
            <a:endParaRPr lang="en-GB" altLang="en-US" sz="2300" b="1" dirty="0"/>
          </a:p>
          <a:p>
            <a:r>
              <a:rPr lang="en-GB" altLang="en-US" sz="2300" dirty="0"/>
              <a:t>Keep old gadgets such as computers		 </a:t>
            </a:r>
            <a:r>
              <a:rPr lang="en-GB" altLang="en-US" sz="2300" dirty="0" smtClean="0"/>
              <a:t>    </a:t>
            </a:r>
            <a:r>
              <a:rPr lang="en-GB" altLang="en-US" sz="2300" b="1" dirty="0" smtClean="0"/>
              <a:t>4</a:t>
            </a:r>
            <a:endParaRPr lang="en-GB" altLang="en-US" sz="2300" b="1" dirty="0"/>
          </a:p>
          <a:p>
            <a:r>
              <a:rPr lang="en-GB" altLang="en-US" sz="2300" dirty="0" smtClean="0"/>
              <a:t>Stop flying .......... </a:t>
            </a:r>
            <a:r>
              <a:rPr lang="en-GB" altLang="en-US" sz="2300" b="1" dirty="0" smtClean="0"/>
              <a:t>					    35</a:t>
            </a:r>
          </a:p>
          <a:p>
            <a:endParaRPr lang="en-GB" altLang="en-US" dirty="0" smtClean="0"/>
          </a:p>
          <a:p>
            <a:r>
              <a:rPr lang="en-GB" altLang="en-US" sz="2000" b="1" i="1" u="sng" dirty="0" smtClean="0">
                <a:solidFill>
                  <a:srgbClr val="A50021"/>
                </a:solidFill>
              </a:rPr>
              <a:t>What </a:t>
            </a:r>
            <a:r>
              <a:rPr lang="en-GB" altLang="en-US" sz="2000" b="1" i="1" u="sng" dirty="0">
                <a:solidFill>
                  <a:srgbClr val="A50021"/>
                </a:solidFill>
              </a:rPr>
              <a:t>we as individuals have less control over</a:t>
            </a:r>
          </a:p>
          <a:p>
            <a:r>
              <a:rPr lang="en-GB" altLang="en-US" sz="2300" dirty="0"/>
              <a:t>Avoid </a:t>
            </a:r>
            <a:r>
              <a:rPr lang="en-GB" altLang="en-US" sz="2300" dirty="0" smtClean="0"/>
              <a:t>packaging, plastic </a:t>
            </a:r>
            <a:r>
              <a:rPr lang="en-GB" altLang="en-US" sz="2300" dirty="0"/>
              <a:t>and buying clutter	</a:t>
            </a:r>
            <a:r>
              <a:rPr lang="en-GB" altLang="en-US" sz="2300" dirty="0" smtClean="0"/>
              <a:t>    </a:t>
            </a:r>
            <a:r>
              <a:rPr lang="en-GB" altLang="en-US" sz="2300" b="1" dirty="0" smtClean="0"/>
              <a:t>20</a:t>
            </a:r>
            <a:endParaRPr lang="en-GB" altLang="en-US" sz="2300" b="1" dirty="0"/>
          </a:p>
          <a:p>
            <a:endParaRPr lang="en-GB" altLang="en-US" b="1" dirty="0"/>
          </a:p>
          <a:p>
            <a:r>
              <a:rPr lang="en-GB" altLang="en-US" b="1" dirty="0" smtClean="0"/>
              <a:t>  </a:t>
            </a:r>
            <a:endParaRPr lang="en-GB" altLang="en-US" sz="2000" b="1" dirty="0">
              <a:solidFill>
                <a:srgbClr val="A50021"/>
              </a:solidFill>
            </a:endParaRPr>
          </a:p>
        </p:txBody>
      </p:sp>
      <p:pic>
        <p:nvPicPr>
          <p:cNvPr id="3" name="Picture 2" descr="C:\Users\d.tuckett\AppData\Local\Microsoft\Windows\Temporary Internet Files\Content.IE5\PGGP7ZLH\wink-smil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77072"/>
            <a:ext cx="1440160" cy="92767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33256"/>
            <a:ext cx="792088" cy="74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84368" y="50851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 smtClean="0"/>
              <a:t>or</a:t>
            </a:r>
            <a:endParaRPr lang="en-GB" sz="2400" b="1" i="1" u="sng" dirty="0"/>
          </a:p>
        </p:txBody>
      </p:sp>
      <p:pic>
        <p:nvPicPr>
          <p:cNvPr id="6" name="Picture 5" descr="DavidMacK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72023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avidMacKayBik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340768"/>
            <a:ext cx="13204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02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omSpectru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4176464" cy="2664296"/>
          </a:xfrm>
          <a:prstGeom prst="rect">
            <a:avLst/>
          </a:prstGeom>
        </p:spPr>
      </p:pic>
      <p:pic>
        <p:nvPicPr>
          <p:cNvPr id="3" name="Picture 2" descr="HatomEnergyLevels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3473624"/>
            <a:ext cx="5112568" cy="3384376"/>
          </a:xfrm>
          <a:prstGeom prst="rect">
            <a:avLst/>
          </a:prstGeom>
        </p:spPr>
      </p:pic>
      <p:pic>
        <p:nvPicPr>
          <p:cNvPr id="4" name="Picture 3" descr="FullHatomEnergyLevel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1988840"/>
            <a:ext cx="3851920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580526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Brian </a:t>
            </a:r>
            <a:r>
              <a:rPr lang="en-GB" sz="2400" b="1" dirty="0" err="1" smtClean="0"/>
              <a:t>Gelsthorpe</a:t>
            </a:r>
            <a:r>
              <a:rPr lang="en-GB" sz="2400" b="1" dirty="0" smtClean="0"/>
              <a:t>, </a:t>
            </a:r>
          </a:p>
          <a:p>
            <a:pPr algn="ctr"/>
            <a:r>
              <a:rPr lang="en-GB" sz="2400" b="1" dirty="0" smtClean="0"/>
              <a:t>c. 1969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16632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From atoms</a:t>
            </a:r>
            <a:r>
              <a:rPr lang="en-GB" sz="2400" b="1" dirty="0" smtClean="0"/>
              <a:t>   .........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rgbClr val="006600"/>
              </a:solidFill>
            </a:endParaRPr>
          </a:p>
          <a:p>
            <a:pPr algn="ctr"/>
            <a:r>
              <a:rPr lang="en-GB" sz="2050" b="1" dirty="0" smtClean="0">
                <a:solidFill>
                  <a:srgbClr val="C00000"/>
                </a:solidFill>
              </a:rPr>
              <a:t>What </a:t>
            </a:r>
            <a:r>
              <a:rPr lang="en-GB" sz="2050" b="1" dirty="0" smtClean="0">
                <a:solidFill>
                  <a:srgbClr val="C00000"/>
                </a:solidFill>
              </a:rPr>
              <a:t>are we going to do?  This is </a:t>
            </a:r>
            <a:r>
              <a:rPr lang="en-GB" sz="2050" b="1" i="1" u="sng" dirty="0" smtClean="0">
                <a:solidFill>
                  <a:srgbClr val="C00000"/>
                </a:solidFill>
              </a:rPr>
              <a:t>everyone’s</a:t>
            </a:r>
            <a:r>
              <a:rPr lang="en-GB" sz="2050" b="1" i="1" dirty="0" smtClean="0">
                <a:solidFill>
                  <a:srgbClr val="C00000"/>
                </a:solidFill>
              </a:rPr>
              <a:t> </a:t>
            </a:r>
            <a:r>
              <a:rPr lang="en-GB" sz="2050" b="1" dirty="0" smtClean="0">
                <a:solidFill>
                  <a:srgbClr val="C00000"/>
                </a:solidFill>
              </a:rPr>
              <a:t>problem; UK has 1% of the </a:t>
            </a:r>
            <a:r>
              <a:rPr lang="en-GB" sz="2050" b="1" dirty="0" smtClean="0">
                <a:solidFill>
                  <a:srgbClr val="C00000"/>
                </a:solidFill>
              </a:rPr>
              <a:t>world’s population</a:t>
            </a:r>
            <a:r>
              <a:rPr lang="en-GB" sz="2050" b="1" dirty="0" smtClean="0">
                <a:solidFill>
                  <a:srgbClr val="C00000"/>
                </a:solidFill>
              </a:rPr>
              <a:t>, but contributes </a:t>
            </a:r>
            <a:r>
              <a:rPr lang="en-GB" sz="2050" b="1" dirty="0" smtClean="0">
                <a:solidFill>
                  <a:srgbClr val="C00000"/>
                </a:solidFill>
              </a:rPr>
              <a:t>at </a:t>
            </a:r>
            <a:r>
              <a:rPr lang="en-GB" sz="2050" b="1" dirty="0" smtClean="0">
                <a:solidFill>
                  <a:srgbClr val="C00000"/>
                </a:solidFill>
              </a:rPr>
              <a:t>least 2% of global emissions</a:t>
            </a:r>
          </a:p>
          <a:p>
            <a:endParaRPr lang="en-GB" b="1" dirty="0" smtClean="0"/>
          </a:p>
          <a:p>
            <a:r>
              <a:rPr lang="en-GB" sz="2000" b="1" dirty="0" smtClean="0"/>
              <a:t>Five </a:t>
            </a:r>
            <a:r>
              <a:rPr lang="en-GB" sz="2000" b="1" dirty="0" smtClean="0"/>
              <a:t>reasons for cautious optimism in the UK :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006600"/>
                </a:solidFill>
                <a:sym typeface="Symbol"/>
              </a:rPr>
              <a:t></a:t>
            </a:r>
            <a:r>
              <a:rPr lang="en-GB" sz="2000" dirty="0" smtClean="0">
                <a:solidFill>
                  <a:srgbClr val="006600"/>
                </a:solidFill>
              </a:rPr>
              <a:t>    </a:t>
            </a:r>
            <a:r>
              <a:rPr lang="en-GB" sz="2000" b="1" dirty="0" smtClean="0">
                <a:solidFill>
                  <a:srgbClr val="006600"/>
                </a:solidFill>
              </a:rPr>
              <a:t>Realisation that ‘guilt’ about the past will get us nowhere</a:t>
            </a:r>
          </a:p>
          <a:p>
            <a:endParaRPr lang="en-GB" sz="2000" b="1" dirty="0" smtClean="0">
              <a:solidFill>
                <a:srgbClr val="006600"/>
              </a:solidFill>
            </a:endParaRPr>
          </a:p>
          <a:p>
            <a:r>
              <a:rPr lang="en-GB" sz="2000" dirty="0" smtClean="0">
                <a:solidFill>
                  <a:srgbClr val="006600"/>
                </a:solidFill>
                <a:sym typeface="Symbol"/>
              </a:rPr>
              <a:t></a:t>
            </a:r>
            <a:r>
              <a:rPr lang="en-GB" sz="2000" b="1" dirty="0" smtClean="0">
                <a:solidFill>
                  <a:srgbClr val="006600"/>
                </a:solidFill>
              </a:rPr>
              <a:t>    Realisation that carbon trading is immoral, and doomed to fail</a:t>
            </a:r>
          </a:p>
          <a:p>
            <a:endParaRPr lang="en-GB" sz="2000" b="1" dirty="0" smtClean="0">
              <a:solidFill>
                <a:srgbClr val="006600"/>
              </a:solidFill>
            </a:endParaRPr>
          </a:p>
          <a:p>
            <a:r>
              <a:rPr lang="en-GB" sz="2000" dirty="0" smtClean="0">
                <a:solidFill>
                  <a:srgbClr val="006600"/>
                </a:solidFill>
                <a:sym typeface="Symbol"/>
              </a:rPr>
              <a:t></a:t>
            </a:r>
            <a:r>
              <a:rPr lang="en-GB" sz="2000" b="1" dirty="0" smtClean="0">
                <a:solidFill>
                  <a:srgbClr val="006600"/>
                </a:solidFill>
              </a:rPr>
              <a:t>    Science and politics can work together :  (a) the stratospheric </a:t>
            </a:r>
          </a:p>
          <a:p>
            <a:r>
              <a:rPr lang="en-GB" sz="2000" b="1" dirty="0" smtClean="0">
                <a:solidFill>
                  <a:srgbClr val="006600"/>
                </a:solidFill>
              </a:rPr>
              <a:t>      ozone problem will be ‘solved’ by c. 2050-2100, (b) the air   </a:t>
            </a:r>
          </a:p>
          <a:p>
            <a:r>
              <a:rPr lang="en-GB" sz="2000" b="1" dirty="0" smtClean="0">
                <a:solidFill>
                  <a:srgbClr val="006600"/>
                </a:solidFill>
              </a:rPr>
              <a:t>      pollution problem is now being addressed by many countries</a:t>
            </a:r>
          </a:p>
          <a:p>
            <a:endParaRPr lang="en-GB" sz="2000" b="1" dirty="0" smtClean="0">
              <a:solidFill>
                <a:srgbClr val="006600"/>
              </a:solidFill>
            </a:endParaRPr>
          </a:p>
          <a:p>
            <a:r>
              <a:rPr lang="en-GB" sz="2000" dirty="0" smtClean="0">
                <a:solidFill>
                  <a:srgbClr val="006600"/>
                </a:solidFill>
                <a:sym typeface="Symbol"/>
              </a:rPr>
              <a:t></a:t>
            </a:r>
            <a:r>
              <a:rPr lang="en-GB" sz="2000" b="1" dirty="0" smtClean="0">
                <a:solidFill>
                  <a:srgbClr val="006600"/>
                </a:solidFill>
              </a:rPr>
              <a:t>    The cost of green energy, especially solar and wind, is falling </a:t>
            </a:r>
          </a:p>
          <a:p>
            <a:r>
              <a:rPr lang="en-GB" sz="2000" b="1" dirty="0" smtClean="0">
                <a:solidFill>
                  <a:srgbClr val="006600"/>
                </a:solidFill>
              </a:rPr>
              <a:t>      very fast.  Perhaps tidal energy will follow?  </a:t>
            </a:r>
          </a:p>
          <a:p>
            <a:endParaRPr lang="en-GB" sz="2000" b="1" dirty="0">
              <a:solidFill>
                <a:srgbClr val="006600"/>
              </a:solidFill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GB" sz="2000" b="1" dirty="0" smtClean="0">
                <a:solidFill>
                  <a:srgbClr val="006600"/>
                </a:solidFill>
              </a:rPr>
              <a:t> Slow realisation that (certainly) </a:t>
            </a:r>
            <a:r>
              <a:rPr lang="en-GB" sz="2000" b="1" dirty="0" err="1" smtClean="0">
                <a:solidFill>
                  <a:srgbClr val="006600"/>
                </a:solidFill>
              </a:rPr>
              <a:t>fracking</a:t>
            </a:r>
            <a:r>
              <a:rPr lang="en-GB" sz="2000" b="1" dirty="0" smtClean="0">
                <a:solidFill>
                  <a:srgbClr val="006600"/>
                </a:solidFill>
              </a:rPr>
              <a:t> and </a:t>
            </a:r>
            <a:r>
              <a:rPr lang="en-GB" sz="2000" b="1" dirty="0" smtClean="0">
                <a:solidFill>
                  <a:srgbClr val="006600"/>
                </a:solidFill>
              </a:rPr>
              <a:t>(</a:t>
            </a:r>
            <a:r>
              <a:rPr lang="en-GB" sz="2000" b="1" dirty="0" smtClean="0">
                <a:solidFill>
                  <a:srgbClr val="006600"/>
                </a:solidFill>
              </a:rPr>
              <a:t>possibly) nuclear </a:t>
            </a:r>
            <a:endParaRPr lang="en-GB" sz="2000" b="1" dirty="0" smtClean="0">
              <a:solidFill>
                <a:srgbClr val="006600"/>
              </a:solidFill>
            </a:endParaRPr>
          </a:p>
          <a:p>
            <a:pPr marL="342900" indent="-342900"/>
            <a:r>
              <a:rPr lang="en-GB" sz="2000" b="1" dirty="0" smtClean="0">
                <a:solidFill>
                  <a:srgbClr val="006600"/>
                </a:solidFill>
              </a:rPr>
              <a:t> </a:t>
            </a:r>
            <a:r>
              <a:rPr lang="en-GB" sz="2000" b="1" dirty="0" smtClean="0">
                <a:solidFill>
                  <a:srgbClr val="006600"/>
                </a:solidFill>
              </a:rPr>
              <a:t>     </a:t>
            </a:r>
            <a:r>
              <a:rPr lang="en-GB" sz="2000" b="1" dirty="0" smtClean="0">
                <a:solidFill>
                  <a:srgbClr val="006600"/>
                </a:solidFill>
              </a:rPr>
              <a:t>may </a:t>
            </a:r>
            <a:r>
              <a:rPr lang="en-GB" sz="2000" b="1" dirty="0" smtClean="0">
                <a:solidFill>
                  <a:srgbClr val="006600"/>
                </a:solidFill>
              </a:rPr>
              <a:t>not be the answers   </a:t>
            </a:r>
          </a:p>
          <a:p>
            <a:endParaRPr lang="en-GB" sz="2200" dirty="0" smtClean="0"/>
          </a:p>
          <a:p>
            <a:pPr algn="ctr"/>
            <a:r>
              <a:rPr lang="en-GB" altLang="en-US" sz="2300" b="1" dirty="0" smtClean="0">
                <a:solidFill>
                  <a:srgbClr val="A50021"/>
                </a:solidFill>
              </a:rPr>
              <a:t>New </a:t>
            </a:r>
            <a:r>
              <a:rPr lang="en-GB" altLang="en-US" sz="2300" b="1" dirty="0">
                <a:solidFill>
                  <a:srgbClr val="A50021"/>
                </a:solidFill>
              </a:rPr>
              <a:t>p</a:t>
            </a:r>
            <a:r>
              <a:rPr lang="en-GB" altLang="en-US" sz="2300" b="1" dirty="0" smtClean="0">
                <a:solidFill>
                  <a:srgbClr val="A50021"/>
                </a:solidFill>
              </a:rPr>
              <a:t>olicies cannot apply to the young, old, disabled or ill.</a:t>
            </a:r>
          </a:p>
          <a:p>
            <a:pPr algn="ctr"/>
            <a:r>
              <a:rPr lang="en-GB" sz="2300" b="1" dirty="0" smtClean="0">
                <a:solidFill>
                  <a:srgbClr val="A50021"/>
                </a:solidFill>
              </a:rPr>
              <a:t>But c. 50% of UK population do </a:t>
            </a:r>
            <a:r>
              <a:rPr lang="en-GB" sz="2300" b="1" i="1" u="sng" dirty="0" smtClean="0">
                <a:solidFill>
                  <a:srgbClr val="A50021"/>
                </a:solidFill>
              </a:rPr>
              <a:t>not</a:t>
            </a:r>
            <a:r>
              <a:rPr lang="en-GB" sz="2300" b="1" dirty="0" smtClean="0">
                <a:solidFill>
                  <a:srgbClr val="A50021"/>
                </a:solidFill>
              </a:rPr>
              <a:t> fall into these groups.</a:t>
            </a:r>
            <a:endParaRPr lang="en-GB" sz="2300" b="1" dirty="0"/>
          </a:p>
        </p:txBody>
      </p:sp>
      <p:pic>
        <p:nvPicPr>
          <p:cNvPr id="3" name="Picture 2" descr="MC90043441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124744"/>
            <a:ext cx="71472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15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eelingmyage.co.uk/wp-content/uploads/2011/07/quaker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747"/>
            <a:ext cx="3456384" cy="116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quakers society of frien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704" y="159304"/>
            <a:ext cx="1064600" cy="1109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85689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‘</a:t>
            </a:r>
            <a:r>
              <a:rPr lang="en-GB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testomonies</a:t>
            </a:r>
            <a:r>
              <a:rPr lang="en-GB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:  </a:t>
            </a:r>
            <a:r>
              <a:rPr lang="en-GB" altLang="en-US" sz="2000" b="1" dirty="0" smtClean="0">
                <a:latin typeface="Arial" charset="0"/>
              </a:rPr>
              <a:t>they arise out of an inner conviction that your life and your (non-) religious beliefs are two sides of the same coin.</a:t>
            </a:r>
          </a:p>
          <a:p>
            <a:r>
              <a:rPr lang="en-GB" altLang="en-US" sz="2200" b="1" dirty="0">
                <a:solidFill>
                  <a:srgbClr val="C00000"/>
                </a:solidFill>
                <a:latin typeface="Arial" charset="0"/>
              </a:rPr>
              <a:t>	</a:t>
            </a:r>
            <a:endParaRPr lang="en-GB" altLang="en-US" sz="2200" b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en-GB" altLang="en-US" sz="2200" b="1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</a:rPr>
              <a:t>Social Justice</a:t>
            </a:r>
          </a:p>
          <a:p>
            <a:endParaRPr lang="en-GB" altLang="en-US" sz="2400" b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en-GB" altLang="en-US" sz="2400" b="1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</a:rPr>
              <a:t>Truth and Integrity</a:t>
            </a:r>
          </a:p>
          <a:p>
            <a:endParaRPr lang="en-GB" altLang="en-US" sz="2400" b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</a:rPr>
              <a:t>	Equality   (*)</a:t>
            </a:r>
            <a:endParaRPr lang="en-GB" altLang="en-US" sz="2400" b="1" dirty="0">
              <a:solidFill>
                <a:srgbClr val="C00000"/>
              </a:solidFill>
              <a:latin typeface="Arial" charset="0"/>
            </a:endParaRPr>
          </a:p>
          <a:p>
            <a:endParaRPr lang="en-GB" altLang="en-US" sz="2400" b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en-GB" altLang="en-US" sz="2400" b="1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</a:rPr>
              <a:t>Simplicity</a:t>
            </a:r>
          </a:p>
          <a:p>
            <a:endParaRPr lang="en-GB" altLang="en-US" sz="2400" b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</a:rPr>
              <a:t>	Peace </a:t>
            </a:r>
            <a:r>
              <a:rPr lang="en-GB" altLang="en-US" sz="2400" b="1" dirty="0">
                <a:solidFill>
                  <a:srgbClr val="C00000"/>
                </a:solidFill>
                <a:latin typeface="Arial" charset="0"/>
              </a:rPr>
              <a:t>and non-violence</a:t>
            </a:r>
          </a:p>
          <a:p>
            <a:endParaRPr lang="en-GB" altLang="en-US" sz="2400" b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en-GB" altLang="en-US" sz="2400" b="1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</a:rPr>
              <a:t>Earth and the environment   (*)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87851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400" b="1" u="sng" dirty="0">
                <a:solidFill>
                  <a:srgbClr val="006600"/>
                </a:solidFill>
                <a:latin typeface="Calibri" panose="020F0502020204030204" pitchFamily="34" charset="0"/>
              </a:rPr>
              <a:t>Concentrate first </a:t>
            </a:r>
            <a:r>
              <a:rPr lang="en-GB" altLang="en-US" sz="2400" b="1" u="sng" dirty="0" smtClean="0">
                <a:solidFill>
                  <a:srgbClr val="006600"/>
                </a:solidFill>
                <a:latin typeface="Calibri" panose="020F0502020204030204" pitchFamily="34" charset="0"/>
              </a:rPr>
              <a:t>on </a:t>
            </a:r>
            <a:r>
              <a:rPr lang="en-GB" altLang="en-US" sz="2400" b="1" u="sng" dirty="0">
                <a:solidFill>
                  <a:srgbClr val="006600"/>
                </a:solidFill>
                <a:latin typeface="Calibri" panose="020F0502020204030204" pitchFamily="34" charset="0"/>
              </a:rPr>
              <a:t>the UK.  Break problem down</a:t>
            </a:r>
            <a:r>
              <a:rPr lang="en-GB" altLang="en-US" sz="2400" b="1" dirty="0">
                <a:solidFill>
                  <a:srgbClr val="006600"/>
                </a:solidFill>
                <a:latin typeface="Calibri" panose="020F0502020204030204" pitchFamily="34" charset="0"/>
              </a:rPr>
              <a:t> …….  </a:t>
            </a:r>
          </a:p>
          <a:p>
            <a:endParaRPr lang="en-GB" altLang="en-US" b="1" dirty="0">
              <a:solidFill>
                <a:schemeClr val="accent2"/>
              </a:solidFill>
            </a:endParaRPr>
          </a:p>
          <a:p>
            <a:pPr marL="457200" indent="-457200">
              <a:buAutoNum type="arabicParenBoth"/>
            </a:pPr>
            <a:r>
              <a:rPr lang="en-GB" altLang="en-US" sz="2200" b="1" i="1" u="sng" dirty="0" smtClean="0">
                <a:solidFill>
                  <a:srgbClr val="A50021"/>
                </a:solidFill>
                <a:latin typeface="Calibri" panose="020F0502020204030204" pitchFamily="34" charset="0"/>
              </a:rPr>
              <a:t>What </a:t>
            </a:r>
            <a:r>
              <a:rPr lang="en-GB" altLang="en-US" sz="2200" b="1" i="1" u="sng" dirty="0">
                <a:solidFill>
                  <a:srgbClr val="A50021"/>
                </a:solidFill>
                <a:latin typeface="Calibri" panose="020F0502020204030204" pitchFamily="34" charset="0"/>
              </a:rPr>
              <a:t>would be </a:t>
            </a:r>
            <a:r>
              <a:rPr lang="en-GB" altLang="en-US" sz="2200" b="1" i="1" u="sng" dirty="0" smtClean="0">
                <a:solidFill>
                  <a:srgbClr val="A50021"/>
                </a:solidFill>
                <a:latin typeface="Calibri" panose="020F0502020204030204" pitchFamily="34" charset="0"/>
              </a:rPr>
              <a:t>EASY </a:t>
            </a:r>
            <a:r>
              <a:rPr lang="en-GB" altLang="en-US" sz="2200" b="1" i="1" u="sng" dirty="0">
                <a:solidFill>
                  <a:srgbClr val="A50021"/>
                </a:solidFill>
                <a:latin typeface="Calibri" panose="020F0502020204030204" pitchFamily="34" charset="0"/>
              </a:rPr>
              <a:t>to implement?</a:t>
            </a:r>
            <a:r>
              <a:rPr lang="en-GB" altLang="en-US" sz="2200" dirty="0">
                <a:solidFill>
                  <a:srgbClr val="A50021"/>
                </a:solidFill>
                <a:latin typeface="Calibri" panose="020F0502020204030204" pitchFamily="34" charset="0"/>
              </a:rPr>
              <a:t>    </a:t>
            </a:r>
            <a:r>
              <a:rPr lang="en-GB" altLang="en-US" sz="22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If, by some miracle, this was my home and I was Prime Minister  ……</a:t>
            </a:r>
            <a:endParaRPr lang="en-GB" altLang="en-US" sz="2200" b="1" i="1" u="sng" dirty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endParaRPr lang="en-GB" altLang="en-US" dirty="0" smtClean="0"/>
          </a:p>
          <a:p>
            <a:r>
              <a:rPr lang="en-GB" altLang="en-US" b="1" u="sng" dirty="0" smtClean="0"/>
              <a:t>Four ideas</a:t>
            </a:r>
          </a:p>
          <a:p>
            <a:endParaRPr lang="en-GB" altLang="en-US" dirty="0"/>
          </a:p>
          <a:p>
            <a:pPr>
              <a:buFont typeface="Symbol" pitchFamily="18" charset="2"/>
              <a:buChar char="·"/>
            </a:pPr>
            <a:r>
              <a:rPr lang="en-GB" altLang="en-US" sz="2200" b="1" dirty="0">
                <a:latin typeface="Calibri" panose="020F0502020204030204" pitchFamily="34" charset="0"/>
                <a:sym typeface="Symbol" pitchFamily="18" charset="2"/>
              </a:rPr>
              <a:t>  Reduce the minimum working </a:t>
            </a:r>
            <a:endParaRPr lang="en-GB" altLang="en-US" sz="2200" b="1" dirty="0" smtClean="0">
              <a:latin typeface="Calibri" panose="020F0502020204030204" pitchFamily="34" charset="0"/>
              <a:sym typeface="Symbol" pitchFamily="18" charset="2"/>
            </a:endParaRPr>
          </a:p>
          <a:p>
            <a:r>
              <a:rPr lang="en-GB" altLang="en-US" sz="2200" b="1" dirty="0" smtClean="0">
                <a:latin typeface="Calibri" panose="020F0502020204030204" pitchFamily="34" charset="0"/>
                <a:sym typeface="Symbol" pitchFamily="18" charset="2"/>
              </a:rPr>
              <a:t>    temperature from c. 17 </a:t>
            </a:r>
            <a:r>
              <a:rPr lang="en-GB" altLang="en-US" sz="2200" b="1" baseline="30000" dirty="0" err="1">
                <a:latin typeface="Calibri" panose="020F0502020204030204" pitchFamily="34" charset="0"/>
                <a:sym typeface="Symbol" pitchFamily="18" charset="2"/>
              </a:rPr>
              <a:t>o</a:t>
            </a:r>
            <a:r>
              <a:rPr lang="en-GB" altLang="en-US" sz="2200" b="1" dirty="0" err="1">
                <a:latin typeface="Calibri" panose="020F0502020204030204" pitchFamily="34" charset="0"/>
                <a:sym typeface="Symbol" pitchFamily="18" charset="2"/>
              </a:rPr>
              <a:t>C</a:t>
            </a:r>
            <a:r>
              <a:rPr lang="en-GB" altLang="en-US" sz="2200" b="1" dirty="0">
                <a:latin typeface="Calibri" panose="020F0502020204030204" pitchFamily="34" charset="0"/>
                <a:sym typeface="Symbol" pitchFamily="18" charset="2"/>
              </a:rPr>
              <a:t> to 15 </a:t>
            </a:r>
            <a:r>
              <a:rPr lang="en-GB" altLang="en-US" sz="2200" b="1" baseline="30000" dirty="0" err="1" smtClean="0">
                <a:latin typeface="Calibri" panose="020F0502020204030204" pitchFamily="34" charset="0"/>
                <a:sym typeface="Symbol" pitchFamily="18" charset="2"/>
              </a:rPr>
              <a:t>o</a:t>
            </a:r>
            <a:r>
              <a:rPr lang="en-GB" altLang="en-US" sz="2200" b="1" dirty="0" err="1" smtClean="0">
                <a:latin typeface="Calibri" panose="020F0502020204030204" pitchFamily="34" charset="0"/>
                <a:sym typeface="Symbol" pitchFamily="18" charset="2"/>
              </a:rPr>
              <a:t>C.</a:t>
            </a:r>
            <a:r>
              <a:rPr lang="en-GB" altLang="en-US" sz="2200" b="1" dirty="0" smtClean="0">
                <a:latin typeface="Calibri" panose="020F0502020204030204" pitchFamily="34" charset="0"/>
                <a:sym typeface="Symbol" pitchFamily="18" charset="2"/>
              </a:rPr>
              <a:t>  </a:t>
            </a:r>
          </a:p>
          <a:p>
            <a:r>
              <a:rPr lang="en-GB" altLang="en-US" sz="2200" b="1" dirty="0" smtClean="0">
                <a:latin typeface="Calibri" panose="020F0502020204030204" pitchFamily="34" charset="0"/>
                <a:sym typeface="Symbol" pitchFamily="18" charset="2"/>
              </a:rPr>
              <a:t>   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Wear more clothes</a:t>
            </a:r>
            <a:endParaRPr lang="en-GB" altLang="en-US" sz="2200" b="1" dirty="0">
              <a:latin typeface="Calibri" panose="020F0502020204030204" pitchFamily="34" charset="0"/>
            </a:endParaRPr>
          </a:p>
          <a:p>
            <a:endParaRPr lang="en-GB" altLang="en-US" sz="2200" b="1" dirty="0">
              <a:latin typeface="Calibri" panose="020F0502020204030204" pitchFamily="34" charset="0"/>
            </a:endParaRPr>
          </a:p>
          <a:p>
            <a:pPr>
              <a:buFont typeface="Symbol"/>
              <a:buChar char="·"/>
            </a:pPr>
            <a:r>
              <a:rPr lang="en-GB" altLang="en-US" sz="2200" b="1" dirty="0" smtClean="0">
                <a:latin typeface="Calibri" panose="020F0502020204030204" pitchFamily="34" charset="0"/>
              </a:rPr>
              <a:t>   Price </a:t>
            </a:r>
            <a:r>
              <a:rPr lang="en-GB" altLang="en-US" sz="2200" b="1" dirty="0">
                <a:latin typeface="Calibri" panose="020F0502020204030204" pitchFamily="34" charset="0"/>
              </a:rPr>
              <a:t>domestic air travel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in </a:t>
            </a:r>
            <a:r>
              <a:rPr lang="en-GB" altLang="en-US" sz="2200" b="1" dirty="0">
                <a:latin typeface="Calibri" panose="020F0502020204030204" pitchFamily="34" charset="0"/>
              </a:rPr>
              <a:t>UK </a:t>
            </a:r>
            <a:endParaRPr lang="en-GB" altLang="en-US" sz="2200" b="1" dirty="0" smtClean="0">
              <a:latin typeface="Calibri" panose="020F0502020204030204" pitchFamily="34" charset="0"/>
            </a:endParaRPr>
          </a:p>
          <a:p>
            <a:r>
              <a:rPr lang="en-GB" altLang="en-US" sz="2200" b="1" dirty="0" smtClean="0">
                <a:latin typeface="Calibri" panose="020F0502020204030204" pitchFamily="34" charset="0"/>
              </a:rPr>
              <a:t>     out </a:t>
            </a:r>
            <a:r>
              <a:rPr lang="en-GB" altLang="en-US" sz="2200" b="1" dirty="0">
                <a:latin typeface="Calibri" panose="020F0502020204030204" pitchFamily="34" charset="0"/>
              </a:rPr>
              <a:t>of the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market.</a:t>
            </a:r>
            <a:endParaRPr lang="en-GB" altLang="en-US" sz="2200" b="1" dirty="0">
              <a:latin typeface="Calibri" panose="020F0502020204030204" pitchFamily="34" charset="0"/>
            </a:endParaRPr>
          </a:p>
          <a:p>
            <a:endParaRPr lang="en-GB" altLang="en-US" sz="2200" b="1" dirty="0">
              <a:latin typeface="Calibri" panose="020F0502020204030204" pitchFamily="34" charset="0"/>
            </a:endParaRPr>
          </a:p>
          <a:p>
            <a:r>
              <a:rPr lang="en-GB" altLang="en-US" sz="2200" b="1" dirty="0">
                <a:latin typeface="Calibri" panose="020F0502020204030204" pitchFamily="34" charset="0"/>
                <a:sym typeface="Symbol" pitchFamily="18" charset="2"/>
              </a:rPr>
              <a:t>  </a:t>
            </a:r>
            <a:r>
              <a:rPr lang="en-GB" altLang="en-US" sz="2200" b="1" i="1" dirty="0">
                <a:latin typeface="Calibri" panose="020F0502020204030204" pitchFamily="34" charset="0"/>
                <a:sym typeface="Symbol" pitchFamily="18" charset="2"/>
              </a:rPr>
              <a:t>with</a:t>
            </a:r>
            <a:r>
              <a:rPr lang="en-GB" altLang="en-US" sz="2200" b="1" dirty="0">
                <a:latin typeface="Calibri" panose="020F0502020204030204" pitchFamily="34" charset="0"/>
                <a:sym typeface="Symbol" pitchFamily="18" charset="2"/>
              </a:rPr>
              <a:t> h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uge </a:t>
            </a:r>
            <a:r>
              <a:rPr lang="en-GB" altLang="en-US" sz="2200" b="1" dirty="0">
                <a:latin typeface="Calibri" panose="020F0502020204030204" pitchFamily="34" charset="0"/>
              </a:rPr>
              <a:t>expansion of train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travel and safe cycling routes in </a:t>
            </a:r>
            <a:r>
              <a:rPr lang="en-GB" altLang="en-US" sz="2200" b="1" dirty="0">
                <a:latin typeface="Calibri" panose="020F0502020204030204" pitchFamily="34" charset="0"/>
              </a:rPr>
              <a:t>the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UK</a:t>
            </a:r>
            <a:endParaRPr lang="en-GB" altLang="en-US" sz="2200" b="1" dirty="0">
              <a:latin typeface="Calibri" panose="020F0502020204030204" pitchFamily="34" charset="0"/>
            </a:endParaRPr>
          </a:p>
          <a:p>
            <a:endParaRPr lang="en-GB" altLang="en-US" sz="2200" b="1" dirty="0">
              <a:latin typeface="Calibri" panose="020F0502020204030204" pitchFamily="34" charset="0"/>
            </a:endParaRPr>
          </a:p>
          <a:p>
            <a:pPr>
              <a:buFont typeface="Symbol"/>
              <a:buChar char="·"/>
            </a:pPr>
            <a:r>
              <a:rPr lang="en-GB" altLang="en-US" sz="2200" b="1" dirty="0" smtClean="0">
                <a:latin typeface="Calibri" panose="020F0502020204030204" pitchFamily="34" charset="0"/>
              </a:rPr>
              <a:t>  Retro-fit </a:t>
            </a:r>
            <a:r>
              <a:rPr lang="en-GB" altLang="en-US" sz="2200" b="1" i="1" u="sng" dirty="0" smtClean="0">
                <a:latin typeface="Calibri" panose="020F0502020204030204" pitchFamily="34" charset="0"/>
              </a:rPr>
              <a:t>all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 domestic houses, providing </a:t>
            </a:r>
            <a:r>
              <a:rPr lang="en-GB" altLang="en-US" sz="2200" b="1" i="1" u="sng" dirty="0">
                <a:latin typeface="Calibri" panose="020F0502020204030204" pitchFamily="34" charset="0"/>
              </a:rPr>
              <a:t>free</a:t>
            </a:r>
            <a:r>
              <a:rPr lang="en-GB" altLang="en-US" sz="2200" b="1" dirty="0">
                <a:latin typeface="Calibri" panose="020F0502020204030204" pitchFamily="34" charset="0"/>
              </a:rPr>
              <a:t> double glazing </a:t>
            </a:r>
            <a:endParaRPr lang="en-GB" altLang="en-US" sz="2200" b="1" dirty="0" smtClean="0">
              <a:latin typeface="Calibri" panose="020F0502020204030204" pitchFamily="34" charset="0"/>
            </a:endParaRPr>
          </a:p>
          <a:p>
            <a:r>
              <a:rPr lang="en-GB" altLang="en-US" sz="2200" b="1" dirty="0" smtClean="0">
                <a:latin typeface="Calibri" panose="020F0502020204030204" pitchFamily="34" charset="0"/>
              </a:rPr>
              <a:t>    and </a:t>
            </a:r>
            <a:r>
              <a:rPr lang="en-GB" altLang="en-US" sz="2200" b="1" dirty="0">
                <a:latin typeface="Calibri" panose="020F0502020204030204" pitchFamily="34" charset="0"/>
              </a:rPr>
              <a:t>roof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insulation</a:t>
            </a:r>
            <a:endParaRPr lang="en-GB" altLang="en-US" sz="2200" b="1" dirty="0">
              <a:latin typeface="Calibri" panose="020F0502020204030204" pitchFamily="34" charset="0"/>
            </a:endParaRPr>
          </a:p>
          <a:p>
            <a:endParaRPr lang="en-GB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183462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31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5417"/>
            <a:ext cx="89281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arenBoth" startAt="2"/>
            </a:pPr>
            <a:r>
              <a:rPr lang="en-GB" altLang="en-US" sz="2400" b="1" i="1" u="sng" dirty="0" smtClean="0">
                <a:solidFill>
                  <a:srgbClr val="A50021"/>
                </a:solidFill>
                <a:latin typeface="Calibri" panose="020F0502020204030204" pitchFamily="34" charset="0"/>
              </a:rPr>
              <a:t>What </a:t>
            </a:r>
            <a:r>
              <a:rPr lang="en-GB" altLang="en-US" sz="2400" b="1" i="1" u="sng" dirty="0">
                <a:solidFill>
                  <a:srgbClr val="A50021"/>
                </a:solidFill>
                <a:latin typeface="Calibri" panose="020F0502020204030204" pitchFamily="34" charset="0"/>
              </a:rPr>
              <a:t>would be </a:t>
            </a:r>
            <a:r>
              <a:rPr lang="en-GB" altLang="en-US" sz="2400" b="1" i="1" u="sng" dirty="0" smtClean="0">
                <a:solidFill>
                  <a:srgbClr val="A50021"/>
                </a:solidFill>
                <a:latin typeface="Calibri" panose="020F0502020204030204" pitchFamily="34" charset="0"/>
              </a:rPr>
              <a:t>DIFFICULT to implement</a:t>
            </a:r>
            <a:r>
              <a:rPr lang="en-GB" alt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?    ......  </a:t>
            </a:r>
            <a:r>
              <a:rPr lang="en-GB" altLang="en-US" sz="24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altLang="en-US" sz="2400" b="1" i="1" dirty="0">
                <a:solidFill>
                  <a:srgbClr val="A50021"/>
                </a:solidFill>
                <a:latin typeface="Calibri" panose="020F0502020204030204" pitchFamily="34" charset="0"/>
              </a:rPr>
              <a:t>	</a:t>
            </a:r>
            <a:r>
              <a:rPr lang="en-GB" altLang="en-US" sz="24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But </a:t>
            </a:r>
            <a:r>
              <a:rPr lang="en-GB" altLang="en-US" sz="2400" b="1" i="1" dirty="0">
                <a:solidFill>
                  <a:srgbClr val="A50021"/>
                </a:solidFill>
                <a:latin typeface="Calibri" panose="020F0502020204030204" pitchFamily="34" charset="0"/>
              </a:rPr>
              <a:t>still possible if we are serious</a:t>
            </a:r>
          </a:p>
          <a:p>
            <a:endParaRPr lang="en-GB" altLang="en-US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GB" altLang="en-US" sz="2200" b="1" dirty="0">
                <a:latin typeface="Calibri" panose="020F0502020204030204" pitchFamily="34" charset="0"/>
              </a:rPr>
              <a:t>Carbon tax </a:t>
            </a:r>
            <a:r>
              <a:rPr lang="en-GB" altLang="en-US" sz="2200" b="1" i="1" dirty="0">
                <a:latin typeface="Calibri" panose="020F0502020204030204" pitchFamily="34" charset="0"/>
              </a:rPr>
              <a:t>via</a:t>
            </a:r>
            <a:r>
              <a:rPr lang="en-GB" altLang="en-US" sz="2200" b="1" dirty="0">
                <a:latin typeface="Calibri" panose="020F0502020204030204" pitchFamily="34" charset="0"/>
              </a:rPr>
              <a:t> credit cards :  </a:t>
            </a:r>
            <a:r>
              <a:rPr lang="en-GB" altLang="en-US" sz="2200" b="1" i="1" dirty="0">
                <a:latin typeface="Calibri" panose="020F0502020204030204" pitchFamily="34" charset="0"/>
              </a:rPr>
              <a:t>‘the polluter pays</a:t>
            </a:r>
            <a:r>
              <a:rPr lang="en-GB" altLang="en-US" sz="2200" b="1" i="1" dirty="0" smtClean="0">
                <a:latin typeface="Calibri" panose="020F0502020204030204" pitchFamily="34" charset="0"/>
              </a:rPr>
              <a:t>’  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(Canada wanted to do this; no 1</a:t>
            </a:r>
            <a:r>
              <a:rPr lang="en-GB" altLang="en-US" sz="2200" b="1" baseline="30000" dirty="0" smtClean="0">
                <a:latin typeface="Calibri" panose="020F0502020204030204" pitchFamily="34" charset="0"/>
              </a:rPr>
              <a:t>st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 world country wants to be first, but others will surely follow)</a:t>
            </a:r>
            <a:endParaRPr lang="en-GB" altLang="en-US" sz="2200" dirty="0" smtClean="0">
              <a:latin typeface="Calibri" panose="020F0502020204030204" pitchFamily="34" charset="0"/>
            </a:endParaRPr>
          </a:p>
          <a:p>
            <a:endParaRPr lang="en-GB" altLang="en-US" dirty="0" smtClean="0">
              <a:latin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sz="2400" b="1" dirty="0">
                <a:solidFill>
                  <a:srgbClr val="A50021"/>
                </a:solidFill>
                <a:latin typeface="Calibri" pitchFamily="34" charset="0"/>
              </a:rPr>
              <a:t>(3)</a:t>
            </a:r>
            <a:r>
              <a:rPr lang="en-GB" altLang="en-US" sz="2400" b="1" i="1" dirty="0">
                <a:solidFill>
                  <a:srgbClr val="A50021"/>
                </a:solidFill>
                <a:latin typeface="Calibri" pitchFamily="34" charset="0"/>
              </a:rPr>
              <a:t>  </a:t>
            </a:r>
            <a:r>
              <a:rPr lang="en-GB" altLang="en-US" sz="2400" b="1" i="1" u="sng" dirty="0">
                <a:solidFill>
                  <a:srgbClr val="A50021"/>
                </a:solidFill>
                <a:latin typeface="Calibri" pitchFamily="34" charset="0"/>
              </a:rPr>
              <a:t>What would be </a:t>
            </a:r>
            <a:r>
              <a:rPr lang="en-GB" altLang="en-US" sz="2400" b="1" i="1" u="sng" dirty="0" smtClean="0">
                <a:solidFill>
                  <a:srgbClr val="A50021"/>
                </a:solidFill>
                <a:latin typeface="Calibri" pitchFamily="34" charset="0"/>
              </a:rPr>
              <a:t>INCREDIBLY DIFFCULT </a:t>
            </a:r>
            <a:r>
              <a:rPr lang="en-GB" altLang="en-US" sz="2400" b="1" i="1" u="sng" dirty="0">
                <a:solidFill>
                  <a:srgbClr val="A50021"/>
                </a:solidFill>
                <a:latin typeface="Calibri" pitchFamily="34" charset="0"/>
              </a:rPr>
              <a:t>to </a:t>
            </a:r>
            <a:r>
              <a:rPr lang="en-GB" altLang="en-US" sz="2400" b="1" i="1" u="sng" dirty="0" smtClean="0">
                <a:solidFill>
                  <a:srgbClr val="A50021"/>
                </a:solidFill>
                <a:latin typeface="Calibri" pitchFamily="34" charset="0"/>
              </a:rPr>
              <a:t>implement in UK</a:t>
            </a:r>
            <a:r>
              <a:rPr lang="en-GB" altLang="en-US" sz="2400" dirty="0" smtClean="0">
                <a:solidFill>
                  <a:srgbClr val="A50021"/>
                </a:solidFill>
                <a:latin typeface="Calibri" pitchFamily="34" charset="0"/>
              </a:rPr>
              <a:t>?  ........</a:t>
            </a:r>
            <a:endParaRPr lang="en-GB" altLang="en-US" sz="2400" b="1" i="1" dirty="0">
              <a:solidFill>
                <a:srgbClr val="A50021"/>
              </a:solidFill>
              <a:latin typeface="Calibri" pitchFamily="34" charset="0"/>
            </a:endParaRPr>
          </a:p>
          <a:p>
            <a:endParaRPr lang="en-GB" altLang="en-US" sz="2400" b="1" i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GB" altLang="en-US" sz="2200" b="1" dirty="0">
                <a:latin typeface="Calibri" pitchFamily="34" charset="0"/>
              </a:rPr>
              <a:t>Population </a:t>
            </a:r>
            <a:r>
              <a:rPr lang="en-GB" altLang="en-US" sz="2200" b="1" dirty="0" smtClean="0">
                <a:latin typeface="Calibri" pitchFamily="34" charset="0"/>
              </a:rPr>
              <a:t>policy:  </a:t>
            </a:r>
            <a:r>
              <a:rPr lang="en-GB" altLang="en-US" sz="2200" b="1" dirty="0">
                <a:latin typeface="Calibri" pitchFamily="34" charset="0"/>
              </a:rPr>
              <a:t>limit access </a:t>
            </a:r>
            <a:r>
              <a:rPr lang="en-GB" altLang="en-US" sz="2200" b="1" dirty="0" smtClean="0">
                <a:latin typeface="Calibri" pitchFamily="34" charset="0"/>
              </a:rPr>
              <a:t>to </a:t>
            </a:r>
            <a:r>
              <a:rPr lang="en-GB" altLang="en-US" sz="2200" b="1" dirty="0">
                <a:latin typeface="Calibri" pitchFamily="34" charset="0"/>
              </a:rPr>
              <a:t>Welfare State for </a:t>
            </a:r>
            <a:r>
              <a:rPr lang="en-GB" altLang="en-US" sz="2200" i="1" dirty="0" smtClean="0">
                <a:latin typeface="Calibri" pitchFamily="34" charset="0"/>
              </a:rPr>
              <a:t>‘</a:t>
            </a:r>
            <a:r>
              <a:rPr lang="en-GB" altLang="en-US" sz="2200" b="1" i="1" u="sng" dirty="0" smtClean="0">
                <a:latin typeface="Calibri" pitchFamily="34" charset="0"/>
              </a:rPr>
              <a:t>large</a:t>
            </a:r>
            <a:r>
              <a:rPr lang="en-GB" altLang="en-US" sz="2200" i="1" dirty="0" smtClean="0">
                <a:latin typeface="Calibri" pitchFamily="34" charset="0"/>
              </a:rPr>
              <a:t>’ </a:t>
            </a:r>
            <a:r>
              <a:rPr lang="en-GB" altLang="en-US" sz="2200" b="1" dirty="0" smtClean="0">
                <a:latin typeface="Calibri" pitchFamily="34" charset="0"/>
              </a:rPr>
              <a:t>families</a:t>
            </a:r>
            <a:endParaRPr lang="en-GB" altLang="en-US" sz="2200" b="1" dirty="0">
              <a:latin typeface="Calibri" pitchFamily="34" charset="0"/>
            </a:endParaRPr>
          </a:p>
          <a:p>
            <a:endParaRPr lang="en-GB" altLang="en-US" dirty="0" smtClean="0">
              <a:latin typeface="Calibri" panose="020F0502020204030204" pitchFamily="34" charset="0"/>
            </a:endParaRPr>
          </a:p>
          <a:p>
            <a:endParaRPr lang="en-GB" altLang="en-US" sz="2400" b="1" i="1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r>
              <a:rPr lang="en-GB" altLang="en-US" sz="24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(4)  </a:t>
            </a:r>
            <a:r>
              <a:rPr lang="en-GB" altLang="en-US" sz="2400" b="1" i="1" u="sng" dirty="0" smtClean="0">
                <a:solidFill>
                  <a:srgbClr val="A50021"/>
                </a:solidFill>
                <a:latin typeface="Calibri" panose="020F0502020204030204" pitchFamily="34" charset="0"/>
              </a:rPr>
              <a:t>What about world population</a:t>
            </a:r>
            <a:r>
              <a:rPr lang="en-GB" altLang="en-US" sz="24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?   Is it important?</a:t>
            </a:r>
            <a:endParaRPr lang="en-GB" altLang="en-US" sz="2400" b="1" i="1" dirty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endParaRPr lang="en-GB" altLang="en-US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GB" altLang="en-US" sz="2200" b="1" dirty="0">
                <a:latin typeface="Calibri" panose="020F0502020204030204" pitchFamily="34" charset="0"/>
              </a:rPr>
              <a:t>3.3 billion in 1964,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7.6 </a:t>
            </a:r>
            <a:r>
              <a:rPr lang="en-GB" altLang="en-US" sz="2200" b="1" dirty="0">
                <a:latin typeface="Calibri" panose="020F0502020204030204" pitchFamily="34" charset="0"/>
              </a:rPr>
              <a:t>in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2018, 10.0</a:t>
            </a:r>
            <a:r>
              <a:rPr lang="en-GB" altLang="en-US" sz="2200" b="1" dirty="0" smtClean="0">
                <a:latin typeface="Symbol" pitchFamily="18" charset="2"/>
              </a:rPr>
              <a:t>-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11.0 </a:t>
            </a:r>
            <a:r>
              <a:rPr lang="en-GB" altLang="en-US" sz="2200" b="1" dirty="0">
                <a:latin typeface="Calibri" panose="020F0502020204030204" pitchFamily="34" charset="0"/>
              </a:rPr>
              <a:t>in </a:t>
            </a:r>
            <a:r>
              <a:rPr lang="en-GB" altLang="en-US" sz="2200" b="1" dirty="0" smtClean="0">
                <a:latin typeface="Calibri" panose="020F0502020204030204" pitchFamily="34" charset="0"/>
              </a:rPr>
              <a:t>2100</a:t>
            </a:r>
            <a:endParaRPr lang="en-GB" altLang="en-US" sz="2200" b="1" dirty="0">
              <a:latin typeface="Calibri" panose="020F0502020204030204" pitchFamily="34" charset="0"/>
            </a:endParaRPr>
          </a:p>
          <a:p>
            <a:r>
              <a:rPr lang="en-GB" altLang="en-US" sz="2400" b="1" i="1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  </a:t>
            </a:r>
            <a:r>
              <a:rPr lang="en-GB" altLang="en-US" sz="2200" b="1" i="1" dirty="0" smtClean="0">
                <a:latin typeface="Calibri" panose="020F0502020204030204" pitchFamily="34" charset="0"/>
              </a:rPr>
              <a:t>Two counter-arguments on this contentious issue .....</a:t>
            </a:r>
          </a:p>
          <a:p>
            <a:endParaRPr lang="en-GB" altLang="en-US" sz="2200" b="1" dirty="0" smtClean="0">
              <a:latin typeface="Calibri" panose="020F0502020204030204" pitchFamily="34" charset="0"/>
            </a:endParaRPr>
          </a:p>
          <a:p>
            <a:r>
              <a:rPr lang="en-GB" altLang="en-US" sz="2200" b="1" dirty="0" smtClean="0">
                <a:latin typeface="Calibri" panose="020F0502020204030204" pitchFamily="34" charset="0"/>
              </a:rPr>
              <a:t>Can the United Nations lead on this matter?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3"/>
            <a:ext cx="2232248" cy="2262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chard_YorkshireCoast_July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1008112" cy="1008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The Climate Emergency may affect every single person on this Planet.  Mass migration from the low-lying Southern Hemisphere to the higher-lying Northern Hemisphere may occur ……</a:t>
            </a:r>
          </a:p>
          <a:p>
            <a:endParaRPr lang="en-GB" sz="2300" b="1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r>
              <a:rPr lang="en-GB" sz="2300" b="1" dirty="0" smtClean="0">
                <a:latin typeface="Calibri" panose="020F0502020204030204" pitchFamily="34" charset="0"/>
              </a:rPr>
              <a:t>My dreams for next 50 years:  </a:t>
            </a:r>
            <a:r>
              <a:rPr lang="en-GB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(a)  Solar-powered air travel</a:t>
            </a:r>
          </a:p>
          <a:p>
            <a:r>
              <a:rPr lang="en-GB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(b)  Transport solar energy from Sahara Desert to high population areas</a:t>
            </a:r>
          </a:p>
          <a:p>
            <a:r>
              <a:rPr lang="en-GB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(c)  </a:t>
            </a:r>
            <a:r>
              <a:rPr lang="en-GB" sz="23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Trap CO</a:t>
            </a:r>
            <a:r>
              <a:rPr lang="en-GB" sz="2300" b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3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and CH</a:t>
            </a:r>
            <a:r>
              <a:rPr lang="en-GB" sz="2300" b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GB" sz="23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either underground  </a:t>
            </a:r>
            <a:r>
              <a:rPr lang="en-GB" sz="23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en-GB" sz="23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in space</a:t>
            </a:r>
          </a:p>
          <a:p>
            <a:r>
              <a:rPr lang="en-GB" sz="23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endParaRPr lang="en-GB" sz="2300" b="1" dirty="0">
              <a:latin typeface="Calibri" panose="020F0502020204030204" pitchFamily="34" charset="0"/>
            </a:endParaRPr>
          </a:p>
          <a:p>
            <a:r>
              <a:rPr lang="en-GB" sz="2300" b="1" dirty="0" smtClean="0">
                <a:latin typeface="Calibri" panose="020F0502020204030204" pitchFamily="34" charset="0"/>
              </a:rPr>
              <a:t>Issues everybody in the UK, </a:t>
            </a:r>
            <a:r>
              <a:rPr lang="en-GB" sz="2300" b="1" i="1" u="sng" dirty="0" smtClean="0">
                <a:latin typeface="Calibri" panose="020F0502020204030204" pitchFamily="34" charset="0"/>
              </a:rPr>
              <a:t>especially the ‘young’</a:t>
            </a:r>
            <a:r>
              <a:rPr lang="en-GB" sz="2300" b="1" dirty="0" smtClean="0">
                <a:latin typeface="Calibri" panose="020F0502020204030204" pitchFamily="34" charset="0"/>
              </a:rPr>
              <a:t> , should think about:</a:t>
            </a:r>
            <a:endParaRPr lang="en-GB" sz="2300" b="1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r>
              <a:rPr lang="en-GB" sz="23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GB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(a)   Fly less, use trains more</a:t>
            </a:r>
          </a:p>
          <a:p>
            <a:r>
              <a:rPr lang="en-GB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(b)   Drive cars less, walk and cycle more</a:t>
            </a:r>
          </a:p>
          <a:p>
            <a:r>
              <a:rPr lang="en-GB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(c)   Eat less meat, more vegetables and fruit</a:t>
            </a:r>
          </a:p>
          <a:p>
            <a:r>
              <a:rPr lang="en-GB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(d)   Have fewer children</a:t>
            </a:r>
          </a:p>
          <a:p>
            <a:r>
              <a:rPr lang="en-GB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en-GB" sz="2100" b="1" dirty="0" smtClean="0">
                <a:latin typeface="Calibri" panose="020F0502020204030204" pitchFamily="34" charset="0"/>
              </a:rPr>
              <a:t>** Every person / country must adapt in the most appropriate way for them **</a:t>
            </a:r>
            <a:endParaRPr lang="en-GB" sz="2100" b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Image result for quakers society of frien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920584" cy="1037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352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iC_coverp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3384376" cy="302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00192" y="5229200"/>
            <a:ext cx="2016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 b="1" i="1" dirty="0">
                <a:solidFill>
                  <a:srgbClr val="006600"/>
                </a:solidFill>
              </a:rPr>
              <a:t>Education in Chemistry</a:t>
            </a:r>
            <a:r>
              <a:rPr lang="en-GB" altLang="en-US" sz="2200" i="1" dirty="0">
                <a:solidFill>
                  <a:srgbClr val="006600"/>
                </a:solidFill>
              </a:rPr>
              <a:t> </a:t>
            </a:r>
            <a:r>
              <a:rPr lang="en-GB" altLang="en-US" sz="2200" dirty="0">
                <a:solidFill>
                  <a:srgbClr val="006600"/>
                </a:solidFill>
              </a:rPr>
              <a:t>(RSC) (2008) </a:t>
            </a:r>
            <a:r>
              <a:rPr lang="en-GB" altLang="en-US" sz="2200" b="1" dirty="0">
                <a:solidFill>
                  <a:srgbClr val="006600"/>
                </a:solidFill>
              </a:rPr>
              <a:t>45</a:t>
            </a:r>
            <a:r>
              <a:rPr lang="en-GB" altLang="en-US" sz="2200" dirty="0">
                <a:solidFill>
                  <a:srgbClr val="006600"/>
                </a:solidFill>
              </a:rPr>
              <a:t>, 17</a:t>
            </a:r>
            <a:r>
              <a:rPr lang="en-GB" altLang="en-US" sz="2200" dirty="0">
                <a:solidFill>
                  <a:srgbClr val="006600"/>
                </a:solidFill>
                <a:latin typeface="Symbol" pitchFamily="18" charset="2"/>
              </a:rPr>
              <a:t>-</a:t>
            </a:r>
            <a:r>
              <a:rPr lang="en-GB" altLang="en-US" sz="2200" dirty="0">
                <a:solidFill>
                  <a:srgbClr val="006600"/>
                </a:solidFill>
              </a:rPr>
              <a:t>21.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dirty="0" smtClean="0"/>
              <a:t>Trends of SF</a:t>
            </a:r>
            <a:r>
              <a:rPr lang="en-GB" altLang="en-US" sz="2400" b="1" baseline="-25000" dirty="0" smtClean="0"/>
              <a:t>6</a:t>
            </a:r>
            <a:r>
              <a:rPr lang="en-GB" altLang="en-US" sz="2400" b="1" dirty="0" smtClean="0"/>
              <a:t> and CF</a:t>
            </a:r>
            <a:r>
              <a:rPr lang="en-GB" altLang="en-US" sz="2400" b="1" baseline="-25000" dirty="0" smtClean="0"/>
              <a:t>3</a:t>
            </a:r>
            <a:r>
              <a:rPr lang="en-GB" altLang="en-US" sz="2400" b="1" dirty="0" smtClean="0"/>
              <a:t>SF</a:t>
            </a:r>
            <a:r>
              <a:rPr lang="en-GB" altLang="en-US" sz="2400" b="1" baseline="-25000" dirty="0" smtClean="0"/>
              <a:t>5</a:t>
            </a:r>
            <a:r>
              <a:rPr lang="en-GB" altLang="en-US" sz="2400" b="1" dirty="0" smtClean="0"/>
              <a:t> track each  </a:t>
            </a:r>
          </a:p>
          <a:p>
            <a:r>
              <a:rPr lang="en-GB" altLang="en-US" sz="2400" b="1" dirty="0" smtClean="0"/>
              <a:t> other closely over last 50 years.</a:t>
            </a:r>
          </a:p>
          <a:p>
            <a:endParaRPr lang="en-GB" altLang="en-US" sz="2400" b="1" i="1" dirty="0" smtClean="0">
              <a:solidFill>
                <a:srgbClr val="CC0000"/>
              </a:solidFill>
            </a:endParaRPr>
          </a:p>
          <a:p>
            <a:r>
              <a:rPr lang="en-GB" altLang="en-US" sz="2400" b="1" i="1" dirty="0" smtClean="0">
                <a:solidFill>
                  <a:srgbClr val="CC0000"/>
                </a:solidFill>
              </a:rPr>
              <a:t> </a:t>
            </a:r>
            <a:r>
              <a:rPr lang="en-GB" altLang="en-US" sz="2400" b="1" dirty="0" smtClean="0"/>
              <a:t>SF</a:t>
            </a:r>
            <a:r>
              <a:rPr lang="en-GB" altLang="en-US" sz="2400" b="1" baseline="-25000" dirty="0" smtClean="0"/>
              <a:t>6</a:t>
            </a:r>
            <a:r>
              <a:rPr lang="en-GB" altLang="en-US" sz="2400" b="1" dirty="0" smtClean="0"/>
              <a:t> a dielectric in high-voltage </a:t>
            </a:r>
          </a:p>
          <a:p>
            <a:r>
              <a:rPr lang="en-GB" altLang="en-US" sz="2400" b="1" dirty="0" smtClean="0"/>
              <a:t> applications.</a:t>
            </a:r>
          </a:p>
        </p:txBody>
      </p:sp>
      <p:graphicFrame>
        <p:nvGraphicFramePr>
          <p:cNvPr id="69635" name="Object 4"/>
          <p:cNvGraphicFramePr>
            <a:graphicFrameLocks noChangeAspect="1"/>
          </p:cNvGraphicFramePr>
          <p:nvPr/>
        </p:nvGraphicFramePr>
        <p:xfrm>
          <a:off x="5436096" y="2924944"/>
          <a:ext cx="3111619" cy="2592288"/>
        </p:xfrm>
        <a:graphic>
          <a:graphicData uri="http://schemas.openxmlformats.org/presentationml/2006/ole">
            <p:oleObj spid="_x0000_s69635" name="CS ChemDraw Drawing" r:id="rId4" imgW="3396996" imgH="2831592" progId="">
              <p:embed/>
            </p:oleObj>
          </a:graphicData>
        </a:graphic>
      </p:graphicFrame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796136" y="1124744"/>
            <a:ext cx="2952328" cy="2448272"/>
            <a:chOff x="3515" y="391"/>
            <a:chExt cx="2087" cy="2084"/>
          </a:xfrm>
        </p:grpSpPr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3515" y="391"/>
            <a:ext cx="1296" cy="2084"/>
          </p:xfrm>
          <a:graphic>
            <a:graphicData uri="http://schemas.openxmlformats.org/presentationml/2006/ole">
              <p:oleObj spid="_x0000_s69636" name="CS ChemDraw Drawing" r:id="rId5" imgW="2057400" imgH="3308604" progId="">
                <p:embed/>
              </p:oleObj>
            </a:graphicData>
          </a:graphic>
        </p:graphicFrame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8" y="614"/>
              <a:ext cx="122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cs typeface="Arial" charset="0"/>
                </a:rPr>
                <a:t>Fluorine</a:t>
              </a:r>
              <a:endParaRPr lang="en-US" altLang="en-US">
                <a:cs typeface="Arial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422" y="1162"/>
              <a:ext cx="77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cs typeface="Arial" charset="0"/>
                </a:rPr>
                <a:t>Carbon</a:t>
              </a:r>
              <a:endParaRPr lang="en-US" altLang="en-US" dirty="0">
                <a:cs typeface="Arial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468" y="1764"/>
              <a:ext cx="719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>
                  <a:cs typeface="Arial" charset="0"/>
                </a:rPr>
                <a:t>Sulphur</a:t>
              </a:r>
              <a:endParaRPr lang="en-US" altLang="en-US"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9024" y="764704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solidFill>
                  <a:srgbClr val="993300"/>
                </a:solidFill>
              </a:rPr>
              <a:t>CF</a:t>
            </a:r>
            <a:r>
              <a:rPr lang="en-GB" sz="2700" b="1" baseline="-25000" dirty="0" smtClean="0">
                <a:solidFill>
                  <a:srgbClr val="993300"/>
                </a:solidFill>
              </a:rPr>
              <a:t>3</a:t>
            </a:r>
            <a:r>
              <a:rPr lang="en-GB" sz="2700" b="1" dirty="0" smtClean="0">
                <a:solidFill>
                  <a:srgbClr val="993300"/>
                </a:solidFill>
              </a:rPr>
              <a:t>SF</a:t>
            </a:r>
            <a:r>
              <a:rPr lang="en-GB" sz="2700" b="1" baseline="-25000" dirty="0" smtClean="0">
                <a:solidFill>
                  <a:srgbClr val="993300"/>
                </a:solidFill>
              </a:rPr>
              <a:t>5</a:t>
            </a:r>
            <a:r>
              <a:rPr lang="en-GB" sz="2700" b="1" dirty="0" smtClean="0">
                <a:solidFill>
                  <a:srgbClr val="993300"/>
                </a:solidFill>
              </a:rPr>
              <a:t> – the anthropogenic ‘super’ greenhouse gas</a:t>
            </a:r>
            <a:endParaRPr lang="en-GB" sz="2700" b="1" dirty="0">
              <a:solidFill>
                <a:srgbClr val="99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16632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.......   </a:t>
            </a:r>
            <a:r>
              <a:rPr lang="en-GB" sz="2400" b="1" u="sng" dirty="0" smtClean="0"/>
              <a:t>to large molecules</a:t>
            </a:r>
            <a:endParaRPr lang="en-GB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CoverEdition3_170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514872" cy="5555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476672"/>
            <a:ext cx="39959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Published February 2021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ISBN: </a:t>
            </a:r>
            <a:r>
              <a:rPr lang="en-US" sz="2000" b="1" dirty="0" smtClean="0"/>
              <a:t>978-0-12-821575-3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35 Chapters by scientists across </a:t>
            </a:r>
            <a:r>
              <a:rPr lang="en-US" sz="2000" b="1" u="sng" dirty="0" smtClean="0"/>
              <a:t>ALL</a:t>
            </a:r>
            <a:r>
              <a:rPr lang="en-US" sz="2000" b="1" dirty="0" smtClean="0"/>
              <a:t> disciplines of the effects of Climate Change.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first Chapter by RT ……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‘Greenhouse Gases and the emerging Climate Emergency’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6088559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993300"/>
                </a:solidFill>
              </a:rPr>
              <a:t>https://doi.org/10.1016/B978-0-12-821575-3.00002-5 </a:t>
            </a:r>
            <a:endParaRPr lang="en-GB" sz="22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35292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>
                <a:solidFill>
                  <a:srgbClr val="006600"/>
                </a:solidFill>
              </a:rPr>
              <a:t>Terminology and Words that have changed in the UK since 2018</a:t>
            </a:r>
          </a:p>
          <a:p>
            <a:endParaRPr lang="en-GB" dirty="0" smtClean="0"/>
          </a:p>
          <a:p>
            <a:r>
              <a:rPr lang="en-GB" sz="2200" b="1" dirty="0" smtClean="0"/>
              <a:t>Global Warming</a:t>
            </a:r>
            <a:r>
              <a:rPr lang="en-GB" sz="2200" dirty="0" smtClean="0"/>
              <a:t>	becomes	</a:t>
            </a:r>
            <a:r>
              <a:rPr lang="en-GB" sz="2200" b="1" dirty="0" smtClean="0">
                <a:solidFill>
                  <a:srgbClr val="A50021"/>
                </a:solidFill>
              </a:rPr>
              <a:t>Global Heating</a:t>
            </a:r>
          </a:p>
          <a:p>
            <a:endParaRPr lang="en-GB" sz="2200" dirty="0" smtClean="0"/>
          </a:p>
          <a:p>
            <a:r>
              <a:rPr lang="en-GB" sz="2200" b="1" dirty="0" smtClean="0"/>
              <a:t>Climate Change</a:t>
            </a:r>
            <a:r>
              <a:rPr lang="en-GB" sz="2200" dirty="0" smtClean="0"/>
              <a:t>	becomes	</a:t>
            </a:r>
            <a:r>
              <a:rPr lang="en-GB" sz="2200" b="1" dirty="0" smtClean="0">
                <a:solidFill>
                  <a:srgbClr val="A50021"/>
                </a:solidFill>
              </a:rPr>
              <a:t>Climate Emergency</a:t>
            </a:r>
          </a:p>
          <a:p>
            <a:endParaRPr lang="en-GB" sz="2200" b="1" dirty="0" smtClean="0">
              <a:solidFill>
                <a:srgbClr val="A50021"/>
              </a:solidFill>
            </a:endParaRPr>
          </a:p>
          <a:p>
            <a:r>
              <a:rPr lang="en-GB" sz="2200" b="1" dirty="0" smtClean="0">
                <a:solidFill>
                  <a:srgbClr val="A50021"/>
                </a:solidFill>
              </a:rPr>
              <a:t>     </a:t>
            </a:r>
            <a:r>
              <a:rPr lang="en-GB" b="1" i="1" dirty="0" smtClean="0">
                <a:solidFill>
                  <a:schemeClr val="accent2"/>
                </a:solidFill>
              </a:rPr>
              <a:t>Birmingham City Council has a target of net zero-carbon by 2030</a:t>
            </a:r>
            <a:endParaRPr lang="en-GB" sz="2200" b="1" dirty="0" smtClean="0">
              <a:solidFill>
                <a:schemeClr val="accent2"/>
              </a:solidFill>
            </a:endParaRPr>
          </a:p>
          <a:p>
            <a:endParaRPr lang="en-GB" sz="2200" dirty="0" smtClean="0"/>
          </a:p>
          <a:p>
            <a:r>
              <a:rPr lang="en-GB" sz="2200" b="1" dirty="0" smtClean="0"/>
              <a:t>Climate Sceptic</a:t>
            </a:r>
            <a:r>
              <a:rPr lang="en-GB" sz="2200" dirty="0" smtClean="0"/>
              <a:t>	becomes	</a:t>
            </a:r>
            <a:r>
              <a:rPr lang="en-GB" sz="2200" b="1" dirty="0" smtClean="0">
                <a:solidFill>
                  <a:srgbClr val="A50021"/>
                </a:solidFill>
              </a:rPr>
              <a:t>Climate Science Denier</a:t>
            </a:r>
          </a:p>
          <a:p>
            <a:endParaRPr lang="en-GB" b="1" i="1" dirty="0" smtClean="0">
              <a:solidFill>
                <a:srgbClr val="A50021"/>
              </a:solidFill>
            </a:endParaRPr>
          </a:p>
          <a:p>
            <a:r>
              <a:rPr lang="en-GB" b="1" i="1" dirty="0" smtClean="0">
                <a:solidFill>
                  <a:srgbClr val="A50021"/>
                </a:solidFill>
              </a:rPr>
              <a:t>	</a:t>
            </a:r>
            <a:endParaRPr lang="en-GB" b="1" u="sng" dirty="0" smtClean="0">
              <a:solidFill>
                <a:srgbClr val="006600"/>
              </a:solidFill>
            </a:endParaRPr>
          </a:p>
          <a:p>
            <a:r>
              <a:rPr lang="en-GB" sz="2000" b="1" u="sng" dirty="0" smtClean="0">
                <a:solidFill>
                  <a:srgbClr val="006600"/>
                </a:solidFill>
              </a:rPr>
              <a:t>Huge Celebration since c. 2018</a:t>
            </a:r>
            <a:r>
              <a:rPr lang="en-GB" sz="2000" b="1" dirty="0" smtClean="0">
                <a:solidFill>
                  <a:srgbClr val="006600"/>
                </a:solidFill>
              </a:rPr>
              <a:t> </a:t>
            </a:r>
          </a:p>
          <a:p>
            <a:endParaRPr lang="en-GB" sz="2000" b="1" dirty="0" smtClean="0">
              <a:solidFill>
                <a:srgbClr val="006600"/>
              </a:solidFill>
            </a:endParaRPr>
          </a:p>
          <a:p>
            <a:r>
              <a:rPr lang="en-GB" sz="2000" b="1" dirty="0" smtClean="0">
                <a:solidFill>
                  <a:srgbClr val="006600"/>
                </a:solidFill>
              </a:rPr>
              <a:t>The climate science deniers have disappeared from the UK national media; replaced by Greta Thunberg </a:t>
            </a:r>
            <a:r>
              <a:rPr lang="en-GB" sz="2000" b="1" i="1" dirty="0" smtClean="0">
                <a:solidFill>
                  <a:srgbClr val="006600"/>
                </a:solidFill>
              </a:rPr>
              <a:t>and</a:t>
            </a:r>
            <a:r>
              <a:rPr lang="en-GB" sz="2000" b="1" dirty="0" smtClean="0">
                <a:solidFill>
                  <a:srgbClr val="006600"/>
                </a:solidFill>
              </a:rPr>
              <a:t> Extinction Rebellion. </a:t>
            </a:r>
          </a:p>
          <a:p>
            <a:endParaRPr lang="en-GB" sz="2000" b="1" dirty="0" smtClean="0">
              <a:solidFill>
                <a:srgbClr val="006600"/>
              </a:solidFill>
            </a:endParaRPr>
          </a:p>
          <a:p>
            <a:endParaRPr lang="en-GB" sz="2000" b="1" dirty="0" smtClean="0">
              <a:solidFill>
                <a:srgbClr val="006600"/>
              </a:solidFill>
            </a:endParaRPr>
          </a:p>
          <a:p>
            <a:r>
              <a:rPr lang="en-GB" sz="2000" b="1" dirty="0" smtClean="0">
                <a:solidFill>
                  <a:srgbClr val="006600"/>
                </a:solidFill>
              </a:rPr>
              <a:t>At last, this is finally true in North America</a:t>
            </a:r>
          </a:p>
          <a:p>
            <a:endParaRPr lang="en-GB" sz="2000" b="1" dirty="0" smtClean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41168"/>
            <a:ext cx="3096344" cy="174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536" y="0"/>
            <a:ext cx="835292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500" b="1" dirty="0">
                <a:solidFill>
                  <a:srgbClr val="A50021"/>
                </a:solidFill>
              </a:rPr>
              <a:t>Black-Body curves of Sun (5780 </a:t>
            </a:r>
            <a:r>
              <a:rPr lang="en-GB" sz="2500" b="1" i="1" dirty="0">
                <a:solidFill>
                  <a:srgbClr val="A50021"/>
                </a:solidFill>
              </a:rPr>
              <a:t>K</a:t>
            </a:r>
            <a:r>
              <a:rPr lang="en-GB" sz="2500" b="1" dirty="0">
                <a:solidFill>
                  <a:srgbClr val="A50021"/>
                </a:solidFill>
              </a:rPr>
              <a:t>) and Earth (290 </a:t>
            </a:r>
            <a:r>
              <a:rPr lang="en-GB" sz="2500" b="1" i="1" dirty="0">
                <a:solidFill>
                  <a:srgbClr val="A50021"/>
                </a:solidFill>
              </a:rPr>
              <a:t>K</a:t>
            </a:r>
            <a:r>
              <a:rPr lang="en-GB" sz="2500" b="1" dirty="0">
                <a:solidFill>
                  <a:srgbClr val="A50021"/>
                </a:solidFill>
              </a:rPr>
              <a:t>)</a:t>
            </a:r>
          </a:p>
        </p:txBody>
      </p:sp>
      <p:pic>
        <p:nvPicPr>
          <p:cNvPr id="3" name="Picture 6" descr="grindelwal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14017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einste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49275"/>
            <a:ext cx="13573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8240216" cy="372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699792" y="1052736"/>
            <a:ext cx="36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/>
                </a:solidFill>
                <a:cs typeface="Arial" charset="0"/>
              </a:rPr>
              <a:t>Emitted </a:t>
            </a:r>
            <a:r>
              <a:rPr lang="en-GB" sz="2800" b="1" dirty="0">
                <a:solidFill>
                  <a:schemeClr val="accent2"/>
                </a:solidFill>
                <a:cs typeface="Arial" charset="0"/>
              </a:rPr>
              <a:t>energy </a:t>
            </a:r>
            <a:r>
              <a:rPr lang="en-GB" sz="2800" b="1" dirty="0">
                <a:solidFill>
                  <a:schemeClr val="accent2"/>
                </a:solidFill>
                <a:latin typeface="Symbol" pitchFamily="18" charset="2"/>
              </a:rPr>
              <a:t>a T</a:t>
            </a:r>
            <a:r>
              <a:rPr lang="en-GB" sz="2800" b="1" baseline="30000" dirty="0">
                <a:solidFill>
                  <a:schemeClr val="accent2"/>
                </a:solidFill>
                <a:latin typeface="Symbol" pitchFamily="18" charset="2"/>
              </a:rPr>
              <a:t>4</a:t>
            </a:r>
            <a:endParaRPr lang="en-GB" sz="2800" b="1" dirty="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en-GB" sz="2800" b="1" dirty="0" err="1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GB" sz="2800" b="1" baseline="-25000" dirty="0" err="1">
                <a:solidFill>
                  <a:schemeClr val="accent2"/>
                </a:solidFill>
              </a:rPr>
              <a:t>max</a:t>
            </a:r>
            <a:r>
              <a:rPr lang="en-GB" sz="2800" b="1" dirty="0">
                <a:solidFill>
                  <a:schemeClr val="accent2"/>
                </a:solidFill>
              </a:rPr>
              <a:t>  </a:t>
            </a:r>
            <a:r>
              <a:rPr lang="en-GB" sz="2800" b="1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GB" sz="2800" b="1" dirty="0">
                <a:solidFill>
                  <a:schemeClr val="accent2"/>
                </a:solidFill>
              </a:rPr>
              <a:t>  </a:t>
            </a:r>
            <a:r>
              <a:rPr lang="en-GB" sz="2800" b="1" dirty="0" smtClean="0">
                <a:solidFill>
                  <a:schemeClr val="accent2"/>
                </a:solidFill>
              </a:rPr>
              <a:t>T</a:t>
            </a:r>
            <a:r>
              <a:rPr lang="en-GB" sz="2800" b="1" baseline="30000" dirty="0" smtClean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GB" sz="2800" b="1" baseline="30000" dirty="0" smtClean="0">
                <a:solidFill>
                  <a:schemeClr val="accent2"/>
                </a:solidFill>
              </a:rPr>
              <a:t>1</a:t>
            </a:r>
            <a:endParaRPr lang="en-GB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850" y="0"/>
            <a:ext cx="86407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600" b="1" i="1" u="sng" dirty="0">
                <a:solidFill>
                  <a:srgbClr val="A50021"/>
                </a:solidFill>
              </a:rPr>
              <a:t>Energy balance</a:t>
            </a:r>
            <a:r>
              <a:rPr lang="en-GB" sz="2600" b="1" i="1" dirty="0">
                <a:solidFill>
                  <a:srgbClr val="A50021"/>
                </a:solidFill>
              </a:rPr>
              <a:t> </a:t>
            </a:r>
            <a:r>
              <a:rPr lang="en-GB" sz="2600" b="1" dirty="0">
                <a:solidFill>
                  <a:srgbClr val="A50021"/>
                </a:solidFill>
              </a:rPr>
              <a:t>:</a:t>
            </a:r>
            <a:r>
              <a:rPr lang="en-GB" sz="2600" b="1" i="1" dirty="0">
                <a:solidFill>
                  <a:srgbClr val="A50021"/>
                </a:solidFill>
              </a:rPr>
              <a:t>  UV + </a:t>
            </a:r>
            <a:r>
              <a:rPr lang="en-GB" sz="2600" b="1" i="1" dirty="0" err="1">
                <a:solidFill>
                  <a:srgbClr val="A50021"/>
                </a:solidFill>
              </a:rPr>
              <a:t>Visible</a:t>
            </a:r>
            <a:r>
              <a:rPr lang="en-GB" sz="2600" b="1" i="1" baseline="-25000" dirty="0" err="1">
                <a:solidFill>
                  <a:srgbClr val="A50021"/>
                </a:solidFill>
              </a:rPr>
              <a:t>in</a:t>
            </a:r>
            <a:r>
              <a:rPr lang="en-GB" sz="2600" b="1" i="1" baseline="-25000" dirty="0">
                <a:solidFill>
                  <a:srgbClr val="A50021"/>
                </a:solidFill>
              </a:rPr>
              <a:t> </a:t>
            </a:r>
            <a:r>
              <a:rPr lang="en-GB" sz="2600" b="1" i="1" dirty="0">
                <a:solidFill>
                  <a:srgbClr val="A50021"/>
                </a:solidFill>
              </a:rPr>
              <a:t>(sun</a:t>
            </a:r>
            <a:r>
              <a:rPr lang="en-GB" sz="2600" b="1" i="1" dirty="0" smtClean="0">
                <a:solidFill>
                  <a:srgbClr val="A50021"/>
                </a:solidFill>
              </a:rPr>
              <a:t>)  </a:t>
            </a:r>
            <a:r>
              <a:rPr lang="en-GB" sz="2600" b="1" i="1" dirty="0">
                <a:solidFill>
                  <a:srgbClr val="A50021"/>
                </a:solidFill>
              </a:rPr>
              <a:t>=  </a:t>
            </a:r>
            <a:r>
              <a:rPr lang="en-GB" sz="2600" b="1" i="1" dirty="0" err="1">
                <a:solidFill>
                  <a:srgbClr val="A50021"/>
                </a:solidFill>
              </a:rPr>
              <a:t>IR</a:t>
            </a:r>
            <a:r>
              <a:rPr lang="en-GB" sz="2600" b="1" i="1" baseline="-25000" dirty="0" err="1">
                <a:solidFill>
                  <a:srgbClr val="A50021"/>
                </a:solidFill>
              </a:rPr>
              <a:t>out</a:t>
            </a:r>
            <a:r>
              <a:rPr lang="en-GB" sz="2600" b="1" i="1" baseline="-25000" dirty="0">
                <a:solidFill>
                  <a:srgbClr val="A50021"/>
                </a:solidFill>
              </a:rPr>
              <a:t> </a:t>
            </a:r>
            <a:r>
              <a:rPr lang="en-GB" sz="2600" b="1" i="1" dirty="0">
                <a:solidFill>
                  <a:srgbClr val="A50021"/>
                </a:solidFill>
              </a:rPr>
              <a:t>(earth)</a:t>
            </a:r>
            <a:endParaRPr lang="en-GB" sz="2600" b="1" i="1" baseline="-25000" dirty="0">
              <a:solidFill>
                <a:srgbClr val="A50021"/>
              </a:solidFill>
            </a:endParaRPr>
          </a:p>
        </p:txBody>
      </p:sp>
      <p:pic>
        <p:nvPicPr>
          <p:cNvPr id="3" name="Picture 5" descr="KA620_4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76475"/>
            <a:ext cx="3916362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20072" y="625525"/>
            <a:ext cx="3923928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100" b="1" i="1" dirty="0" err="1">
                <a:latin typeface="Calibri" pitchFamily="34" charset="0"/>
              </a:rPr>
              <a:t>T</a:t>
            </a:r>
            <a:r>
              <a:rPr lang="en-GB" sz="2100" b="1" i="1" baseline="-25000" dirty="0" err="1">
                <a:latin typeface="Calibri" pitchFamily="34" charset="0"/>
              </a:rPr>
              <a:t>earth</a:t>
            </a:r>
            <a:r>
              <a:rPr lang="en-GB" sz="2100" b="1" i="1" dirty="0">
                <a:latin typeface="Calibri" pitchFamily="34" charset="0"/>
              </a:rPr>
              <a:t> </a:t>
            </a:r>
            <a:r>
              <a:rPr lang="en-GB" sz="2100" b="1" dirty="0">
                <a:latin typeface="Calibri" pitchFamily="34" charset="0"/>
              </a:rPr>
              <a:t>should be 256 </a:t>
            </a:r>
            <a:r>
              <a:rPr lang="en-GB" sz="2100" b="1" i="1" dirty="0">
                <a:latin typeface="Calibri" pitchFamily="34" charset="0"/>
              </a:rPr>
              <a:t>K </a:t>
            </a:r>
            <a:r>
              <a:rPr lang="en-GB" sz="2100" b="1" dirty="0">
                <a:latin typeface="Calibri" pitchFamily="34" charset="0"/>
              </a:rPr>
              <a:t>(-17</a:t>
            </a:r>
            <a:r>
              <a:rPr lang="en-GB" sz="2100" b="1" baseline="30000" dirty="0">
                <a:latin typeface="Calibri" pitchFamily="34" charset="0"/>
              </a:rPr>
              <a:t> </a:t>
            </a:r>
            <a:r>
              <a:rPr lang="en-GB" sz="2100" b="1" baseline="30000" dirty="0" err="1">
                <a:latin typeface="Calibri" pitchFamily="34" charset="0"/>
              </a:rPr>
              <a:t>o</a:t>
            </a:r>
            <a:r>
              <a:rPr lang="en-GB" sz="2100" b="1" i="1" dirty="0" err="1">
                <a:latin typeface="Calibri" pitchFamily="34" charset="0"/>
              </a:rPr>
              <a:t>C</a:t>
            </a:r>
            <a:r>
              <a:rPr lang="en-GB" sz="2100" b="1" dirty="0">
                <a:latin typeface="Calibri" pitchFamily="34" charset="0"/>
              </a:rPr>
              <a:t>)</a:t>
            </a:r>
            <a:endParaRPr lang="en-GB" sz="2100" b="1" i="1" dirty="0">
              <a:latin typeface="Calibri" pitchFamily="34" charset="0"/>
            </a:endParaRPr>
          </a:p>
          <a:p>
            <a:endParaRPr lang="en-GB" sz="2100" b="1" dirty="0">
              <a:latin typeface="Calibri" pitchFamily="34" charset="0"/>
            </a:endParaRPr>
          </a:p>
          <a:p>
            <a:r>
              <a:rPr lang="en-GB" sz="2100" b="1" dirty="0">
                <a:solidFill>
                  <a:schemeClr val="accent2"/>
                </a:solidFill>
                <a:latin typeface="Calibri" pitchFamily="34" charset="0"/>
              </a:rPr>
              <a:t>Absorption of IR </a:t>
            </a:r>
            <a:r>
              <a:rPr lang="en-GB" sz="2100" b="1" dirty="0" smtClean="0">
                <a:solidFill>
                  <a:schemeClr val="accent2"/>
                </a:solidFill>
                <a:latin typeface="Calibri" pitchFamily="34" charset="0"/>
              </a:rPr>
              <a:t>radiation </a:t>
            </a:r>
            <a:r>
              <a:rPr lang="en-GB" sz="2100" b="1" dirty="0">
                <a:solidFill>
                  <a:schemeClr val="accent2"/>
                </a:solidFill>
                <a:latin typeface="Calibri" pitchFamily="34" charset="0"/>
              </a:rPr>
              <a:t>emitted by the </a:t>
            </a:r>
            <a:r>
              <a:rPr lang="en-GB" sz="2100" b="1" dirty="0" smtClean="0">
                <a:solidFill>
                  <a:schemeClr val="accent2"/>
                </a:solidFill>
                <a:latin typeface="Calibri" pitchFamily="34" charset="0"/>
              </a:rPr>
              <a:t>Earth </a:t>
            </a:r>
            <a:r>
              <a:rPr lang="en-GB" sz="2100" b="1" dirty="0">
                <a:solidFill>
                  <a:schemeClr val="accent2"/>
                </a:solidFill>
                <a:latin typeface="Calibri" pitchFamily="34" charset="0"/>
              </a:rPr>
              <a:t>by gases in the </a:t>
            </a:r>
            <a:r>
              <a:rPr lang="en-GB" sz="2100" b="1" dirty="0" smtClean="0">
                <a:solidFill>
                  <a:schemeClr val="accent2"/>
                </a:solidFill>
                <a:latin typeface="Calibri" pitchFamily="34" charset="0"/>
              </a:rPr>
              <a:t>troposphere.  Radiation </a:t>
            </a:r>
          </a:p>
          <a:p>
            <a:r>
              <a:rPr lang="en-GB" sz="2100" b="1" dirty="0" smtClean="0">
                <a:solidFill>
                  <a:schemeClr val="accent2"/>
                </a:solidFill>
                <a:latin typeface="Calibri" pitchFamily="34" charset="0"/>
              </a:rPr>
              <a:t>(c. </a:t>
            </a:r>
            <a:r>
              <a:rPr lang="en-GB" sz="2100" b="1" dirty="0">
                <a:solidFill>
                  <a:schemeClr val="accent2"/>
                </a:solidFill>
                <a:latin typeface="Calibri" pitchFamily="34" charset="0"/>
              </a:rPr>
              <a:t>38%) is trapped, like a greenhouse. </a:t>
            </a:r>
            <a:r>
              <a:rPr lang="en-GB" sz="2100" b="1" dirty="0" smtClean="0">
                <a:solidFill>
                  <a:schemeClr val="accent2"/>
                </a:solidFill>
                <a:latin typeface="Calibri" pitchFamily="34" charset="0"/>
              </a:rPr>
              <a:t> Some </a:t>
            </a:r>
            <a:r>
              <a:rPr lang="en-GB" sz="2100" b="1" dirty="0">
                <a:solidFill>
                  <a:schemeClr val="accent2"/>
                </a:solidFill>
                <a:latin typeface="Calibri" pitchFamily="34" charset="0"/>
              </a:rPr>
              <a:t>reflected back to </a:t>
            </a:r>
            <a:r>
              <a:rPr lang="en-GB" sz="2100" b="1" dirty="0" smtClean="0">
                <a:solidFill>
                  <a:schemeClr val="accent2"/>
                </a:solidFill>
                <a:latin typeface="Calibri" pitchFamily="34" charset="0"/>
              </a:rPr>
              <a:t>earth</a:t>
            </a:r>
            <a:endParaRPr lang="en-GB" sz="2100" b="1" dirty="0">
              <a:solidFill>
                <a:schemeClr val="accent2"/>
              </a:solidFill>
              <a:latin typeface="Calibri" pitchFamily="34" charset="0"/>
            </a:endParaRPr>
          </a:p>
          <a:p>
            <a:endParaRPr lang="en-GB" sz="21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Leads to an increase </a:t>
            </a:r>
            <a:r>
              <a:rPr lang="en-GB" sz="2100" b="1" dirty="0" smtClean="0">
                <a:solidFill>
                  <a:srgbClr val="006600"/>
                </a:solidFill>
                <a:latin typeface="Calibri" pitchFamily="34" charset="0"/>
              </a:rPr>
              <a:t>in temperature 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of </a:t>
            </a:r>
            <a:r>
              <a:rPr lang="en-GB" sz="2100" b="1" i="1" dirty="0">
                <a:solidFill>
                  <a:srgbClr val="006600"/>
                </a:solidFill>
                <a:latin typeface="Calibri" pitchFamily="34" charset="0"/>
              </a:rPr>
              <a:t>ca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. 34 </a:t>
            </a:r>
            <a:r>
              <a:rPr lang="en-GB" sz="2100" b="1" i="1" dirty="0">
                <a:solidFill>
                  <a:srgbClr val="006600"/>
                </a:solidFill>
                <a:latin typeface="Calibri" pitchFamily="34" charset="0"/>
              </a:rPr>
              <a:t>K 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:</a:t>
            </a:r>
            <a:r>
              <a:rPr lang="en-GB" sz="21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2100" b="1" i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2100" b="1" dirty="0" smtClean="0">
                <a:solidFill>
                  <a:srgbClr val="006600"/>
                </a:solidFill>
                <a:latin typeface="Calibri" pitchFamily="34" charset="0"/>
              </a:rPr>
              <a:t>30</a:t>
            </a:r>
            <a:r>
              <a:rPr lang="en-GB" sz="2100" b="1" i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2100" b="1" i="1" dirty="0">
                <a:solidFill>
                  <a:srgbClr val="006600"/>
                </a:solidFill>
                <a:latin typeface="Calibri" pitchFamily="34" charset="0"/>
              </a:rPr>
              <a:t>K 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is due to H</a:t>
            </a:r>
            <a:r>
              <a:rPr lang="en-GB" sz="2100" b="1" baseline="-25000" dirty="0">
                <a:solidFill>
                  <a:srgbClr val="006600"/>
                </a:solidFill>
                <a:latin typeface="Calibri" pitchFamily="34" charset="0"/>
              </a:rPr>
              <a:t>2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O, 3 </a:t>
            </a:r>
            <a:r>
              <a:rPr lang="en-GB" sz="2100" b="1" i="1" dirty="0">
                <a:solidFill>
                  <a:srgbClr val="006600"/>
                </a:solidFill>
                <a:latin typeface="Calibri" pitchFamily="34" charset="0"/>
              </a:rPr>
              <a:t>K 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due to CO</a:t>
            </a:r>
            <a:r>
              <a:rPr lang="en-GB" sz="2100" b="1" baseline="-25000" dirty="0">
                <a:solidFill>
                  <a:srgbClr val="006600"/>
                </a:solidFill>
                <a:latin typeface="Calibri" pitchFamily="34" charset="0"/>
              </a:rPr>
              <a:t>2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, 1 </a:t>
            </a:r>
            <a:r>
              <a:rPr lang="en-GB" sz="2100" b="1" i="1" dirty="0">
                <a:solidFill>
                  <a:srgbClr val="006600"/>
                </a:solidFill>
                <a:latin typeface="Calibri" pitchFamily="34" charset="0"/>
              </a:rPr>
              <a:t>K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 to CH</a:t>
            </a:r>
            <a:r>
              <a:rPr lang="en-GB" sz="2100" b="1" baseline="-25000" dirty="0">
                <a:solidFill>
                  <a:srgbClr val="006600"/>
                </a:solidFill>
                <a:latin typeface="Calibri" pitchFamily="34" charset="0"/>
              </a:rPr>
              <a:t>4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, N</a:t>
            </a:r>
            <a:r>
              <a:rPr lang="en-GB" sz="2100" b="1" baseline="-25000" dirty="0">
                <a:solidFill>
                  <a:srgbClr val="006600"/>
                </a:solidFill>
                <a:latin typeface="Calibri" pitchFamily="34" charset="0"/>
              </a:rPr>
              <a:t>2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O, O</a:t>
            </a:r>
            <a:r>
              <a:rPr lang="en-GB" sz="2100" b="1" baseline="-25000" dirty="0">
                <a:solidFill>
                  <a:srgbClr val="006600"/>
                </a:solidFill>
                <a:latin typeface="Calibri" pitchFamily="34" charset="0"/>
              </a:rPr>
              <a:t>3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n-GB" sz="2100" b="1" dirty="0" smtClean="0">
                <a:solidFill>
                  <a:srgbClr val="006600"/>
                </a:solidFill>
                <a:latin typeface="Calibri" pitchFamily="34" charset="0"/>
              </a:rPr>
              <a:t> These 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are the </a:t>
            </a:r>
            <a:r>
              <a:rPr lang="en-GB" sz="2100" b="1" u="sng" dirty="0">
                <a:solidFill>
                  <a:srgbClr val="006600"/>
                </a:solidFill>
                <a:latin typeface="Calibri" pitchFamily="34" charset="0"/>
              </a:rPr>
              <a:t>‘primary’</a:t>
            </a:r>
            <a:r>
              <a:rPr lang="en-GB" sz="2100" b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2100" b="1" dirty="0" smtClean="0">
                <a:solidFill>
                  <a:srgbClr val="006600"/>
                </a:solidFill>
                <a:latin typeface="Calibri" pitchFamily="34" charset="0"/>
              </a:rPr>
              <a:t>greenhouse gases. </a:t>
            </a:r>
          </a:p>
          <a:p>
            <a:r>
              <a:rPr lang="en-GB" sz="2100" b="1" u="sng" dirty="0" smtClean="0">
                <a:solidFill>
                  <a:srgbClr val="006600"/>
                </a:solidFill>
                <a:latin typeface="Calibri" pitchFamily="34" charset="0"/>
              </a:rPr>
              <a:t>H</a:t>
            </a:r>
            <a:r>
              <a:rPr lang="en-GB" sz="2100" b="1" baseline="-25000" dirty="0" smtClean="0">
                <a:solidFill>
                  <a:srgbClr val="006600"/>
                </a:solidFill>
                <a:latin typeface="Calibri" pitchFamily="34" charset="0"/>
              </a:rPr>
              <a:t>2</a:t>
            </a:r>
            <a:r>
              <a:rPr lang="en-GB" sz="2100" b="1" u="sng" dirty="0" smtClean="0">
                <a:solidFill>
                  <a:srgbClr val="006600"/>
                </a:solidFill>
                <a:latin typeface="Calibri" pitchFamily="34" charset="0"/>
              </a:rPr>
              <a:t>O</a:t>
            </a:r>
            <a:r>
              <a:rPr lang="en-GB" sz="21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2100" b="1" u="sng" dirty="0">
                <a:solidFill>
                  <a:srgbClr val="006600"/>
                </a:solidFill>
                <a:latin typeface="Calibri" pitchFamily="34" charset="0"/>
              </a:rPr>
              <a:t>the most </a:t>
            </a:r>
            <a:r>
              <a:rPr lang="en-GB" sz="2100" b="1" u="sng" dirty="0" smtClean="0">
                <a:solidFill>
                  <a:srgbClr val="006600"/>
                </a:solidFill>
                <a:latin typeface="Calibri" pitchFamily="34" charset="0"/>
              </a:rPr>
              <a:t>important</a:t>
            </a:r>
            <a:endParaRPr lang="en-GB" sz="2100" b="1" dirty="0">
              <a:solidFill>
                <a:srgbClr val="006600"/>
              </a:solidFill>
              <a:latin typeface="Calibri" pitchFamily="34" charset="0"/>
            </a:endParaRPr>
          </a:p>
          <a:p>
            <a:r>
              <a:rPr lang="en-GB" sz="21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endParaRPr lang="en-GB" sz="21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GB" sz="2100" b="1" dirty="0" smtClean="0">
                <a:solidFill>
                  <a:srgbClr val="A50021"/>
                </a:solidFill>
                <a:latin typeface="Calibri" pitchFamily="34" charset="0"/>
              </a:rPr>
              <a:t>Earth’s </a:t>
            </a:r>
            <a:r>
              <a:rPr lang="en-GB" sz="2100" b="1" dirty="0">
                <a:solidFill>
                  <a:srgbClr val="A50021"/>
                </a:solidFill>
                <a:latin typeface="Calibri" pitchFamily="34" charset="0"/>
              </a:rPr>
              <a:t>atmosphere is </a:t>
            </a:r>
            <a:endParaRPr lang="en-GB" sz="2100" b="1" dirty="0" smtClean="0">
              <a:solidFill>
                <a:srgbClr val="A50021"/>
              </a:solidFill>
              <a:latin typeface="Calibri" pitchFamily="34" charset="0"/>
            </a:endParaRPr>
          </a:p>
          <a:p>
            <a:r>
              <a:rPr lang="en-GB" sz="2100" b="1" dirty="0" smtClean="0">
                <a:solidFill>
                  <a:srgbClr val="A50021"/>
                </a:solidFill>
                <a:latin typeface="Calibri" pitchFamily="34" charset="0"/>
              </a:rPr>
              <a:t>78</a:t>
            </a:r>
            <a:r>
              <a:rPr lang="en-GB" sz="2100" b="1" dirty="0">
                <a:solidFill>
                  <a:srgbClr val="A50021"/>
                </a:solidFill>
                <a:latin typeface="Calibri" pitchFamily="34" charset="0"/>
              </a:rPr>
              <a:t>% N</a:t>
            </a:r>
            <a:r>
              <a:rPr lang="en-GB" sz="2100" b="1" baseline="-25000" dirty="0">
                <a:solidFill>
                  <a:srgbClr val="A50021"/>
                </a:solidFill>
                <a:latin typeface="Calibri" pitchFamily="34" charset="0"/>
              </a:rPr>
              <a:t>2</a:t>
            </a:r>
            <a:r>
              <a:rPr lang="en-GB" sz="2100" b="1" dirty="0">
                <a:solidFill>
                  <a:srgbClr val="A50021"/>
                </a:solidFill>
                <a:latin typeface="Calibri" pitchFamily="34" charset="0"/>
              </a:rPr>
              <a:t>, 21% O</a:t>
            </a:r>
            <a:r>
              <a:rPr lang="en-GB" sz="2100" b="1" baseline="-25000" dirty="0">
                <a:solidFill>
                  <a:srgbClr val="A50021"/>
                </a:solidFill>
                <a:latin typeface="Calibri" pitchFamily="34" charset="0"/>
              </a:rPr>
              <a:t>2</a:t>
            </a:r>
            <a:r>
              <a:rPr lang="en-GB" sz="2100" b="1" dirty="0">
                <a:solidFill>
                  <a:srgbClr val="A50021"/>
                </a:solidFill>
                <a:latin typeface="Calibri" pitchFamily="34" charset="0"/>
              </a:rPr>
              <a:t> ; </a:t>
            </a:r>
            <a:r>
              <a:rPr lang="en-GB" sz="2100" b="1" dirty="0" smtClean="0">
                <a:solidFill>
                  <a:srgbClr val="A50021"/>
                </a:solidFill>
                <a:latin typeface="Calibri" pitchFamily="34" charset="0"/>
              </a:rPr>
              <a:t> neither </a:t>
            </a:r>
            <a:r>
              <a:rPr lang="en-GB" sz="2100" b="1" dirty="0">
                <a:solidFill>
                  <a:srgbClr val="A50021"/>
                </a:solidFill>
                <a:latin typeface="Calibri" pitchFamily="34" charset="0"/>
              </a:rPr>
              <a:t>absorb </a:t>
            </a:r>
            <a:endParaRPr lang="en-GB" sz="2100" b="1" dirty="0" smtClean="0">
              <a:solidFill>
                <a:srgbClr val="A50021"/>
              </a:solidFill>
              <a:latin typeface="Calibri" pitchFamily="34" charset="0"/>
            </a:endParaRPr>
          </a:p>
          <a:p>
            <a:r>
              <a:rPr lang="en-GB" sz="2100" b="1" dirty="0" smtClean="0">
                <a:solidFill>
                  <a:srgbClr val="A50021"/>
                </a:solidFill>
                <a:latin typeface="Calibri" pitchFamily="34" charset="0"/>
              </a:rPr>
              <a:t>IR radiation</a:t>
            </a:r>
            <a:endParaRPr lang="en-GB" sz="21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979613" y="692150"/>
          <a:ext cx="1728787" cy="890588"/>
        </p:xfrm>
        <a:graphic>
          <a:graphicData uri="http://schemas.openxmlformats.org/presentationml/2006/ole">
            <p:oleObj spid="_x0000_s31747" name="Equation" r:id="rId4" imgW="939392" imgH="482391" progId="">
              <p:embed/>
            </p:oleObj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550" y="981075"/>
            <a:ext cx="1171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i="1"/>
              <a:t>T</a:t>
            </a:r>
            <a:r>
              <a:rPr lang="en-GB" sz="2200" i="1" baseline="-25000"/>
              <a:t>earth  </a:t>
            </a:r>
            <a:r>
              <a:rPr lang="en-GB" sz="2200" i="1"/>
              <a:t>=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1773238"/>
            <a:ext cx="530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750" b="1" i="1" dirty="0">
                <a:solidFill>
                  <a:srgbClr val="A50021"/>
                </a:solidFill>
              </a:rPr>
              <a:t>F</a:t>
            </a:r>
            <a:r>
              <a:rPr lang="en-GB" sz="1750" b="1" i="1" baseline="-25000" dirty="0">
                <a:solidFill>
                  <a:srgbClr val="A50021"/>
                </a:solidFill>
              </a:rPr>
              <a:t>s</a:t>
            </a:r>
            <a:r>
              <a:rPr lang="en-GB" sz="1750" baseline="-25000" dirty="0"/>
              <a:t> </a:t>
            </a:r>
            <a:r>
              <a:rPr lang="en-GB" sz="1750" dirty="0"/>
              <a:t>solar flux, </a:t>
            </a:r>
            <a:r>
              <a:rPr lang="en-GB" sz="1750" b="1" i="1" dirty="0">
                <a:solidFill>
                  <a:srgbClr val="A50021"/>
                </a:solidFill>
              </a:rPr>
              <a:t>s</a:t>
            </a:r>
            <a:r>
              <a:rPr lang="en-GB" sz="1750" dirty="0"/>
              <a:t> Stefan’s Constant, </a:t>
            </a:r>
            <a:r>
              <a:rPr lang="en-GB" sz="1750" b="1" i="1" dirty="0">
                <a:solidFill>
                  <a:srgbClr val="A50021"/>
                </a:solidFill>
              </a:rPr>
              <a:t>A</a:t>
            </a:r>
            <a:r>
              <a:rPr lang="en-GB" sz="1750" dirty="0"/>
              <a:t> Earth’s </a:t>
            </a:r>
            <a:r>
              <a:rPr lang="en-GB" sz="1750" dirty="0" err="1"/>
              <a:t>albedo</a:t>
            </a:r>
            <a:endParaRPr lang="en-GB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548680"/>
            <a:ext cx="887730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006600"/>
                </a:solidFill>
              </a:rPr>
              <a:t>Molecule		     Mole Fraction		</a:t>
            </a:r>
            <a:r>
              <a:rPr lang="en-GB" sz="1400" b="1" i="1" dirty="0" err="1">
                <a:solidFill>
                  <a:srgbClr val="006600"/>
                </a:solidFill>
              </a:rPr>
              <a:t>ppmv</a:t>
            </a:r>
            <a:r>
              <a:rPr lang="en-GB" sz="1400" b="1" i="1" dirty="0">
                <a:solidFill>
                  <a:srgbClr val="006600"/>
                </a:solidFill>
              </a:rPr>
              <a:t> (</a:t>
            </a:r>
            <a:r>
              <a:rPr lang="en-GB" sz="1400" b="1" i="1" dirty="0" smtClean="0">
                <a:solidFill>
                  <a:srgbClr val="006600"/>
                </a:solidFill>
              </a:rPr>
              <a:t>2018)</a:t>
            </a:r>
            <a:r>
              <a:rPr lang="en-GB" sz="1400" b="1" i="1" dirty="0">
                <a:solidFill>
                  <a:srgbClr val="006600"/>
                </a:solidFill>
              </a:rPr>
              <a:t>	</a:t>
            </a:r>
            <a:r>
              <a:rPr lang="en-GB" sz="1400" b="1" i="1" dirty="0" err="1">
                <a:solidFill>
                  <a:srgbClr val="006600"/>
                </a:solidFill>
              </a:rPr>
              <a:t>ppmv</a:t>
            </a:r>
            <a:r>
              <a:rPr lang="en-GB" sz="1400" b="1" i="1" dirty="0">
                <a:solidFill>
                  <a:srgbClr val="006600"/>
                </a:solidFill>
              </a:rPr>
              <a:t> (1748)      % increase</a:t>
            </a:r>
            <a:endParaRPr lang="en-GB" sz="1400" dirty="0">
              <a:solidFill>
                <a:srgbClr val="006600"/>
              </a:solidFill>
            </a:endParaRPr>
          </a:p>
          <a:p>
            <a:r>
              <a:rPr lang="en-GB" sz="1400" dirty="0"/>
              <a:t>________________________________________________________________________________________</a:t>
            </a:r>
          </a:p>
          <a:p>
            <a:r>
              <a:rPr lang="en-GB" sz="1400" dirty="0"/>
              <a:t>   N</a:t>
            </a:r>
            <a:r>
              <a:rPr lang="en-GB" sz="1400" baseline="-25000" dirty="0"/>
              <a:t>2</a:t>
            </a:r>
            <a:r>
              <a:rPr lang="en-GB" sz="1400" dirty="0"/>
              <a:t>		0.78 or 78 %		  </a:t>
            </a:r>
            <a:r>
              <a:rPr lang="en-GB" sz="1400" dirty="0" smtClean="0"/>
              <a:t>780,900</a:t>
            </a:r>
            <a:r>
              <a:rPr lang="en-GB" sz="1400" dirty="0"/>
              <a:t>		    </a:t>
            </a:r>
            <a:r>
              <a:rPr lang="en-GB" sz="1400" dirty="0" smtClean="0"/>
              <a:t>780,900</a:t>
            </a:r>
            <a:r>
              <a:rPr lang="en-GB" sz="1400" dirty="0"/>
              <a:t>		0</a:t>
            </a:r>
          </a:p>
          <a:p>
            <a:r>
              <a:rPr lang="en-GB" sz="1400" dirty="0"/>
              <a:t>   O</a:t>
            </a:r>
            <a:r>
              <a:rPr lang="en-GB" sz="1400" baseline="-25000" dirty="0"/>
              <a:t>2</a:t>
            </a:r>
            <a:r>
              <a:rPr lang="en-GB" sz="1400" dirty="0"/>
              <a:t>		0.21 or 21 %		  </a:t>
            </a:r>
            <a:r>
              <a:rPr lang="en-GB" sz="1400" dirty="0" smtClean="0"/>
              <a:t>209,400</a:t>
            </a:r>
            <a:r>
              <a:rPr lang="en-GB" sz="1400" dirty="0"/>
              <a:t>		    </a:t>
            </a:r>
            <a:r>
              <a:rPr lang="en-GB" sz="1400" dirty="0" smtClean="0"/>
              <a:t>209,400</a:t>
            </a:r>
            <a:r>
              <a:rPr lang="en-GB" sz="1400" dirty="0"/>
              <a:t>		0</a:t>
            </a:r>
          </a:p>
          <a:p>
            <a:endParaRPr lang="en-GB" sz="1400" dirty="0"/>
          </a:p>
          <a:p>
            <a:r>
              <a:rPr lang="en-GB" sz="1400" dirty="0"/>
              <a:t>   H</a:t>
            </a:r>
            <a:r>
              <a:rPr lang="en-GB" sz="1400" baseline="-25000" dirty="0"/>
              <a:t>2</a:t>
            </a:r>
            <a:r>
              <a:rPr lang="en-GB" sz="1400" dirty="0"/>
              <a:t>O		0.01 (50% humidity, 298</a:t>
            </a:r>
            <a:r>
              <a:rPr lang="en-GB" sz="1400" i="1" dirty="0"/>
              <a:t> K</a:t>
            </a:r>
            <a:r>
              <a:rPr lang="en-GB" sz="1400" dirty="0"/>
              <a:t>)	  </a:t>
            </a:r>
            <a:r>
              <a:rPr lang="en-GB" sz="1400" dirty="0" smtClean="0"/>
              <a:t>10,000</a:t>
            </a:r>
            <a:r>
              <a:rPr lang="en-GB" sz="1400" dirty="0"/>
              <a:t>		    </a:t>
            </a:r>
            <a:r>
              <a:rPr lang="en-GB" sz="1400" dirty="0" smtClean="0"/>
              <a:t>10,000</a:t>
            </a:r>
            <a:r>
              <a:rPr lang="en-GB" sz="1400" dirty="0"/>
              <a:t>		0</a:t>
            </a:r>
          </a:p>
          <a:p>
            <a:r>
              <a:rPr lang="en-GB" sz="1400" dirty="0"/>
              <a:t>	 </a:t>
            </a:r>
            <a:r>
              <a:rPr lang="en-GB" sz="1400" dirty="0" smtClean="0"/>
              <a:t>______________________________________________________________________</a:t>
            </a:r>
          </a:p>
          <a:p>
            <a:r>
              <a:rPr lang="en-GB" sz="1400" dirty="0" smtClean="0"/>
              <a:t>   </a:t>
            </a:r>
            <a:r>
              <a:rPr lang="en-GB" sz="1400" dirty="0"/>
              <a:t>	    </a:t>
            </a:r>
          </a:p>
          <a:p>
            <a:r>
              <a:rPr lang="en-GB" sz="1400" dirty="0"/>
              <a:t>   CO</a:t>
            </a:r>
            <a:r>
              <a:rPr lang="en-GB" sz="1400" baseline="-25000" dirty="0"/>
              <a:t>2</a:t>
            </a:r>
            <a:r>
              <a:rPr lang="en-GB" sz="1400" dirty="0"/>
              <a:t>		3.8 x 10</a:t>
            </a:r>
            <a:r>
              <a:rPr lang="en-GB" sz="1400" baseline="30000" dirty="0">
                <a:latin typeface="Symbol" pitchFamily="18" charset="2"/>
              </a:rPr>
              <a:t>-</a:t>
            </a:r>
            <a:r>
              <a:rPr lang="en-GB" sz="1400" baseline="30000" dirty="0"/>
              <a:t>4</a:t>
            </a:r>
            <a:r>
              <a:rPr lang="en-GB" sz="1400" dirty="0"/>
              <a:t> </a:t>
            </a:r>
            <a:r>
              <a:rPr lang="en-GB" sz="1400" i="1" dirty="0"/>
              <a:t>or</a:t>
            </a:r>
            <a:r>
              <a:rPr lang="en-GB" sz="1400" dirty="0"/>
              <a:t> 0.038 %		    </a:t>
            </a:r>
            <a:r>
              <a:rPr lang="en-GB" sz="1400" dirty="0" smtClean="0"/>
              <a:t>407</a:t>
            </a:r>
            <a:r>
              <a:rPr lang="en-GB" sz="1400" dirty="0"/>
              <a:t>		    </a:t>
            </a:r>
            <a:r>
              <a:rPr lang="en-GB" sz="1400" dirty="0" smtClean="0"/>
              <a:t>278</a:t>
            </a:r>
            <a:r>
              <a:rPr lang="en-GB" sz="1400" dirty="0"/>
              <a:t>		</a:t>
            </a:r>
            <a:r>
              <a:rPr lang="en-GB" sz="2100" b="1" u="sng" dirty="0" smtClean="0">
                <a:solidFill>
                  <a:srgbClr val="A50021"/>
                </a:solidFill>
              </a:rPr>
              <a:t>46</a:t>
            </a:r>
            <a:endParaRPr lang="en-GB" sz="2100" b="1" u="sng" dirty="0">
              <a:solidFill>
                <a:srgbClr val="A50021"/>
              </a:solidFill>
            </a:endParaRPr>
          </a:p>
          <a:p>
            <a:r>
              <a:rPr lang="en-GB" sz="1400" dirty="0"/>
              <a:t>		    </a:t>
            </a:r>
          </a:p>
          <a:p>
            <a:r>
              <a:rPr lang="en-GB" sz="1400" dirty="0"/>
              <a:t>   CH</a:t>
            </a:r>
            <a:r>
              <a:rPr lang="en-GB" sz="1400" baseline="-25000" dirty="0"/>
              <a:t>4</a:t>
            </a:r>
            <a:r>
              <a:rPr lang="en-GB" sz="1400" dirty="0"/>
              <a:t>		1.77 x 10</a:t>
            </a:r>
            <a:r>
              <a:rPr lang="en-GB" sz="1400" baseline="30000" dirty="0">
                <a:latin typeface="Symbol" pitchFamily="18" charset="2"/>
              </a:rPr>
              <a:t>-</a:t>
            </a:r>
            <a:r>
              <a:rPr lang="en-GB" sz="1400" baseline="30000" dirty="0"/>
              <a:t>6</a:t>
            </a:r>
            <a:r>
              <a:rPr lang="en-GB" sz="1400" dirty="0"/>
              <a:t> </a:t>
            </a:r>
            <a:r>
              <a:rPr lang="en-GB" sz="1400" i="1" dirty="0"/>
              <a:t>or</a:t>
            </a:r>
            <a:r>
              <a:rPr lang="en-GB" sz="1400" dirty="0"/>
              <a:t> 0.0002 %	    </a:t>
            </a:r>
            <a:r>
              <a:rPr lang="en-GB" sz="1400" dirty="0" smtClean="0"/>
              <a:t>1.86</a:t>
            </a:r>
            <a:r>
              <a:rPr lang="en-GB" sz="1400" dirty="0"/>
              <a:t>		    0.72		</a:t>
            </a:r>
            <a:r>
              <a:rPr lang="en-GB" sz="2100" b="1" u="sng" dirty="0" smtClean="0">
                <a:solidFill>
                  <a:srgbClr val="A50021"/>
                </a:solidFill>
              </a:rPr>
              <a:t>158</a:t>
            </a:r>
            <a:endParaRPr lang="en-GB" sz="2100" b="1" u="sng" dirty="0">
              <a:solidFill>
                <a:srgbClr val="A50021"/>
              </a:solidFill>
            </a:endParaRPr>
          </a:p>
          <a:p>
            <a:r>
              <a:rPr lang="en-GB" sz="1400" dirty="0"/>
              <a:t>	    </a:t>
            </a:r>
          </a:p>
          <a:p>
            <a:r>
              <a:rPr lang="en-GB" sz="1400" dirty="0"/>
              <a:t>   N</a:t>
            </a:r>
            <a:r>
              <a:rPr lang="en-GB" sz="1400" baseline="-25000" dirty="0"/>
              <a:t>2</a:t>
            </a:r>
            <a:r>
              <a:rPr lang="en-GB" sz="1400" dirty="0"/>
              <a:t>O		3.2 x 10</a:t>
            </a:r>
            <a:r>
              <a:rPr lang="en-GB" sz="1400" baseline="30000" dirty="0">
                <a:latin typeface="Symbol" pitchFamily="18" charset="2"/>
              </a:rPr>
              <a:t>-</a:t>
            </a:r>
            <a:r>
              <a:rPr lang="en-GB" sz="1400" baseline="30000" dirty="0"/>
              <a:t>7</a:t>
            </a:r>
            <a:r>
              <a:rPr lang="en-GB" sz="1400" dirty="0"/>
              <a:t> </a:t>
            </a:r>
            <a:r>
              <a:rPr lang="en-GB" sz="1400" i="1" dirty="0"/>
              <a:t>or </a:t>
            </a:r>
            <a:r>
              <a:rPr lang="en-GB" sz="1400" dirty="0"/>
              <a:t>0.00003 %	    </a:t>
            </a:r>
            <a:r>
              <a:rPr lang="en-GB" sz="1400" dirty="0" smtClean="0"/>
              <a:t>0.33</a:t>
            </a:r>
            <a:r>
              <a:rPr lang="en-GB" sz="1400" dirty="0"/>
              <a:t>		    0.27		</a:t>
            </a:r>
            <a:r>
              <a:rPr lang="en-GB" sz="2000" b="1" u="sng" dirty="0" smtClean="0">
                <a:solidFill>
                  <a:schemeClr val="accent2"/>
                </a:solidFill>
              </a:rPr>
              <a:t>22</a:t>
            </a:r>
            <a:endParaRPr lang="en-GB" sz="2000" b="1" u="sng" dirty="0">
              <a:solidFill>
                <a:schemeClr val="accent2"/>
              </a:solidFill>
            </a:endParaRPr>
          </a:p>
          <a:p>
            <a:r>
              <a:rPr lang="en-GB" sz="1400" dirty="0"/>
              <a:t>	    </a:t>
            </a:r>
          </a:p>
          <a:p>
            <a:r>
              <a:rPr lang="en-GB" sz="1400" dirty="0"/>
              <a:t>   O</a:t>
            </a:r>
            <a:r>
              <a:rPr lang="en-GB" sz="1400" baseline="-25000" dirty="0"/>
              <a:t>3</a:t>
            </a:r>
            <a:r>
              <a:rPr lang="en-GB" sz="1400" dirty="0"/>
              <a:t> (troposphere)	3.4 x 10</a:t>
            </a:r>
            <a:r>
              <a:rPr lang="en-GB" sz="1400" baseline="30000" dirty="0">
                <a:latin typeface="Symbol" pitchFamily="18" charset="2"/>
              </a:rPr>
              <a:t>-</a:t>
            </a:r>
            <a:r>
              <a:rPr lang="en-GB" sz="1400" baseline="30000" dirty="0"/>
              <a:t>8</a:t>
            </a:r>
            <a:r>
              <a:rPr lang="en-GB" sz="1400" dirty="0"/>
              <a:t> </a:t>
            </a:r>
            <a:r>
              <a:rPr lang="en-GB" sz="1400" i="1" dirty="0"/>
              <a:t>or</a:t>
            </a:r>
            <a:r>
              <a:rPr lang="en-GB" sz="1400" dirty="0"/>
              <a:t> 0.000003 %	    </a:t>
            </a:r>
            <a:r>
              <a:rPr lang="en-GB" sz="1400" dirty="0" smtClean="0"/>
              <a:t>0.040</a:t>
            </a:r>
            <a:r>
              <a:rPr lang="en-GB" sz="1400" dirty="0"/>
              <a:t>		    0.025		</a:t>
            </a:r>
            <a:r>
              <a:rPr lang="en-GB" sz="2000" b="1" u="sng" dirty="0" smtClean="0">
                <a:solidFill>
                  <a:schemeClr val="accent2"/>
                </a:solidFill>
              </a:rPr>
              <a:t>60</a:t>
            </a:r>
            <a:endParaRPr lang="en-GB" sz="2000" b="1" u="sng" dirty="0">
              <a:solidFill>
                <a:schemeClr val="accent2"/>
              </a:solidFill>
            </a:endParaRPr>
          </a:p>
          <a:p>
            <a:r>
              <a:rPr lang="en-GB" sz="1400" dirty="0"/>
              <a:t>	    </a:t>
            </a:r>
          </a:p>
          <a:p>
            <a:r>
              <a:rPr lang="en-GB" sz="1400" dirty="0"/>
              <a:t>   All CFCs 		</a:t>
            </a:r>
            <a:r>
              <a:rPr lang="en-GB" sz="1400" dirty="0" smtClean="0"/>
              <a:t>8.0 </a:t>
            </a:r>
            <a:r>
              <a:rPr lang="en-GB" sz="1400" dirty="0"/>
              <a:t>x 10</a:t>
            </a:r>
            <a:r>
              <a:rPr lang="en-GB" sz="1400" baseline="30000" dirty="0">
                <a:latin typeface="Symbol" pitchFamily="18" charset="2"/>
              </a:rPr>
              <a:t>-</a:t>
            </a:r>
            <a:r>
              <a:rPr lang="en-GB" sz="1400" baseline="30000" dirty="0"/>
              <a:t>10</a:t>
            </a:r>
            <a:r>
              <a:rPr lang="en-GB" sz="1400" dirty="0"/>
              <a:t> </a:t>
            </a:r>
            <a:r>
              <a:rPr lang="en-GB" sz="1400" i="1" dirty="0"/>
              <a:t>or</a:t>
            </a:r>
            <a:r>
              <a:rPr lang="en-GB" sz="1400" dirty="0"/>
              <a:t> </a:t>
            </a:r>
            <a:r>
              <a:rPr lang="en-GB" sz="1400" dirty="0" smtClean="0"/>
              <a:t>8.0 </a:t>
            </a:r>
            <a:r>
              <a:rPr lang="en-GB" sz="1400" dirty="0"/>
              <a:t>x 10</a:t>
            </a:r>
            <a:r>
              <a:rPr lang="en-GB" sz="1400" baseline="30000" dirty="0">
                <a:latin typeface="Symbol" pitchFamily="18" charset="2"/>
              </a:rPr>
              <a:t>-</a:t>
            </a:r>
            <a:r>
              <a:rPr lang="en-GB" sz="1400" baseline="30000" dirty="0"/>
              <a:t>8</a:t>
            </a:r>
            <a:r>
              <a:rPr lang="en-GB" sz="1400" dirty="0"/>
              <a:t> %	    </a:t>
            </a:r>
            <a:r>
              <a:rPr lang="en-GB" sz="1400" dirty="0" smtClean="0"/>
              <a:t>0.0008</a:t>
            </a:r>
            <a:r>
              <a:rPr lang="en-GB" sz="1400" dirty="0"/>
              <a:t>		    0		</a:t>
            </a:r>
            <a:r>
              <a:rPr lang="en-GB" sz="2800" b="1" u="sng" dirty="0">
                <a:solidFill>
                  <a:schemeClr val="accent2"/>
                </a:solidFill>
                <a:sym typeface="Symbol" pitchFamily="18" charset="2"/>
              </a:rPr>
              <a:t></a:t>
            </a:r>
          </a:p>
          <a:p>
            <a:r>
              <a:rPr lang="en-GB" sz="1400" dirty="0"/>
              <a:t>	    </a:t>
            </a:r>
          </a:p>
          <a:p>
            <a:r>
              <a:rPr lang="en-GB" sz="1400" dirty="0"/>
              <a:t>   All </a:t>
            </a:r>
            <a:r>
              <a:rPr lang="en-GB" sz="1400" dirty="0" smtClean="0"/>
              <a:t>HFCs </a:t>
            </a:r>
            <a:r>
              <a:rPr lang="en-GB" sz="1400" dirty="0"/>
              <a:t>	</a:t>
            </a:r>
            <a:r>
              <a:rPr lang="en-GB" sz="1400" dirty="0" smtClean="0"/>
              <a:t>	1.0 </a:t>
            </a:r>
            <a:r>
              <a:rPr lang="en-GB" sz="1400" dirty="0"/>
              <a:t>x </a:t>
            </a:r>
            <a:r>
              <a:rPr lang="en-GB" sz="1400" dirty="0" smtClean="0"/>
              <a:t>10</a:t>
            </a:r>
            <a:r>
              <a:rPr lang="en-GB" sz="1400" baseline="30000" dirty="0" smtClean="0">
                <a:latin typeface="Symbol" pitchFamily="18" charset="2"/>
              </a:rPr>
              <a:t>-</a:t>
            </a:r>
            <a:r>
              <a:rPr lang="en-GB" sz="1400" baseline="30000" dirty="0" smtClean="0"/>
              <a:t>9</a:t>
            </a:r>
            <a:r>
              <a:rPr lang="en-GB" sz="1400" dirty="0" smtClean="0"/>
              <a:t> </a:t>
            </a:r>
            <a:r>
              <a:rPr lang="en-GB" sz="1400" i="1" dirty="0"/>
              <a:t>or</a:t>
            </a:r>
            <a:r>
              <a:rPr lang="en-GB" sz="1400" dirty="0"/>
              <a:t> </a:t>
            </a:r>
            <a:r>
              <a:rPr lang="en-GB" sz="1400" dirty="0" smtClean="0"/>
              <a:t>1.0 </a:t>
            </a:r>
            <a:r>
              <a:rPr lang="en-GB" sz="1400" dirty="0"/>
              <a:t>x </a:t>
            </a:r>
            <a:r>
              <a:rPr lang="en-GB" sz="1400" dirty="0" smtClean="0"/>
              <a:t>10</a:t>
            </a:r>
            <a:r>
              <a:rPr lang="en-GB" sz="1400" baseline="30000" dirty="0" smtClean="0">
                <a:latin typeface="Symbol" pitchFamily="18" charset="2"/>
              </a:rPr>
              <a:t>-</a:t>
            </a:r>
            <a:r>
              <a:rPr lang="en-GB" sz="1400" baseline="30000" dirty="0" smtClean="0"/>
              <a:t>7</a:t>
            </a:r>
            <a:r>
              <a:rPr lang="en-GB" sz="1400" dirty="0" smtClean="0"/>
              <a:t> </a:t>
            </a:r>
            <a:r>
              <a:rPr lang="en-GB" sz="1400" dirty="0"/>
              <a:t>%	    </a:t>
            </a:r>
            <a:r>
              <a:rPr lang="en-GB" sz="1400" dirty="0" smtClean="0"/>
              <a:t>0.0010</a:t>
            </a:r>
            <a:r>
              <a:rPr lang="en-GB" sz="1400" dirty="0"/>
              <a:t>		    0		 </a:t>
            </a:r>
            <a:r>
              <a:rPr lang="en-GB" sz="2800" b="1" u="sng" dirty="0" smtClean="0">
                <a:solidFill>
                  <a:schemeClr val="accent2"/>
                </a:solidFill>
                <a:sym typeface="Symbol" pitchFamily="18" charset="2"/>
              </a:rPr>
              <a:t></a:t>
            </a:r>
            <a:endParaRPr lang="en-GB" sz="2800" b="1" u="sng" dirty="0">
              <a:solidFill>
                <a:schemeClr val="accent2"/>
              </a:solidFill>
            </a:endParaRPr>
          </a:p>
          <a:p>
            <a:r>
              <a:rPr lang="en-GB" sz="1400" dirty="0"/>
              <a:t>	    </a:t>
            </a:r>
          </a:p>
          <a:p>
            <a:r>
              <a:rPr lang="en-GB" sz="1400" dirty="0"/>
              <a:t>   All PFCs 		</a:t>
            </a:r>
            <a:r>
              <a:rPr lang="en-GB" sz="1400" dirty="0" smtClean="0"/>
              <a:t>1.0 </a:t>
            </a:r>
            <a:r>
              <a:rPr lang="en-GB" sz="1400" dirty="0"/>
              <a:t>x </a:t>
            </a:r>
            <a:r>
              <a:rPr lang="en-GB" sz="1400" dirty="0" smtClean="0"/>
              <a:t>10</a:t>
            </a:r>
            <a:r>
              <a:rPr lang="en-GB" sz="1400" baseline="30000" dirty="0" smtClean="0">
                <a:latin typeface="Symbol" pitchFamily="18" charset="2"/>
              </a:rPr>
              <a:t>-</a:t>
            </a:r>
            <a:r>
              <a:rPr lang="en-GB" sz="1400" baseline="30000" dirty="0" smtClean="0"/>
              <a:t>10</a:t>
            </a:r>
            <a:r>
              <a:rPr lang="en-GB" sz="1400" dirty="0" smtClean="0"/>
              <a:t> </a:t>
            </a:r>
            <a:r>
              <a:rPr lang="en-GB" sz="1400" i="1" dirty="0"/>
              <a:t>or</a:t>
            </a:r>
            <a:r>
              <a:rPr lang="en-GB" sz="1400" dirty="0"/>
              <a:t> </a:t>
            </a:r>
            <a:r>
              <a:rPr lang="en-GB" sz="1400" dirty="0" smtClean="0"/>
              <a:t>1.0 </a:t>
            </a:r>
            <a:r>
              <a:rPr lang="en-GB" sz="1400" dirty="0"/>
              <a:t>x </a:t>
            </a:r>
            <a:r>
              <a:rPr lang="en-GB" sz="1400" dirty="0" smtClean="0"/>
              <a:t>10</a:t>
            </a:r>
            <a:r>
              <a:rPr lang="en-GB" sz="1400" baseline="30000" dirty="0" smtClean="0">
                <a:latin typeface="Symbol" pitchFamily="18" charset="2"/>
              </a:rPr>
              <a:t>-</a:t>
            </a:r>
            <a:r>
              <a:rPr lang="en-GB" sz="1400" baseline="30000" dirty="0" smtClean="0"/>
              <a:t>8</a:t>
            </a:r>
            <a:r>
              <a:rPr lang="en-GB" sz="1400" dirty="0" smtClean="0"/>
              <a:t> </a:t>
            </a:r>
            <a:r>
              <a:rPr lang="en-GB" sz="1400" dirty="0"/>
              <a:t>%	    </a:t>
            </a:r>
            <a:r>
              <a:rPr lang="en-GB" sz="1400" dirty="0" smtClean="0"/>
              <a:t>0.0001</a:t>
            </a:r>
            <a:r>
              <a:rPr lang="en-GB" sz="1400" dirty="0"/>
              <a:t>		    0		</a:t>
            </a:r>
            <a:r>
              <a:rPr lang="en-GB" sz="2200" dirty="0"/>
              <a:t> </a:t>
            </a:r>
            <a:r>
              <a:rPr lang="en-GB" sz="2800" b="1" u="sng" dirty="0">
                <a:solidFill>
                  <a:schemeClr val="accent2"/>
                </a:solidFill>
                <a:sym typeface="Symbol" pitchFamily="18" charset="2"/>
              </a:rPr>
              <a:t></a:t>
            </a:r>
            <a:endParaRPr lang="en-GB" sz="2800" b="1" u="sng" dirty="0">
              <a:solidFill>
                <a:schemeClr val="accent2"/>
              </a:solidFill>
            </a:endParaRPr>
          </a:p>
          <a:p>
            <a:r>
              <a:rPr lang="en-GB" sz="1400" dirty="0"/>
              <a:t>	    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   </a:t>
            </a:r>
            <a:r>
              <a:rPr lang="en-GB" sz="2100" b="1" i="1" dirty="0" smtClean="0">
                <a:solidFill>
                  <a:srgbClr val="A50021"/>
                </a:solidFill>
                <a:latin typeface="Calibri" pitchFamily="34" charset="0"/>
              </a:rPr>
              <a:t>Bull. Amer. Meteor. Soc. Suppl., </a:t>
            </a:r>
            <a:r>
              <a:rPr lang="en-GB" sz="2100" b="1" dirty="0" smtClean="0">
                <a:solidFill>
                  <a:srgbClr val="A50021"/>
                </a:solidFill>
                <a:latin typeface="Calibri" pitchFamily="34" charset="0"/>
              </a:rPr>
              <a:t>(September 2019)  </a:t>
            </a:r>
            <a:r>
              <a:rPr lang="en-GB" sz="2100" b="1" u="sng" dirty="0" smtClean="0">
                <a:solidFill>
                  <a:srgbClr val="A50021"/>
                </a:solidFill>
                <a:latin typeface="Calibri" pitchFamily="34" charset="0"/>
              </a:rPr>
              <a:t>100 (9)</a:t>
            </a:r>
            <a:r>
              <a:rPr lang="en-GB" sz="2100" b="1" dirty="0" smtClean="0">
                <a:solidFill>
                  <a:srgbClr val="A50021"/>
                </a:solidFill>
                <a:latin typeface="Calibri" pitchFamily="34" charset="0"/>
              </a:rPr>
              <a:t> , 1-325 </a:t>
            </a:r>
            <a:endParaRPr lang="en-GB" sz="21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0"/>
            <a:ext cx="84141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i="1" u="sng" dirty="0" smtClean="0">
                <a:solidFill>
                  <a:srgbClr val="A50021"/>
                </a:solidFill>
                <a:latin typeface="Calibri" pitchFamily="34" charset="0"/>
              </a:rPr>
              <a:t>Increase</a:t>
            </a:r>
            <a:r>
              <a:rPr lang="en-GB" sz="22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en-GB" sz="2200" b="1" dirty="0">
                <a:solidFill>
                  <a:srgbClr val="A50021"/>
                </a:solidFill>
                <a:latin typeface="Calibri" pitchFamily="34" charset="0"/>
              </a:rPr>
              <a:t>in GH </a:t>
            </a:r>
            <a:r>
              <a:rPr lang="en-GB" sz="2200" b="1" dirty="0" smtClean="0">
                <a:solidFill>
                  <a:srgbClr val="A50021"/>
                </a:solidFill>
                <a:latin typeface="Calibri" pitchFamily="34" charset="0"/>
              </a:rPr>
              <a:t>concentrations causes</a:t>
            </a:r>
            <a:r>
              <a:rPr lang="en-GB" sz="2200" b="1" i="1" u="sng" dirty="0" smtClean="0">
                <a:solidFill>
                  <a:srgbClr val="A50021"/>
                </a:solidFill>
                <a:latin typeface="Calibri" pitchFamily="34" charset="0"/>
              </a:rPr>
              <a:t> secondary</a:t>
            </a:r>
            <a:r>
              <a:rPr lang="en-GB" sz="2200" b="1" i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en-GB" sz="2200" b="1" dirty="0" smtClean="0">
                <a:solidFill>
                  <a:srgbClr val="A50021"/>
                </a:solidFill>
                <a:latin typeface="Calibri" pitchFamily="34" charset="0"/>
              </a:rPr>
              <a:t>greenhouse effect</a:t>
            </a:r>
            <a:endParaRPr lang="en-GB" sz="2200" b="1" dirty="0">
              <a:solidFill>
                <a:srgbClr val="A5002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25144"/>
            <a:ext cx="91440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rgbClr val="A50021"/>
                </a:solidFill>
              </a:rPr>
              <a:t>Increasing levels of CO</a:t>
            </a:r>
            <a:r>
              <a:rPr lang="en-GB" sz="1700" b="1" baseline="-25000" dirty="0">
                <a:solidFill>
                  <a:srgbClr val="A50021"/>
                </a:solidFill>
              </a:rPr>
              <a:t>2</a:t>
            </a:r>
            <a:r>
              <a:rPr lang="en-GB" sz="1700" b="1" dirty="0">
                <a:solidFill>
                  <a:srgbClr val="A50021"/>
                </a:solidFill>
              </a:rPr>
              <a:t> in the Earth's </a:t>
            </a:r>
            <a:r>
              <a:rPr lang="en-GB" sz="1700" b="1" dirty="0" smtClean="0">
                <a:solidFill>
                  <a:srgbClr val="A50021"/>
                </a:solidFill>
              </a:rPr>
              <a:t>atmosphere recorded in Hawaii.</a:t>
            </a:r>
            <a:r>
              <a:rPr lang="en-GB" sz="1700" b="1" i="1" dirty="0" smtClean="0">
                <a:solidFill>
                  <a:srgbClr val="A50021"/>
                </a:solidFill>
              </a:rPr>
              <a:t>  </a:t>
            </a:r>
            <a:r>
              <a:rPr lang="en-GB" sz="1700" b="1" dirty="0" smtClean="0">
                <a:solidFill>
                  <a:srgbClr val="A50021"/>
                </a:solidFill>
              </a:rPr>
              <a:t>Small </a:t>
            </a:r>
            <a:r>
              <a:rPr lang="en-GB" sz="1700" b="1" dirty="0">
                <a:solidFill>
                  <a:srgbClr val="A50021"/>
                </a:solidFill>
              </a:rPr>
              <a:t>oscillations every </a:t>
            </a:r>
            <a:r>
              <a:rPr lang="en-GB" sz="1700" b="1" dirty="0" smtClean="0">
                <a:solidFill>
                  <a:srgbClr val="A50021"/>
                </a:solidFill>
              </a:rPr>
              <a:t>six months are caused </a:t>
            </a:r>
            <a:r>
              <a:rPr lang="en-GB" sz="1700" b="1" dirty="0">
                <a:solidFill>
                  <a:srgbClr val="A50021"/>
                </a:solidFill>
              </a:rPr>
              <a:t>by seasonal changes due to photosynthetic activity of vegetation which consumes </a:t>
            </a:r>
            <a:r>
              <a:rPr lang="en-GB" sz="1700" b="1" dirty="0" smtClean="0">
                <a:solidFill>
                  <a:srgbClr val="A50021"/>
                </a:solidFill>
              </a:rPr>
              <a:t>CO</a:t>
            </a:r>
            <a:r>
              <a:rPr lang="en-GB" sz="1700" b="1" baseline="-25000" dirty="0" smtClean="0">
                <a:solidFill>
                  <a:srgbClr val="A50021"/>
                </a:solidFill>
              </a:rPr>
              <a:t>2</a:t>
            </a:r>
            <a:r>
              <a:rPr lang="en-GB" sz="1700" b="1" dirty="0" smtClean="0">
                <a:solidFill>
                  <a:srgbClr val="A50021"/>
                </a:solidFill>
              </a:rPr>
              <a:t>;  oscillations reduce </a:t>
            </a:r>
            <a:r>
              <a:rPr lang="en-GB" sz="1700" b="1" dirty="0">
                <a:solidFill>
                  <a:srgbClr val="A50021"/>
                </a:solidFill>
              </a:rPr>
              <a:t>in regions with </a:t>
            </a:r>
            <a:r>
              <a:rPr lang="en-GB" sz="1700" b="1" dirty="0" smtClean="0">
                <a:solidFill>
                  <a:srgbClr val="A50021"/>
                </a:solidFill>
              </a:rPr>
              <a:t>small </a:t>
            </a:r>
            <a:r>
              <a:rPr lang="en-GB" sz="1700" b="1" dirty="0">
                <a:solidFill>
                  <a:srgbClr val="A50021"/>
                </a:solidFill>
              </a:rPr>
              <a:t>amounts of vegetation, </a:t>
            </a:r>
            <a:r>
              <a:rPr lang="en-GB" sz="1700" b="1" i="1" dirty="0" smtClean="0">
                <a:solidFill>
                  <a:srgbClr val="A50021"/>
                </a:solidFill>
              </a:rPr>
              <a:t>e.g.</a:t>
            </a:r>
            <a:r>
              <a:rPr lang="en-GB" sz="1700" b="1" dirty="0" smtClean="0">
                <a:solidFill>
                  <a:srgbClr val="A50021"/>
                </a:solidFill>
              </a:rPr>
              <a:t> </a:t>
            </a:r>
            <a:r>
              <a:rPr lang="en-GB" sz="1700" b="1" dirty="0">
                <a:solidFill>
                  <a:srgbClr val="A50021"/>
                </a:solidFill>
              </a:rPr>
              <a:t>Antarctica</a:t>
            </a:r>
            <a:r>
              <a:rPr lang="en-GB" sz="1700" b="1" dirty="0" smtClean="0">
                <a:solidFill>
                  <a:srgbClr val="A50021"/>
                </a:solidFill>
              </a:rPr>
              <a:t>. </a:t>
            </a:r>
            <a:r>
              <a:rPr lang="en-GB" sz="1600" b="1" i="1" dirty="0" smtClean="0">
                <a:solidFill>
                  <a:schemeClr val="accent2"/>
                </a:solidFill>
              </a:rPr>
              <a:t>(Bull. Amer. Meteor. Soc., </a:t>
            </a:r>
            <a:r>
              <a:rPr lang="en-GB" sz="1600" b="1" dirty="0" smtClean="0">
                <a:solidFill>
                  <a:schemeClr val="accent2"/>
                </a:solidFill>
              </a:rPr>
              <a:t>(2019) </a:t>
            </a:r>
            <a:r>
              <a:rPr lang="en-GB" sz="1600" b="1" u="sng" dirty="0" smtClean="0">
                <a:solidFill>
                  <a:schemeClr val="accent2"/>
                </a:solidFill>
              </a:rPr>
              <a:t>100 (9)</a:t>
            </a:r>
            <a:r>
              <a:rPr lang="en-GB" sz="1600" b="1" dirty="0" smtClean="0">
                <a:solidFill>
                  <a:schemeClr val="accent2"/>
                </a:solidFill>
              </a:rPr>
              <a:t>  1</a:t>
            </a:r>
            <a:r>
              <a:rPr lang="en-GB" sz="1600" b="1" dirty="0" smtClean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GB" sz="1600" b="1" dirty="0" smtClean="0">
                <a:solidFill>
                  <a:schemeClr val="accent2"/>
                </a:solidFill>
              </a:rPr>
              <a:t>325</a:t>
            </a:r>
            <a:r>
              <a:rPr lang="en-GB" sz="1600" b="1" i="1" dirty="0" smtClean="0">
                <a:solidFill>
                  <a:schemeClr val="accent2"/>
                </a:solidFill>
              </a:rPr>
              <a:t>)</a:t>
            </a:r>
            <a:r>
              <a:rPr lang="en-GB" sz="1600" b="1" dirty="0" smtClean="0">
                <a:solidFill>
                  <a:srgbClr val="A50021"/>
                </a:solidFill>
              </a:rPr>
              <a:t> </a:t>
            </a:r>
            <a:endParaRPr lang="en-GB" sz="1650" b="1" dirty="0" smtClean="0">
              <a:solidFill>
                <a:srgbClr val="A50021"/>
              </a:solidFill>
            </a:endParaRPr>
          </a:p>
          <a:p>
            <a:endParaRPr lang="en-GB" sz="1650" b="1" dirty="0" smtClean="0">
              <a:solidFill>
                <a:srgbClr val="A50021"/>
              </a:solidFill>
            </a:endParaRPr>
          </a:p>
          <a:p>
            <a:r>
              <a:rPr lang="en-GB" sz="1600" b="1" i="1" u="sng" dirty="0" smtClean="0">
                <a:solidFill>
                  <a:schemeClr val="accent2"/>
                </a:solidFill>
              </a:rPr>
              <a:t>Data (2018)</a:t>
            </a:r>
            <a:r>
              <a:rPr lang="en-GB" sz="1600" b="1" dirty="0" smtClean="0">
                <a:solidFill>
                  <a:schemeClr val="accent2"/>
                </a:solidFill>
              </a:rPr>
              <a:t>  </a:t>
            </a:r>
            <a:r>
              <a:rPr lang="en-GB" sz="1600" b="1" dirty="0" smtClean="0">
                <a:solidFill>
                  <a:srgbClr val="A50021"/>
                </a:solidFill>
              </a:rPr>
              <a:t>(a)  Average CO</a:t>
            </a:r>
            <a:r>
              <a:rPr lang="en-GB" sz="1600" b="1" baseline="-25000" dirty="0" smtClean="0">
                <a:solidFill>
                  <a:srgbClr val="A50021"/>
                </a:solidFill>
              </a:rPr>
              <a:t>2 </a:t>
            </a:r>
            <a:r>
              <a:rPr lang="en-GB" sz="1600" b="1" dirty="0" smtClean="0">
                <a:solidFill>
                  <a:srgbClr val="A50021"/>
                </a:solidFill>
              </a:rPr>
              <a:t>concentration was 407.4 ± 0.1 </a:t>
            </a:r>
            <a:r>
              <a:rPr lang="en-GB" sz="1600" b="1" dirty="0" err="1" smtClean="0">
                <a:solidFill>
                  <a:srgbClr val="A50021"/>
                </a:solidFill>
              </a:rPr>
              <a:t>ppmv</a:t>
            </a:r>
            <a:endParaRPr lang="en-GB" sz="1600" b="1" dirty="0" smtClean="0">
              <a:solidFill>
                <a:srgbClr val="A50021"/>
              </a:solidFill>
            </a:endParaRPr>
          </a:p>
          <a:p>
            <a:r>
              <a:rPr lang="en-GB" sz="1600" b="1" dirty="0" smtClean="0">
                <a:solidFill>
                  <a:srgbClr val="A50021"/>
                </a:solidFill>
              </a:rPr>
              <a:t>                     (b)  Total </a:t>
            </a:r>
            <a:r>
              <a:rPr lang="en-GB" sz="1600" b="1" dirty="0" err="1" smtClean="0">
                <a:solidFill>
                  <a:srgbClr val="A50021"/>
                </a:solidFill>
              </a:rPr>
              <a:t>radiative</a:t>
            </a:r>
            <a:r>
              <a:rPr lang="en-GB" sz="1600" b="1" dirty="0" smtClean="0">
                <a:solidFill>
                  <a:srgbClr val="A50021"/>
                </a:solidFill>
              </a:rPr>
              <a:t> forcing of GH gases was 3.10 W m</a:t>
            </a:r>
            <a:r>
              <a:rPr lang="en-GB" sz="1600" b="1" baseline="30000" dirty="0" smtClean="0">
                <a:solidFill>
                  <a:srgbClr val="A50021"/>
                </a:solidFill>
              </a:rPr>
              <a:t>-2</a:t>
            </a:r>
            <a:r>
              <a:rPr lang="en-GB" sz="1600" b="1" dirty="0" smtClean="0">
                <a:solidFill>
                  <a:srgbClr val="A50021"/>
                </a:solidFill>
              </a:rPr>
              <a:t>; in 1990, 2.16 W m</a:t>
            </a:r>
            <a:r>
              <a:rPr lang="en-GB" sz="1600" b="1" baseline="30000" dirty="0" smtClean="0">
                <a:solidFill>
                  <a:srgbClr val="A50021"/>
                </a:solidFill>
              </a:rPr>
              <a:t>-2</a:t>
            </a:r>
            <a:r>
              <a:rPr lang="en-GB" sz="1600" b="1" dirty="0" smtClean="0">
                <a:solidFill>
                  <a:srgbClr val="A50021"/>
                </a:solidFill>
              </a:rPr>
              <a:t>	</a:t>
            </a:r>
            <a:r>
              <a:rPr lang="en-GB" sz="1450" b="1" dirty="0" smtClean="0">
                <a:solidFill>
                  <a:srgbClr val="A50021"/>
                </a:solidFill>
              </a:rPr>
              <a:t>	</a:t>
            </a:r>
            <a:endParaRPr lang="en-GB" sz="1450" b="1" dirty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1926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69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1363</Words>
  <Application>Microsoft Office PowerPoint</Application>
  <PresentationFormat>On-screen Show (4:3)</PresentationFormat>
  <Paragraphs>297</Paragraphs>
  <Slides>24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CS ChemDraw Drawing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University of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Tuckett</dc:creator>
  <cp:lastModifiedBy>Owner</cp:lastModifiedBy>
  <cp:revision>419</cp:revision>
  <dcterms:created xsi:type="dcterms:W3CDTF">2008-10-23T14:11:25Z</dcterms:created>
  <dcterms:modified xsi:type="dcterms:W3CDTF">2021-03-09T15:24:53Z</dcterms:modified>
</cp:coreProperties>
</file>