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82" r:id="rId2"/>
    <p:sldId id="379" r:id="rId3"/>
    <p:sldId id="380" r:id="rId4"/>
    <p:sldId id="381" r:id="rId5"/>
    <p:sldId id="350" r:id="rId6"/>
    <p:sldId id="362" r:id="rId7"/>
    <p:sldId id="363" r:id="rId8"/>
    <p:sldId id="366" r:id="rId9"/>
    <p:sldId id="338" r:id="rId10"/>
    <p:sldId id="339" r:id="rId11"/>
    <p:sldId id="340" r:id="rId12"/>
    <p:sldId id="367" r:id="rId13"/>
    <p:sldId id="368" r:id="rId14"/>
    <p:sldId id="369" r:id="rId15"/>
    <p:sldId id="382" r:id="rId16"/>
    <p:sldId id="358" r:id="rId17"/>
    <p:sldId id="342" r:id="rId18"/>
    <p:sldId id="351" r:id="rId19"/>
    <p:sldId id="343" r:id="rId20"/>
    <p:sldId id="345" r:id="rId21"/>
    <p:sldId id="383" r:id="rId22"/>
    <p:sldId id="346" r:id="rId23"/>
    <p:sldId id="347" r:id="rId24"/>
    <p:sldId id="348" r:id="rId25"/>
  </p:sldIdLst>
  <p:sldSz cx="9144000" cy="6858000" type="screen4x3"/>
  <p:notesSz cx="6858000" cy="9312275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00"/>
    <a:srgbClr val="FF6600"/>
    <a:srgbClr val="006600"/>
    <a:srgbClr val="A5002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965" autoAdjust="0"/>
    <p:restoredTop sz="94660"/>
  </p:normalViewPr>
  <p:slideViewPr>
    <p:cSldViewPr>
      <p:cViewPr varScale="1">
        <p:scale>
          <a:sx n="88" d="100"/>
          <a:sy n="88" d="100"/>
        </p:scale>
        <p:origin x="-137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48BAFB-8467-4706-93A5-170931949FDB}" type="datetimeFigureOut">
              <a:rPr lang="en-GB" smtClean="0"/>
              <a:t>09/03/2021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555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4555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26C706-B849-4634-A9F0-AFB620329111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65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1725" y="698500"/>
            <a:ext cx="4654550" cy="34925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423331"/>
            <a:ext cx="5486400" cy="4190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45045"/>
            <a:ext cx="2971800" cy="465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845045"/>
            <a:ext cx="2971800" cy="465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6D0E87ED-41AD-431A-A5A6-ABC99050B75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8609016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5CABE1-58EE-4358-AC7E-D62B20BFF15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EE1687-2A7A-49CC-A5C7-FDC969DBF0F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3253DF-8C02-40D3-9AF2-E3EA14C6303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FD56E5-B72C-413D-AADD-872B8EC8ECC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64E767-BF9F-48A6-AA2E-34E43B13E0D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B0F80-E15E-4EA5-9531-87623439C21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8275A4-3577-45BB-B111-9F4C606FABF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3A5023-83C3-4A9C-B44A-11294677540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FAB205-5304-44B0-B678-3C5EC5202BE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965F2B-1700-4578-8610-5833162308D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8EAED2-8828-4C88-A542-640B8AB6497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58A29F3B-93FA-4E4D-A709-EC3B01DCD3E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hyperlink" Target="http://wattsupwiththat.com/2010/06/09/a-study-the-temperature-rise-has-caused-the-co2-increase-not-the-other-way-around/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zfacts.com/p/226.html" TargetMode="External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4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Owner\Documents\schools%20lectures\Bootham_090321\sf5cf3_1095.avi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Owner\Documents\schools%20lectures\Bootham_090321\sf5cf3_1255.avi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3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1700808"/>
            <a:ext cx="9144000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2800" b="1" i="1" dirty="0" smtClean="0">
                <a:solidFill>
                  <a:srgbClr val="A50021"/>
                </a:solidFill>
              </a:rPr>
              <a:t>The Climate Emergency:</a:t>
            </a:r>
          </a:p>
          <a:p>
            <a:pPr algn="ctr"/>
            <a:r>
              <a:rPr lang="en-GB" sz="2800" b="1" i="1" dirty="0" smtClean="0">
                <a:solidFill>
                  <a:srgbClr val="A50021"/>
                </a:solidFill>
              </a:rPr>
              <a:t>what’s the science, what should we do?</a:t>
            </a:r>
          </a:p>
          <a:p>
            <a:pPr algn="ctr"/>
            <a:endParaRPr lang="en-GB" sz="1900" b="1" i="1" dirty="0" smtClean="0">
              <a:solidFill>
                <a:srgbClr val="FF0000"/>
              </a:solidFill>
            </a:endParaRPr>
          </a:p>
          <a:p>
            <a:pPr algn="ctr"/>
            <a:r>
              <a:rPr lang="en-GB" altLang="en-US" sz="19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Richard Tuckett</a:t>
            </a:r>
            <a:r>
              <a:rPr lang="en-GB" altLang="en-US" sz="1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sz="19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University of Birmingham UK  (r.p.tuckett@bham.ac.uk)</a:t>
            </a:r>
          </a:p>
          <a:p>
            <a:pPr algn="ctr"/>
            <a:r>
              <a:rPr lang="en-GB" altLang="en-US" sz="1900" b="1" dirty="0" smtClean="0">
                <a:solidFill>
                  <a:srgbClr val="FF0000"/>
                </a:solidFill>
              </a:rPr>
              <a:t>North Yorkshire Schools,</a:t>
            </a:r>
            <a:r>
              <a:rPr lang="en-GB" altLang="en-US" sz="1900" b="1" i="1" dirty="0" smtClean="0">
                <a:solidFill>
                  <a:srgbClr val="FF0000"/>
                </a:solidFill>
              </a:rPr>
              <a:t>  </a:t>
            </a:r>
            <a:r>
              <a:rPr lang="en-GB" altLang="en-US" sz="1900" b="1" dirty="0" smtClean="0">
                <a:solidFill>
                  <a:srgbClr val="FF0000"/>
                </a:solidFill>
              </a:rPr>
              <a:t>9</a:t>
            </a:r>
            <a:r>
              <a:rPr lang="en-GB" altLang="en-US" sz="1900" b="1" baseline="30000" dirty="0" smtClean="0">
                <a:solidFill>
                  <a:srgbClr val="FF0000"/>
                </a:solidFill>
              </a:rPr>
              <a:t>th</a:t>
            </a:r>
            <a:r>
              <a:rPr lang="en-GB" altLang="en-US" sz="1900" b="1" dirty="0" smtClean="0">
                <a:solidFill>
                  <a:srgbClr val="FF0000"/>
                </a:solidFill>
              </a:rPr>
              <a:t> March 2021</a:t>
            </a:r>
            <a:endParaRPr lang="en-GB" altLang="en-US" sz="1900" b="1" i="1" dirty="0" smtClean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hangingPunct="0"/>
            <a:r>
              <a:rPr lang="en-GB" altLang="en-US" sz="1900" b="1" dirty="0">
                <a:cs typeface="Times New Roman" pitchFamily="18" charset="0"/>
              </a:rPr>
              <a:t> </a:t>
            </a:r>
            <a:endParaRPr lang="en-GB" altLang="en-US" sz="1900" b="1" dirty="0" smtClean="0">
              <a:cs typeface="Times New Roman" pitchFamily="18" charset="0"/>
            </a:endParaRPr>
          </a:p>
          <a:p>
            <a:pPr eaLnBrk="0" hangingPunct="0"/>
            <a:r>
              <a:rPr lang="en-GB" altLang="en-US" sz="1900" b="1" dirty="0" smtClean="0">
                <a:solidFill>
                  <a:schemeClr val="accent2"/>
                </a:solidFill>
                <a:sym typeface="Symbol" pitchFamily="18" charset="2"/>
              </a:rPr>
              <a:t>   </a:t>
            </a:r>
            <a:r>
              <a:rPr lang="en-GB" altLang="en-US" sz="2000" b="1" dirty="0" smtClean="0">
                <a:solidFill>
                  <a:schemeClr val="accent2"/>
                </a:solidFill>
                <a:sym typeface="Symbol" pitchFamily="18" charset="2"/>
              </a:rPr>
              <a:t></a:t>
            </a:r>
            <a:r>
              <a:rPr lang="en-GB" altLang="en-US" sz="2000" b="1" dirty="0" smtClean="0">
                <a:solidFill>
                  <a:schemeClr val="accent2"/>
                </a:solidFill>
              </a:rPr>
              <a:t>  Is the correlation between CO</a:t>
            </a:r>
            <a:r>
              <a:rPr lang="en-GB" altLang="en-US" sz="2000" b="1" baseline="-25000" dirty="0" smtClean="0">
                <a:solidFill>
                  <a:schemeClr val="accent2"/>
                </a:solidFill>
              </a:rPr>
              <a:t>2</a:t>
            </a:r>
            <a:r>
              <a:rPr lang="en-GB" altLang="en-US" sz="2000" b="1" dirty="0" smtClean="0">
                <a:solidFill>
                  <a:schemeClr val="accent2"/>
                </a:solidFill>
              </a:rPr>
              <a:t> concentration and </a:t>
            </a:r>
            <a:r>
              <a:rPr lang="en-GB" altLang="en-US" sz="2000" b="1" i="1" dirty="0" err="1" smtClean="0">
                <a:solidFill>
                  <a:schemeClr val="accent2"/>
                </a:solidFill>
              </a:rPr>
              <a:t>T</a:t>
            </a:r>
            <a:r>
              <a:rPr lang="en-GB" altLang="en-US" sz="2000" b="1" i="1" baseline="-25000" dirty="0" err="1" smtClean="0">
                <a:solidFill>
                  <a:schemeClr val="accent2"/>
                </a:solidFill>
              </a:rPr>
              <a:t>earth</a:t>
            </a:r>
            <a:r>
              <a:rPr lang="en-GB" altLang="en-US" sz="2000" b="1" dirty="0" smtClean="0">
                <a:solidFill>
                  <a:schemeClr val="accent2"/>
                </a:solidFill>
              </a:rPr>
              <a:t> proven? </a:t>
            </a:r>
            <a:endParaRPr lang="en-GB" altLang="en-US" sz="2000" b="1" dirty="0">
              <a:cs typeface="Times New Roman" pitchFamily="18" charset="0"/>
            </a:endParaRPr>
          </a:p>
          <a:p>
            <a:r>
              <a:rPr lang="en-GB" altLang="en-US" sz="2000" b="1" dirty="0" smtClean="0">
                <a:solidFill>
                  <a:schemeClr val="accent2"/>
                </a:solidFill>
                <a:sym typeface="Symbol" pitchFamily="18" charset="2"/>
              </a:rPr>
              <a:t>   </a:t>
            </a:r>
            <a:r>
              <a:rPr lang="en-GB" altLang="en-US" sz="2000" b="1" dirty="0" smtClean="0">
                <a:solidFill>
                  <a:schemeClr val="accent2"/>
                </a:solidFill>
              </a:rPr>
              <a:t>  What actions are possible :  individually, nationally, internationally?  </a:t>
            </a:r>
          </a:p>
          <a:p>
            <a:r>
              <a:rPr lang="en-GB" altLang="en-US" sz="1900" b="1" dirty="0" smtClean="0">
                <a:solidFill>
                  <a:schemeClr val="accent2"/>
                </a:solidFill>
              </a:rPr>
              <a:t>  </a:t>
            </a:r>
          </a:p>
          <a:p>
            <a:r>
              <a:rPr lang="en-GB" altLang="en-US" sz="1900" b="1" u="sng" dirty="0" smtClean="0">
                <a:solidFill>
                  <a:schemeClr val="accent2"/>
                </a:solidFill>
              </a:rPr>
              <a:t>Elsevier publications</a:t>
            </a:r>
          </a:p>
          <a:p>
            <a:endParaRPr lang="en-GB" altLang="en-US" sz="1900" b="1" dirty="0" smtClean="0">
              <a:solidFill>
                <a:schemeClr val="accent2"/>
              </a:solidFill>
            </a:endParaRPr>
          </a:p>
          <a:p>
            <a:r>
              <a:rPr lang="en-GB" altLang="en-US" sz="1900" b="1" dirty="0" smtClean="0">
                <a:solidFill>
                  <a:schemeClr val="accent2"/>
                </a:solidFill>
              </a:rPr>
              <a:t>	</a:t>
            </a:r>
            <a:r>
              <a:rPr lang="en-GB" altLang="en-US" sz="1900" b="1" i="1" dirty="0" err="1" smtClean="0"/>
              <a:t>Encyclo</a:t>
            </a:r>
            <a:r>
              <a:rPr lang="en-GB" altLang="en-US" sz="1900" b="1" i="1" dirty="0" smtClean="0"/>
              <a:t>. </a:t>
            </a:r>
            <a:r>
              <a:rPr lang="en-GB" altLang="en-US" sz="1900" b="1" i="1" dirty="0" err="1" smtClean="0"/>
              <a:t>Analyt</a:t>
            </a:r>
            <a:r>
              <a:rPr lang="en-GB" altLang="en-US" sz="1900" b="1" i="1" dirty="0" smtClean="0"/>
              <a:t>. Science</a:t>
            </a:r>
            <a:r>
              <a:rPr lang="en-GB" altLang="en-US" sz="1900" b="1" dirty="0" smtClean="0"/>
              <a:t> </a:t>
            </a:r>
            <a:r>
              <a:rPr lang="en-GB" altLang="en-US" sz="1900" b="1" i="1" dirty="0" smtClean="0"/>
              <a:t>(3</a:t>
            </a:r>
            <a:r>
              <a:rPr lang="en-GB" altLang="en-US" sz="1900" b="1" i="1" baseline="30000" dirty="0" smtClean="0"/>
              <a:t>rd</a:t>
            </a:r>
            <a:r>
              <a:rPr lang="en-GB" altLang="en-US" sz="1900" b="1" i="1" dirty="0" smtClean="0"/>
              <a:t> ed., 2019) pp.</a:t>
            </a:r>
            <a:r>
              <a:rPr lang="en-GB" altLang="en-US" sz="1900" b="1" dirty="0" smtClean="0"/>
              <a:t>362</a:t>
            </a:r>
            <a:r>
              <a:rPr lang="en-GB" altLang="en-US" sz="1900" b="1" dirty="0" smtClean="0">
                <a:latin typeface="Symbol" pitchFamily="18" charset="2"/>
              </a:rPr>
              <a:t>-</a:t>
            </a:r>
            <a:r>
              <a:rPr lang="en-GB" altLang="en-US" sz="1900" b="1" dirty="0" smtClean="0">
                <a:latin typeface="+mn-lt"/>
              </a:rPr>
              <a:t>372</a:t>
            </a:r>
          </a:p>
          <a:p>
            <a:r>
              <a:rPr lang="en-GB" altLang="en-US" sz="1900" b="1" dirty="0" smtClean="0">
                <a:latin typeface="+mn-lt"/>
              </a:rPr>
              <a:t>		</a:t>
            </a:r>
            <a:r>
              <a:rPr lang="en-US" altLang="en-US" sz="2000" b="1" dirty="0" smtClean="0">
                <a:solidFill>
                  <a:srgbClr val="FF0000"/>
                </a:solidFill>
              </a:rPr>
              <a:t>1</a:t>
            </a:r>
            <a:r>
              <a:rPr lang="en-US" sz="2000" b="1" dirty="0" smtClean="0">
                <a:solidFill>
                  <a:srgbClr val="FF0000"/>
                </a:solidFill>
              </a:rPr>
              <a:t>0.1016/B978-0-12-409547-2.14031-4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</a:p>
          <a:p>
            <a:r>
              <a:rPr lang="en-US" altLang="en-US" sz="2000" b="1" i="1" dirty="0" smtClean="0">
                <a:solidFill>
                  <a:srgbClr val="C00000"/>
                </a:solidFill>
              </a:rPr>
              <a:t> </a:t>
            </a:r>
          </a:p>
          <a:p>
            <a:r>
              <a:rPr lang="en-US" altLang="en-US" sz="2000" b="1" i="1" dirty="0" smtClean="0">
                <a:solidFill>
                  <a:srgbClr val="C00000"/>
                </a:solidFill>
              </a:rPr>
              <a:t>  </a:t>
            </a:r>
            <a:r>
              <a:rPr lang="en-US" altLang="en-US" sz="1900" b="1" i="1" dirty="0" smtClean="0"/>
              <a:t>Climate Change: </a:t>
            </a:r>
            <a:r>
              <a:rPr lang="en-US" altLang="en-US" sz="1900" b="1" i="1" dirty="0" err="1" smtClean="0"/>
              <a:t>oberved</a:t>
            </a:r>
            <a:r>
              <a:rPr lang="en-US" altLang="en-US" sz="1900" b="1" i="1" dirty="0" smtClean="0"/>
              <a:t> impacts on Planet Earth (3</a:t>
            </a:r>
            <a:r>
              <a:rPr lang="en-US" altLang="en-US" sz="1900" b="1" i="1" baseline="30000" dirty="0" smtClean="0"/>
              <a:t>rd</a:t>
            </a:r>
            <a:r>
              <a:rPr lang="en-US" altLang="en-US" sz="1900" b="1" i="1" dirty="0" smtClean="0"/>
              <a:t> </a:t>
            </a:r>
            <a:r>
              <a:rPr lang="en-US" altLang="en-US" sz="1900" b="1" i="1" dirty="0" err="1" smtClean="0"/>
              <a:t>ed</a:t>
            </a:r>
            <a:r>
              <a:rPr lang="en-US" altLang="en-US" sz="1900" b="1" i="1" dirty="0" smtClean="0"/>
              <a:t>, 2021) pp.19</a:t>
            </a:r>
            <a:r>
              <a:rPr lang="en-US" altLang="en-US" sz="1900" b="1" i="1" dirty="0" smtClean="0">
                <a:latin typeface="Symbol" pitchFamily="18" charset="2"/>
              </a:rPr>
              <a:t>-</a:t>
            </a:r>
            <a:r>
              <a:rPr lang="en-US" altLang="en-US" sz="1900" b="1" i="1" dirty="0" smtClean="0"/>
              <a:t>45</a:t>
            </a:r>
          </a:p>
          <a:p>
            <a:r>
              <a:rPr lang="en-US" altLang="en-US" sz="2000" b="1" i="1" dirty="0" smtClean="0">
                <a:solidFill>
                  <a:srgbClr val="A50021"/>
                </a:solidFill>
              </a:rPr>
              <a:t>		</a:t>
            </a:r>
            <a:r>
              <a:rPr lang="en-GB" sz="2000" b="1" dirty="0" smtClean="0">
                <a:solidFill>
                  <a:srgbClr val="FF0000"/>
                </a:solidFill>
              </a:rPr>
              <a:t>10.1016/B978-0-12-821575-3.00002-5</a:t>
            </a:r>
            <a:endParaRPr lang="en-US" sz="2000" b="1" dirty="0" smtClean="0">
              <a:solidFill>
                <a:srgbClr val="FF0000"/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4067944" y="1196752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altLang="en-US" sz="2400">
              <a:latin typeface="Times New Roman" pitchFamily="18" charset="0"/>
            </a:endParaRPr>
          </a:p>
        </p:txBody>
      </p:sp>
      <p:sp>
        <p:nvSpPr>
          <p:cNvPr id="1069" name="Rectangle 4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8" name="Picture 12" descr="SantaClausJok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2376264" cy="159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1" descr="windturbines_cow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116632"/>
            <a:ext cx="2224638" cy="148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polarbear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116632"/>
            <a:ext cx="2160240" cy="1620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zfacts.com/metaPage/lib/zFacts-CO2-Temp.gif">
            <a:hlinkClick r:id="rId2"/>
          </p:cNvPr>
          <p:cNvPicPr/>
          <p:nvPr/>
        </p:nvPicPr>
        <p:blipFill>
          <a:blip r:embed="rId3" cstate="print"/>
          <a:srcRect l="7339" t="7143" r="7339" b="11428"/>
          <a:stretch>
            <a:fillRect/>
          </a:stretch>
        </p:blipFill>
        <p:spPr bwMode="auto">
          <a:xfrm>
            <a:off x="971600" y="548680"/>
            <a:ext cx="6696744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1115616" y="620688"/>
            <a:ext cx="1152128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5436096" y="980728"/>
            <a:ext cx="1224136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2771800" y="1772816"/>
            <a:ext cx="1656184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Freeform 5"/>
          <p:cNvSpPr/>
          <p:nvPr/>
        </p:nvSpPr>
        <p:spPr>
          <a:xfrm>
            <a:off x="3794078" y="3998794"/>
            <a:ext cx="2966113" cy="1567218"/>
          </a:xfrm>
          <a:custGeom>
            <a:avLst/>
            <a:gdLst>
              <a:gd name="connsiteX0" fmla="*/ 109182 w 2966113"/>
              <a:gd name="connsiteY0" fmla="*/ 150125 h 1567218"/>
              <a:gd name="connsiteX1" fmla="*/ 204716 w 2966113"/>
              <a:gd name="connsiteY1" fmla="*/ 150125 h 1567218"/>
              <a:gd name="connsiteX2" fmla="*/ 177421 w 2966113"/>
              <a:gd name="connsiteY2" fmla="*/ 150125 h 1567218"/>
              <a:gd name="connsiteX3" fmla="*/ 81886 w 2966113"/>
              <a:gd name="connsiteY3" fmla="*/ 1050878 h 1567218"/>
              <a:gd name="connsiteX4" fmla="*/ 668740 w 2966113"/>
              <a:gd name="connsiteY4" fmla="*/ 1433015 h 1567218"/>
              <a:gd name="connsiteX5" fmla="*/ 1146412 w 2966113"/>
              <a:gd name="connsiteY5" fmla="*/ 245660 h 1567218"/>
              <a:gd name="connsiteX6" fmla="*/ 1296537 w 2966113"/>
              <a:gd name="connsiteY6" fmla="*/ 218364 h 1567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66113" h="1567218">
                <a:moveTo>
                  <a:pt x="109182" y="150125"/>
                </a:moveTo>
                <a:lnTo>
                  <a:pt x="204716" y="150125"/>
                </a:lnTo>
                <a:cubicBezTo>
                  <a:pt x="216089" y="150125"/>
                  <a:pt x="197893" y="0"/>
                  <a:pt x="177421" y="150125"/>
                </a:cubicBezTo>
                <a:cubicBezTo>
                  <a:pt x="156949" y="300250"/>
                  <a:pt x="0" y="837063"/>
                  <a:pt x="81886" y="1050878"/>
                </a:cubicBezTo>
                <a:cubicBezTo>
                  <a:pt x="163773" y="1264693"/>
                  <a:pt x="491319" y="1567218"/>
                  <a:pt x="668740" y="1433015"/>
                </a:cubicBezTo>
                <a:cubicBezTo>
                  <a:pt x="846161" y="1298812"/>
                  <a:pt x="1041779" y="448102"/>
                  <a:pt x="1146412" y="245660"/>
                </a:cubicBezTo>
                <a:cubicBezTo>
                  <a:pt x="1251045" y="43218"/>
                  <a:pt x="2966113" y="1369325"/>
                  <a:pt x="1296537" y="218364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3923928" y="4149080"/>
            <a:ext cx="864096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6804248" y="3429000"/>
            <a:ext cx="792088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683568" y="5157192"/>
            <a:ext cx="7128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i="1" dirty="0" smtClean="0">
                <a:solidFill>
                  <a:srgbClr val="006600"/>
                </a:solidFill>
              </a:rPr>
              <a:t>i.e.</a:t>
            </a:r>
            <a:r>
              <a:rPr lang="en-GB" sz="2400" b="1" dirty="0" smtClean="0">
                <a:solidFill>
                  <a:srgbClr val="006600"/>
                </a:solidFill>
              </a:rPr>
              <a:t> does red correlate with blue, or vice-versa?</a:t>
            </a:r>
            <a:endParaRPr lang="en-GB" sz="2400" b="1" dirty="0">
              <a:solidFill>
                <a:srgbClr val="0066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87624" y="0"/>
            <a:ext cx="612068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500" b="1" u="sng" dirty="0" smtClean="0">
                <a:latin typeface="Calibri" pitchFamily="34" charset="0"/>
              </a:rPr>
              <a:t>Does this relate to the Earth’s Temperature?</a:t>
            </a:r>
            <a:endParaRPr lang="en-GB" sz="2500" b="1" u="sng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0207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3688" y="116632"/>
            <a:ext cx="5760640" cy="395386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9512" y="4149080"/>
            <a:ext cx="878497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The </a:t>
            </a:r>
            <a:r>
              <a:rPr lang="en-GB" b="1" dirty="0"/>
              <a:t>average temperature of the earth </a:t>
            </a:r>
            <a:r>
              <a:rPr lang="en-GB" b="1" dirty="0" smtClean="0"/>
              <a:t>(blue</a:t>
            </a:r>
            <a:r>
              <a:rPr lang="en-GB" b="1" dirty="0"/>
              <a:t>) and the concentration level of CO</a:t>
            </a:r>
            <a:r>
              <a:rPr lang="en-GB" b="1" baseline="-25000" dirty="0"/>
              <a:t>2</a:t>
            </a:r>
            <a:r>
              <a:rPr lang="en-GB" b="1" dirty="0"/>
              <a:t> in the earth's atmosphere </a:t>
            </a:r>
            <a:r>
              <a:rPr lang="en-GB" b="1" dirty="0" smtClean="0"/>
              <a:t>(red</a:t>
            </a:r>
            <a:r>
              <a:rPr lang="en-GB" b="1" dirty="0"/>
              <a:t>) during the ‘recent’ history of the last 130 years. </a:t>
            </a:r>
            <a:r>
              <a:rPr lang="en-GB" sz="1700" b="1" dirty="0"/>
              <a:t>(</a:t>
            </a:r>
            <a:r>
              <a:rPr lang="en-GB" sz="1700" b="1" dirty="0" err="1" smtClean="0"/>
              <a:t>Stoft</a:t>
            </a:r>
            <a:r>
              <a:rPr lang="en-GB" sz="1700" b="1" dirty="0" smtClean="0"/>
              <a:t>,  </a:t>
            </a:r>
            <a:r>
              <a:rPr lang="en-GB" sz="1700" b="1" dirty="0">
                <a:hlinkClick r:id="rId3"/>
              </a:rPr>
              <a:t>http://</a:t>
            </a:r>
            <a:r>
              <a:rPr lang="en-GB" sz="1700" b="1" dirty="0" smtClean="0">
                <a:hlinkClick r:id="rId3"/>
              </a:rPr>
              <a:t>zfacts.com/p/226.html</a:t>
            </a:r>
            <a:r>
              <a:rPr lang="en-GB" sz="1700" b="1" dirty="0" smtClean="0"/>
              <a:t>) </a:t>
            </a:r>
          </a:p>
          <a:p>
            <a:r>
              <a:rPr lang="en-GB" dirty="0" smtClean="0"/>
              <a:t> </a:t>
            </a:r>
          </a:p>
          <a:p>
            <a:r>
              <a:rPr lang="en-GB" b="1" dirty="0" smtClean="0">
                <a:solidFill>
                  <a:srgbClr val="A50021"/>
                </a:solidFill>
              </a:rPr>
              <a:t>We have already risen 1.9 F (c. 1.1 °C) since the start of the Industrial Revolution (c. 1750 AD).  If we reach c. 3°C, the </a:t>
            </a:r>
            <a:r>
              <a:rPr lang="en-GB" b="1" i="1" u="sng" dirty="0" smtClean="0">
                <a:solidFill>
                  <a:srgbClr val="A50021"/>
                </a:solidFill>
              </a:rPr>
              <a:t>runaway</a:t>
            </a:r>
            <a:r>
              <a:rPr lang="en-GB" b="1" dirty="0" smtClean="0">
                <a:solidFill>
                  <a:srgbClr val="A50021"/>
                </a:solidFill>
              </a:rPr>
              <a:t> greenhouse effect will probably happen ;  then it’s </a:t>
            </a:r>
            <a:r>
              <a:rPr lang="en-GB" b="1" u="sng" dirty="0" smtClean="0">
                <a:solidFill>
                  <a:srgbClr val="A50021"/>
                </a:solidFill>
              </a:rPr>
              <a:t>REALLY SERIOUS</a:t>
            </a:r>
            <a:r>
              <a:rPr lang="en-GB" b="1" dirty="0" smtClean="0">
                <a:solidFill>
                  <a:srgbClr val="A50021"/>
                </a:solidFill>
              </a:rPr>
              <a:t>.</a:t>
            </a:r>
          </a:p>
          <a:p>
            <a:endParaRPr lang="en-GB" b="1" dirty="0" smtClean="0">
              <a:solidFill>
                <a:srgbClr val="A50021"/>
              </a:solidFill>
            </a:endParaRPr>
          </a:p>
          <a:p>
            <a:r>
              <a:rPr lang="en-GB" b="1" dirty="0" smtClean="0">
                <a:solidFill>
                  <a:srgbClr val="A50021"/>
                </a:solidFill>
              </a:rPr>
              <a:t>Basis of the 1.5 </a:t>
            </a:r>
            <a:r>
              <a:rPr lang="en-GB" b="1" baseline="30000" dirty="0" err="1" smtClean="0">
                <a:solidFill>
                  <a:srgbClr val="A50021"/>
                </a:solidFill>
              </a:rPr>
              <a:t>o</a:t>
            </a:r>
            <a:r>
              <a:rPr lang="en-GB" b="1" dirty="0" err="1" smtClean="0">
                <a:solidFill>
                  <a:srgbClr val="A50021"/>
                </a:solidFill>
              </a:rPr>
              <a:t>C</a:t>
            </a:r>
            <a:r>
              <a:rPr lang="en-GB" b="1" dirty="0" smtClean="0">
                <a:solidFill>
                  <a:srgbClr val="A50021"/>
                </a:solidFill>
              </a:rPr>
              <a:t> rise that all countries, incl. USA (!), are working towards.</a:t>
            </a:r>
            <a:endParaRPr lang="en-GB" b="1" dirty="0">
              <a:solidFill>
                <a:srgbClr val="A5002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66425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>
            <a:spLocks noChangeArrowheads="1"/>
          </p:cNvSpPr>
          <p:nvPr/>
        </p:nvSpPr>
        <p:spPr bwMode="auto">
          <a:xfrm>
            <a:off x="2123728" y="2636912"/>
            <a:ext cx="1368425" cy="1368425"/>
          </a:xfrm>
          <a:prstGeom prst="ellipse">
            <a:avLst/>
          </a:prstGeom>
          <a:gradFill rotWithShape="1">
            <a:gsLst>
              <a:gs pos="0">
                <a:srgbClr val="EA9586"/>
              </a:gs>
              <a:gs pos="100000">
                <a:srgbClr val="D32407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3995936" y="2636912"/>
            <a:ext cx="1368425" cy="1368425"/>
          </a:xfrm>
          <a:prstGeom prst="ellipse">
            <a:avLst/>
          </a:prstGeom>
          <a:gradFill rotWithShape="1">
            <a:gsLst>
              <a:gs pos="0">
                <a:schemeClr val="tx1">
                  <a:gamma/>
                  <a:tint val="54510"/>
                  <a:invGamma/>
                </a:schemeClr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/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5796136" y="2708920"/>
            <a:ext cx="1368425" cy="1368425"/>
          </a:xfrm>
          <a:prstGeom prst="ellipse">
            <a:avLst/>
          </a:prstGeom>
          <a:gradFill rotWithShape="1">
            <a:gsLst>
              <a:gs pos="0">
                <a:srgbClr val="EA9586"/>
              </a:gs>
              <a:gs pos="100000">
                <a:srgbClr val="D32407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395536" y="0"/>
            <a:ext cx="8497887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400" b="1" dirty="0" smtClean="0">
                <a:solidFill>
                  <a:schemeClr val="accent2"/>
                </a:solidFill>
                <a:latin typeface="+mn-lt"/>
              </a:rPr>
              <a:t>	</a:t>
            </a:r>
            <a:r>
              <a:rPr lang="en-GB" sz="2400" b="1" u="sng" dirty="0" smtClean="0">
                <a:solidFill>
                  <a:schemeClr val="accent2"/>
                </a:solidFill>
                <a:latin typeface="+mn-lt"/>
              </a:rPr>
              <a:t>Classic infra-red spectroscopy</a:t>
            </a:r>
            <a:r>
              <a:rPr lang="en-GB" sz="2400" b="1" dirty="0" smtClean="0">
                <a:solidFill>
                  <a:schemeClr val="accent2"/>
                </a:solidFill>
                <a:latin typeface="+mn-lt"/>
              </a:rPr>
              <a:t> :  </a:t>
            </a:r>
            <a:r>
              <a:rPr lang="en-GB" sz="2400" b="1" i="1" dirty="0" smtClean="0">
                <a:solidFill>
                  <a:schemeClr val="accent2"/>
                </a:solidFill>
                <a:latin typeface="+mn-lt"/>
              </a:rPr>
              <a:t>d</a:t>
            </a:r>
            <a:r>
              <a:rPr lang="en-GB" sz="2400" b="1" dirty="0" smtClean="0">
                <a:solidFill>
                  <a:schemeClr val="accent2"/>
                </a:solidFill>
                <a:latin typeface="Symbol" pitchFamily="18" charset="2"/>
              </a:rPr>
              <a:t>m / </a:t>
            </a:r>
            <a:r>
              <a:rPr lang="en-GB" sz="2400" b="1" i="1" dirty="0" err="1" smtClean="0">
                <a:solidFill>
                  <a:schemeClr val="accent2"/>
                </a:solidFill>
                <a:latin typeface="+mn-lt"/>
              </a:rPr>
              <a:t>d</a:t>
            </a:r>
            <a:r>
              <a:rPr lang="en-GB" sz="2400" b="1" dirty="0" err="1" smtClean="0">
                <a:solidFill>
                  <a:schemeClr val="accent2"/>
                </a:solidFill>
                <a:latin typeface="+mn-lt"/>
              </a:rPr>
              <a:t>x</a:t>
            </a:r>
            <a:r>
              <a:rPr lang="en-GB" sz="2400" b="1" dirty="0" smtClean="0">
                <a:solidFill>
                  <a:schemeClr val="accent2"/>
                </a:solidFill>
                <a:latin typeface="+mn-lt"/>
              </a:rPr>
              <a:t> </a:t>
            </a:r>
            <a:r>
              <a:rPr lang="en-GB" sz="2400" b="1" dirty="0" smtClean="0">
                <a:solidFill>
                  <a:schemeClr val="accent2"/>
                </a:solidFill>
                <a:latin typeface="+mn-lt"/>
                <a:sym typeface="Symbol"/>
              </a:rPr>
              <a:t> 0</a:t>
            </a:r>
          </a:p>
          <a:p>
            <a:r>
              <a:rPr lang="en-GB" sz="2400" b="1" dirty="0" smtClean="0">
                <a:solidFill>
                  <a:schemeClr val="accent2"/>
                </a:solidFill>
                <a:latin typeface="+mn-lt"/>
                <a:sym typeface="Symbol"/>
              </a:rPr>
              <a:t>          </a:t>
            </a:r>
            <a:r>
              <a:rPr lang="en-GB" b="1" i="1" dirty="0" smtClean="0">
                <a:solidFill>
                  <a:schemeClr val="accent2"/>
                </a:solidFill>
                <a:latin typeface="+mn-lt"/>
                <a:sym typeface="Symbol"/>
              </a:rPr>
              <a:t>(You learn about this in 1</a:t>
            </a:r>
            <a:r>
              <a:rPr lang="en-GB" b="1" i="1" baseline="30000" dirty="0" smtClean="0">
                <a:solidFill>
                  <a:schemeClr val="accent2"/>
                </a:solidFill>
                <a:latin typeface="+mn-lt"/>
                <a:sym typeface="Symbol"/>
              </a:rPr>
              <a:t>st</a:t>
            </a:r>
            <a:r>
              <a:rPr lang="en-GB" b="1" i="1" dirty="0" smtClean="0">
                <a:solidFill>
                  <a:schemeClr val="accent2"/>
                </a:solidFill>
                <a:latin typeface="+mn-lt"/>
                <a:sym typeface="Symbol"/>
              </a:rPr>
              <a:t> or 2</a:t>
            </a:r>
            <a:r>
              <a:rPr lang="en-GB" b="1" i="1" baseline="30000" dirty="0" smtClean="0">
                <a:solidFill>
                  <a:schemeClr val="accent2"/>
                </a:solidFill>
                <a:latin typeface="+mn-lt"/>
                <a:sym typeface="Symbol"/>
              </a:rPr>
              <a:t>nd</a:t>
            </a:r>
            <a:r>
              <a:rPr lang="en-GB" b="1" i="1" dirty="0" smtClean="0">
                <a:solidFill>
                  <a:schemeClr val="accent2"/>
                </a:solidFill>
                <a:latin typeface="+mn-lt"/>
                <a:sym typeface="Symbol"/>
              </a:rPr>
              <a:t> year Chemistry degrees </a:t>
            </a:r>
            <a:r>
              <a:rPr lang="en-GB" b="1" i="1" dirty="0" smtClean="0">
                <a:solidFill>
                  <a:schemeClr val="accent2"/>
                </a:solidFill>
                <a:latin typeface="+mn-lt"/>
                <a:sym typeface="Symbol"/>
              </a:rPr>
              <a:t>...)</a:t>
            </a:r>
            <a:endParaRPr lang="en-GB" sz="2400" b="1" dirty="0" smtClean="0">
              <a:solidFill>
                <a:schemeClr val="accent2"/>
              </a:solidFill>
              <a:latin typeface="+mn-lt"/>
            </a:endParaRPr>
          </a:p>
          <a:p>
            <a:pPr algn="ctr"/>
            <a:r>
              <a:rPr lang="en-GB" sz="2400" b="1" dirty="0" smtClean="0">
                <a:solidFill>
                  <a:schemeClr val="accent2"/>
                </a:solidFill>
                <a:latin typeface="Symbol" pitchFamily="18" charset="2"/>
              </a:rPr>
              <a:t>n</a:t>
            </a:r>
            <a:r>
              <a:rPr lang="en-GB" sz="2400" b="1" baseline="-25000" dirty="0" smtClean="0">
                <a:solidFill>
                  <a:schemeClr val="accent2"/>
                </a:solidFill>
              </a:rPr>
              <a:t>2</a:t>
            </a:r>
            <a:r>
              <a:rPr lang="en-GB" sz="2400" b="1" dirty="0" smtClean="0">
                <a:solidFill>
                  <a:schemeClr val="accent2"/>
                </a:solidFill>
              </a:rPr>
              <a:t>  mode </a:t>
            </a:r>
            <a:r>
              <a:rPr lang="en-GB" sz="2400" b="1" dirty="0">
                <a:solidFill>
                  <a:schemeClr val="accent2"/>
                </a:solidFill>
              </a:rPr>
              <a:t>of CO</a:t>
            </a:r>
            <a:r>
              <a:rPr lang="en-GB" sz="2400" b="1" baseline="-25000" dirty="0">
                <a:solidFill>
                  <a:schemeClr val="accent2"/>
                </a:solidFill>
              </a:rPr>
              <a:t>2</a:t>
            </a:r>
          </a:p>
          <a:p>
            <a:pPr algn="ctr"/>
            <a:r>
              <a:rPr lang="en-GB" sz="2400" b="1" dirty="0">
                <a:solidFill>
                  <a:schemeClr val="accent2"/>
                </a:solidFill>
              </a:rPr>
              <a:t>2.0 </a:t>
            </a:r>
            <a:r>
              <a:rPr lang="en-GB" b="1" dirty="0">
                <a:solidFill>
                  <a:schemeClr val="accent2"/>
                </a:solidFill>
              </a:rPr>
              <a:t>x</a:t>
            </a:r>
            <a:r>
              <a:rPr lang="en-GB" sz="2400" b="1" dirty="0">
                <a:solidFill>
                  <a:schemeClr val="accent2"/>
                </a:solidFill>
              </a:rPr>
              <a:t> 10</a:t>
            </a:r>
            <a:r>
              <a:rPr lang="en-GB" sz="2400" b="1" baseline="30000" dirty="0">
                <a:solidFill>
                  <a:schemeClr val="accent2"/>
                </a:solidFill>
              </a:rPr>
              <a:t>13</a:t>
            </a:r>
            <a:r>
              <a:rPr lang="en-GB" sz="2400" b="1" dirty="0">
                <a:solidFill>
                  <a:schemeClr val="accent2"/>
                </a:solidFill>
              </a:rPr>
              <a:t> vibrations per second  </a:t>
            </a:r>
            <a:r>
              <a:rPr lang="en-GB" sz="2200" b="1" dirty="0">
                <a:solidFill>
                  <a:schemeClr val="accent2"/>
                </a:solidFill>
              </a:rPr>
              <a:t>(or 50 </a:t>
            </a:r>
            <a:r>
              <a:rPr lang="en-GB" sz="2200" b="1" dirty="0" err="1">
                <a:solidFill>
                  <a:schemeClr val="accent2"/>
                </a:solidFill>
              </a:rPr>
              <a:t>fs</a:t>
            </a:r>
            <a:r>
              <a:rPr lang="en-GB" sz="2200" b="1" dirty="0">
                <a:solidFill>
                  <a:schemeClr val="accent2"/>
                </a:solidFill>
              </a:rPr>
              <a:t> per </a:t>
            </a:r>
            <a:r>
              <a:rPr lang="en-GB" sz="2200" b="1" dirty="0" err="1">
                <a:solidFill>
                  <a:schemeClr val="accent2"/>
                </a:solidFill>
              </a:rPr>
              <a:t>vibn</a:t>
            </a:r>
            <a:r>
              <a:rPr lang="en-GB" sz="2200" b="1" dirty="0">
                <a:solidFill>
                  <a:schemeClr val="accent2"/>
                </a:solidFill>
              </a:rPr>
              <a:t>)</a:t>
            </a:r>
          </a:p>
          <a:p>
            <a:pPr algn="ctr"/>
            <a:r>
              <a:rPr lang="en-GB" sz="2400" b="1" dirty="0">
                <a:solidFill>
                  <a:schemeClr val="accent2"/>
                </a:solidFill>
              </a:rPr>
              <a:t>667 cm</a:t>
            </a:r>
            <a:r>
              <a:rPr lang="en-GB" sz="2400" b="1" baseline="30000" dirty="0">
                <a:solidFill>
                  <a:schemeClr val="accent2"/>
                </a:solidFill>
              </a:rPr>
              <a:t>-1</a:t>
            </a:r>
            <a:r>
              <a:rPr lang="en-GB" sz="2400" b="1" dirty="0">
                <a:solidFill>
                  <a:schemeClr val="accent2"/>
                </a:solidFill>
              </a:rPr>
              <a:t> or 15.0 </a:t>
            </a:r>
            <a:r>
              <a:rPr lang="en-GB" sz="2400" b="1" dirty="0">
                <a:solidFill>
                  <a:schemeClr val="accent2"/>
                </a:solidFill>
                <a:latin typeface="Symbol" pitchFamily="18" charset="2"/>
              </a:rPr>
              <a:t>m</a:t>
            </a:r>
            <a:r>
              <a:rPr lang="en-GB" sz="2400" b="1" dirty="0">
                <a:solidFill>
                  <a:schemeClr val="accent2"/>
                </a:solidFill>
              </a:rPr>
              <a:t>m</a:t>
            </a:r>
          </a:p>
          <a:p>
            <a:pPr algn="ctr"/>
            <a:r>
              <a:rPr lang="en-GB" sz="2400" b="1" dirty="0"/>
              <a:t>Infra-red active :  causes all the problems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1619672" y="4293096"/>
            <a:ext cx="59594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3600" b="1" dirty="0"/>
              <a:t>O            C            O</a:t>
            </a:r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>
            <a:off x="2987824" y="4653136"/>
            <a:ext cx="1295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11" name="Line 10"/>
          <p:cNvSpPr>
            <a:spLocks noChangeShapeType="1"/>
          </p:cNvSpPr>
          <p:nvPr/>
        </p:nvSpPr>
        <p:spPr bwMode="auto">
          <a:xfrm>
            <a:off x="4788024" y="4653136"/>
            <a:ext cx="1371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pic>
        <p:nvPicPr>
          <p:cNvPr id="12" name="Picture 8"/>
          <p:cNvPicPr>
            <a:picLocks noChangeAspect="1" noChangeArrowheads="1"/>
          </p:cNvPicPr>
          <p:nvPr/>
        </p:nvPicPr>
        <p:blipFill>
          <a:blip r:embed="rId2" cstate="print"/>
          <a:srcRect l="55927" t="5792" r="5623" b="15053"/>
          <a:stretch>
            <a:fillRect/>
          </a:stretch>
        </p:blipFill>
        <p:spPr bwMode="auto">
          <a:xfrm>
            <a:off x="1331640" y="5013176"/>
            <a:ext cx="1854645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3635896" y="5229200"/>
            <a:ext cx="460094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Lots of IR emission from Earth at 15 </a:t>
            </a:r>
            <a:r>
              <a:rPr lang="en-GB" b="1" dirty="0" smtClean="0">
                <a:latin typeface="Symbol" pitchFamily="18" charset="2"/>
              </a:rPr>
              <a:t>m</a:t>
            </a:r>
            <a:r>
              <a:rPr lang="en-GB" b="1" dirty="0" smtClean="0">
                <a:latin typeface="+mn-lt"/>
              </a:rPr>
              <a:t>m.</a:t>
            </a:r>
          </a:p>
          <a:p>
            <a:endParaRPr lang="en-GB" b="1" dirty="0" smtClean="0">
              <a:latin typeface="+mn-lt"/>
            </a:endParaRPr>
          </a:p>
          <a:p>
            <a:r>
              <a:rPr lang="en-GB" b="1" dirty="0" smtClean="0">
                <a:latin typeface="+mn-lt"/>
              </a:rPr>
              <a:t>The spectroscopy properties of CO</a:t>
            </a:r>
            <a:r>
              <a:rPr lang="en-GB" b="1" baseline="-25000" dirty="0" smtClean="0">
                <a:latin typeface="+mn-lt"/>
              </a:rPr>
              <a:t>2</a:t>
            </a:r>
            <a:r>
              <a:rPr lang="en-GB" b="1" dirty="0" smtClean="0">
                <a:latin typeface="+mn-lt"/>
              </a:rPr>
              <a:t> </a:t>
            </a:r>
          </a:p>
          <a:p>
            <a:r>
              <a:rPr lang="en-GB" b="1" dirty="0" smtClean="0">
                <a:latin typeface="+mn-lt"/>
              </a:rPr>
              <a:t>are </a:t>
            </a:r>
            <a:r>
              <a:rPr lang="en-GB" b="1" i="1" u="sng" dirty="0" smtClean="0">
                <a:latin typeface="+mn-lt"/>
              </a:rPr>
              <a:t>not</a:t>
            </a:r>
            <a:r>
              <a:rPr lang="en-GB" b="1" dirty="0" smtClean="0">
                <a:latin typeface="+mn-lt"/>
              </a:rPr>
              <a:t> being kind to the environment.</a:t>
            </a:r>
            <a:endParaRPr lang="en-GB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3.05556E-6 -4.44444E-6 C -0.00017 -0.01388 -0.00139 0.09653 -0.00139 0.06667 C -0.00139 0.06644 -0.00017 -0.01388 -3.05556E-6 -4.44444E-6 Z " pathEditMode="relative" rAng="0" ptsTypes="fff">
                                      <p:cBhvr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41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851 0.11135 C -0.00312 0.07848 -0.00903 0.03797 -0.01076 -4.44444E-6 C -0.0118 -0.03703 0.00191 -0.11018 0.00191 -0.10995 C 0.00191 -0.11018 -0.01024 -0.05231 -0.01059 -0.00046 C -0.00903 0.05186 -0.00087 0.08033 0.00816 0.11088 " pathEditMode="relative" rAng="0" ptsTypes="faaff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0" y="-111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1979 0.12199 C -0.00434 0.08773 0.00365 0.04514 0.0059 0.0051 C 0.00729 -0.03379 -0.01111 -0.11134 -0.01111 -0.11088 C -0.01111 -0.11134 0.00521 -0.05023 0.00573 0.00463 C 0.00347 0.05972 -0.00729 0.08959 -0.01944 0.12176 " pathEditMode="relative" rAng="10800000" ptsTypes="faaff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0" y="-11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IR_SF5CF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124744"/>
            <a:ext cx="6909768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827584" y="0"/>
            <a:ext cx="7483475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100" b="1" i="1" dirty="0" smtClean="0">
                <a:solidFill>
                  <a:srgbClr val="CC0000"/>
                </a:solidFill>
              </a:rPr>
              <a:t>Other secondary greenhouse gases</a:t>
            </a:r>
          </a:p>
          <a:p>
            <a:r>
              <a:rPr lang="en-GB" sz="2100" b="1" i="1" dirty="0" smtClean="0">
                <a:solidFill>
                  <a:srgbClr val="CC0000"/>
                </a:solidFill>
              </a:rPr>
              <a:t>Infra-red </a:t>
            </a:r>
            <a:r>
              <a:rPr lang="en-GB" sz="2100" b="1" i="1" dirty="0">
                <a:solidFill>
                  <a:srgbClr val="CC0000"/>
                </a:solidFill>
              </a:rPr>
              <a:t>absorption spectrum of CF</a:t>
            </a:r>
            <a:r>
              <a:rPr lang="en-GB" sz="2100" b="1" i="1" baseline="-25000" dirty="0">
                <a:solidFill>
                  <a:srgbClr val="CC0000"/>
                </a:solidFill>
              </a:rPr>
              <a:t>3</a:t>
            </a:r>
            <a:r>
              <a:rPr lang="en-GB" sz="2100" b="1" i="1" dirty="0">
                <a:solidFill>
                  <a:srgbClr val="CC0000"/>
                </a:solidFill>
              </a:rPr>
              <a:t>SF</a:t>
            </a:r>
            <a:r>
              <a:rPr lang="en-GB" sz="2100" b="1" i="1" baseline="-25000" dirty="0">
                <a:solidFill>
                  <a:srgbClr val="CC0000"/>
                </a:solidFill>
              </a:rPr>
              <a:t>5</a:t>
            </a:r>
            <a:r>
              <a:rPr lang="en-GB" sz="2100" b="1" i="1" dirty="0">
                <a:solidFill>
                  <a:srgbClr val="CC0000"/>
                </a:solidFill>
              </a:rPr>
              <a:t>  (Gaussian 03)</a:t>
            </a:r>
          </a:p>
          <a:p>
            <a:r>
              <a:rPr lang="en-GB" sz="2100" b="1" i="1" dirty="0">
                <a:solidFill>
                  <a:srgbClr val="CC0000"/>
                </a:solidFill>
              </a:rPr>
              <a:t>		     </a:t>
            </a:r>
            <a:r>
              <a:rPr lang="en-GB" b="1" i="1" dirty="0">
                <a:solidFill>
                  <a:srgbClr val="CC0000"/>
                </a:solidFill>
              </a:rPr>
              <a:t>Michael </a:t>
            </a:r>
            <a:r>
              <a:rPr lang="en-GB" b="1" i="1" dirty="0" err="1">
                <a:solidFill>
                  <a:srgbClr val="CC0000"/>
                </a:solidFill>
              </a:rPr>
              <a:t>Parkes</a:t>
            </a:r>
            <a:r>
              <a:rPr lang="en-GB" b="1" i="1" dirty="0">
                <a:solidFill>
                  <a:srgbClr val="CC0000"/>
                </a:solidFill>
              </a:rPr>
              <a:t>, PhD (2007)</a:t>
            </a:r>
          </a:p>
        </p:txBody>
      </p:sp>
      <p:sp>
        <p:nvSpPr>
          <p:cNvPr id="4" name="Line 6"/>
          <p:cNvSpPr>
            <a:spLocks noChangeShapeType="1"/>
          </p:cNvSpPr>
          <p:nvPr/>
        </p:nvSpPr>
        <p:spPr bwMode="auto">
          <a:xfrm>
            <a:off x="2627784" y="6525344"/>
            <a:ext cx="2057400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4788024" y="6309320"/>
            <a:ext cx="27590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000" b="1" dirty="0" err="1">
                <a:solidFill>
                  <a:schemeClr val="accent2"/>
                </a:solidFill>
              </a:rPr>
              <a:t>Wavenumber</a:t>
            </a:r>
            <a:r>
              <a:rPr lang="en-GB" sz="2000" b="1" dirty="0">
                <a:solidFill>
                  <a:schemeClr val="accent2"/>
                </a:solidFill>
              </a:rPr>
              <a:t> / cm</a:t>
            </a:r>
            <a:r>
              <a:rPr lang="en-GB" sz="2000" b="1" baseline="30000" dirty="0">
                <a:solidFill>
                  <a:schemeClr val="accent2"/>
                </a:solidFill>
              </a:rPr>
              <a:t>-1</a:t>
            </a:r>
            <a:endParaRPr lang="en-GB" sz="2000" b="1" dirty="0">
              <a:solidFill>
                <a:schemeClr val="accent2"/>
              </a:solidFill>
            </a:endParaRP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539552" y="1700808"/>
            <a:ext cx="3744416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b="1" i="1" u="sng" dirty="0">
                <a:solidFill>
                  <a:srgbClr val="008000"/>
                </a:solidFill>
              </a:rPr>
              <a:t>24 </a:t>
            </a:r>
            <a:r>
              <a:rPr lang="en-GB" b="1" i="1" u="sng" dirty="0" err="1">
                <a:solidFill>
                  <a:srgbClr val="008000"/>
                </a:solidFill>
              </a:rPr>
              <a:t>vibrational</a:t>
            </a:r>
            <a:r>
              <a:rPr lang="en-GB" b="1" i="1" u="sng" dirty="0">
                <a:solidFill>
                  <a:srgbClr val="008000"/>
                </a:solidFill>
              </a:rPr>
              <a:t> </a:t>
            </a:r>
            <a:r>
              <a:rPr lang="en-GB" b="1" i="1" u="sng" dirty="0" smtClean="0">
                <a:solidFill>
                  <a:srgbClr val="008000"/>
                </a:solidFill>
              </a:rPr>
              <a:t>modes </a:t>
            </a:r>
          </a:p>
          <a:p>
            <a:endParaRPr lang="en-GB" b="1" i="1" dirty="0" smtClean="0">
              <a:solidFill>
                <a:srgbClr val="008000"/>
              </a:solidFill>
            </a:endParaRPr>
          </a:p>
          <a:p>
            <a:pPr algn="ctr"/>
            <a:r>
              <a:rPr lang="en-GB" b="1" i="1" dirty="0" smtClean="0">
                <a:solidFill>
                  <a:srgbClr val="008000"/>
                </a:solidFill>
              </a:rPr>
              <a:t>Only </a:t>
            </a:r>
            <a:r>
              <a:rPr lang="en-GB" b="1" i="1" u="sng" dirty="0" smtClean="0">
                <a:solidFill>
                  <a:srgbClr val="008000"/>
                </a:solidFill>
              </a:rPr>
              <a:t>six</a:t>
            </a:r>
            <a:r>
              <a:rPr lang="en-GB" b="1" i="1" dirty="0" smtClean="0">
                <a:solidFill>
                  <a:srgbClr val="008000"/>
                </a:solidFill>
              </a:rPr>
              <a:t> </a:t>
            </a:r>
            <a:r>
              <a:rPr lang="en-GB" b="1" i="1" dirty="0">
                <a:solidFill>
                  <a:srgbClr val="008000"/>
                </a:solidFill>
              </a:rPr>
              <a:t>have any significant </a:t>
            </a:r>
            <a:r>
              <a:rPr lang="en-GB" b="1" i="1" dirty="0" smtClean="0">
                <a:solidFill>
                  <a:srgbClr val="008000"/>
                </a:solidFill>
              </a:rPr>
              <a:t>infrared intensity in the range 500</a:t>
            </a:r>
            <a:r>
              <a:rPr lang="en-GB" b="1" i="1" dirty="0" smtClean="0">
                <a:solidFill>
                  <a:srgbClr val="008000"/>
                </a:solidFill>
                <a:latin typeface="Symbol" pitchFamily="18" charset="2"/>
              </a:rPr>
              <a:t>-</a:t>
            </a:r>
            <a:r>
              <a:rPr lang="en-GB" b="1" i="1" dirty="0" smtClean="0">
                <a:solidFill>
                  <a:srgbClr val="008000"/>
                </a:solidFill>
                <a:latin typeface="+mn-lt"/>
              </a:rPr>
              <a:t>1500 cm</a:t>
            </a:r>
            <a:r>
              <a:rPr lang="en-GB" b="1" i="1" baseline="30000" dirty="0" smtClean="0">
                <a:solidFill>
                  <a:srgbClr val="008000"/>
                </a:solidFill>
                <a:latin typeface="Symbol" pitchFamily="18" charset="2"/>
              </a:rPr>
              <a:t>-</a:t>
            </a:r>
            <a:r>
              <a:rPr lang="en-GB" b="1" i="1" baseline="30000" dirty="0" smtClean="0">
                <a:solidFill>
                  <a:srgbClr val="008000"/>
                </a:solidFill>
                <a:latin typeface="+mn-lt"/>
              </a:rPr>
              <a:t>1</a:t>
            </a:r>
            <a:r>
              <a:rPr lang="en-GB" b="1" i="1" dirty="0" smtClean="0">
                <a:solidFill>
                  <a:srgbClr val="008000"/>
                </a:solidFill>
                <a:latin typeface="+mn-lt"/>
              </a:rPr>
              <a:t> (or 7</a:t>
            </a:r>
            <a:r>
              <a:rPr lang="en-GB" b="1" i="1" dirty="0" smtClean="0">
                <a:solidFill>
                  <a:srgbClr val="008000"/>
                </a:solidFill>
                <a:latin typeface="Symbol" pitchFamily="18" charset="2"/>
              </a:rPr>
              <a:t>-</a:t>
            </a:r>
            <a:r>
              <a:rPr lang="en-GB" b="1" i="1" dirty="0" smtClean="0">
                <a:solidFill>
                  <a:srgbClr val="008000"/>
                </a:solidFill>
                <a:latin typeface="+mn-lt"/>
              </a:rPr>
              <a:t>15 </a:t>
            </a:r>
            <a:r>
              <a:rPr lang="en-GB" b="1" i="1" dirty="0" smtClean="0">
                <a:solidFill>
                  <a:srgbClr val="008000"/>
                </a:solidFill>
                <a:latin typeface="Symbol" pitchFamily="18" charset="2"/>
              </a:rPr>
              <a:t>m</a:t>
            </a:r>
            <a:r>
              <a:rPr lang="en-GB" b="1" i="1" dirty="0" smtClean="0">
                <a:solidFill>
                  <a:srgbClr val="008000"/>
                </a:solidFill>
                <a:latin typeface="+mn-lt"/>
              </a:rPr>
              <a:t>m), </a:t>
            </a:r>
          </a:p>
          <a:p>
            <a:pPr algn="ctr"/>
            <a:r>
              <a:rPr lang="en-GB" b="1" i="1" dirty="0" smtClean="0">
                <a:solidFill>
                  <a:srgbClr val="008000"/>
                </a:solidFill>
                <a:latin typeface="+mn-lt"/>
              </a:rPr>
              <a:t>the atmospheric window</a:t>
            </a:r>
            <a:endParaRPr lang="en-GB" b="1" i="1" dirty="0">
              <a:solidFill>
                <a:srgbClr val="008000"/>
              </a:solidFill>
            </a:endParaRPr>
          </a:p>
        </p:txBody>
      </p:sp>
      <p:graphicFrame>
        <p:nvGraphicFramePr>
          <p:cNvPr id="89090" name="Object 12"/>
          <p:cNvGraphicFramePr>
            <a:graphicFrameLocks noChangeAspect="1"/>
          </p:cNvGraphicFramePr>
          <p:nvPr/>
        </p:nvGraphicFramePr>
        <p:xfrm>
          <a:off x="6228184" y="692696"/>
          <a:ext cx="2777451" cy="2160240"/>
        </p:xfrm>
        <a:graphic>
          <a:graphicData uri="http://schemas.openxmlformats.org/presentationml/2006/ole">
            <p:oleObj spid="_x0000_s89090" name="CS ChemDraw Drawing" r:id="rId4" imgW="4462272" imgH="3473196" progId="ChemDraw.Document.6.0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f5cf3_1095.avi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1556792"/>
            <a:ext cx="5616624" cy="5003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1907704" y="188640"/>
            <a:ext cx="504056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2400" b="1" i="1" dirty="0">
                <a:solidFill>
                  <a:srgbClr val="CC0000"/>
                </a:solidFill>
              </a:rPr>
              <a:t>C</a:t>
            </a:r>
            <a:r>
              <a:rPr lang="en-GB" sz="2400" b="1" i="1" dirty="0">
                <a:solidFill>
                  <a:srgbClr val="CC0000"/>
                </a:solidFill>
                <a:latin typeface="Symbol" pitchFamily="18" charset="2"/>
              </a:rPr>
              <a:t>-</a:t>
            </a:r>
            <a:r>
              <a:rPr lang="en-GB" sz="2400" b="1" i="1" dirty="0">
                <a:solidFill>
                  <a:srgbClr val="CC0000"/>
                </a:solidFill>
              </a:rPr>
              <a:t>S stretching mode</a:t>
            </a:r>
          </a:p>
          <a:p>
            <a:pPr algn="ctr"/>
            <a:r>
              <a:rPr lang="en-GB" sz="2400" b="1" i="1" dirty="0">
                <a:solidFill>
                  <a:srgbClr val="CC0000"/>
                </a:solidFill>
              </a:rPr>
              <a:t>3.3 x 10</a:t>
            </a:r>
            <a:r>
              <a:rPr lang="en-GB" sz="2400" b="1" i="1" baseline="30000" dirty="0">
                <a:solidFill>
                  <a:srgbClr val="CC0000"/>
                </a:solidFill>
              </a:rPr>
              <a:t>13</a:t>
            </a:r>
            <a:r>
              <a:rPr lang="en-GB" sz="2400" b="1" i="1" dirty="0">
                <a:solidFill>
                  <a:srgbClr val="CC0000"/>
                </a:solidFill>
              </a:rPr>
              <a:t> vibrations per second</a:t>
            </a:r>
          </a:p>
          <a:p>
            <a:pPr algn="ctr"/>
            <a:r>
              <a:rPr lang="en-GB" sz="2400" b="1" i="1" dirty="0">
                <a:solidFill>
                  <a:srgbClr val="CC0000"/>
                </a:solidFill>
              </a:rPr>
              <a:t>1095 cm</a:t>
            </a:r>
            <a:r>
              <a:rPr lang="en-GB" sz="2400" b="1" i="1" baseline="30000" dirty="0">
                <a:solidFill>
                  <a:srgbClr val="CC0000"/>
                </a:solidFill>
                <a:latin typeface="Symbol" pitchFamily="18" charset="2"/>
              </a:rPr>
              <a:t>-</a:t>
            </a:r>
            <a:r>
              <a:rPr lang="en-GB" sz="2400" b="1" i="1" baseline="30000" dirty="0">
                <a:solidFill>
                  <a:srgbClr val="CC0000"/>
                </a:solidFill>
              </a:rPr>
              <a:t>1</a:t>
            </a:r>
            <a:r>
              <a:rPr lang="en-GB" sz="2400" b="1" i="1" dirty="0">
                <a:solidFill>
                  <a:srgbClr val="CC0000"/>
                </a:solidFill>
              </a:rPr>
              <a:t>, 9.1 </a:t>
            </a:r>
            <a:r>
              <a:rPr lang="en-GB" sz="2400" b="1" dirty="0" smtClean="0">
                <a:solidFill>
                  <a:srgbClr val="CC0000"/>
                </a:solidFill>
                <a:latin typeface="Symbol" pitchFamily="18" charset="2"/>
              </a:rPr>
              <a:t>m</a:t>
            </a:r>
            <a:r>
              <a:rPr lang="en-GB" sz="2400" b="1" dirty="0" smtClean="0">
                <a:solidFill>
                  <a:srgbClr val="CC0000"/>
                </a:solidFill>
              </a:rPr>
              <a:t>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f5cf3_1255.avi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1524000"/>
            <a:ext cx="5619750" cy="500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1763688" y="260648"/>
            <a:ext cx="509850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altLang="en-US" sz="2400" b="1" i="1" dirty="0">
                <a:solidFill>
                  <a:srgbClr val="CC0000"/>
                </a:solidFill>
              </a:rPr>
              <a:t>C</a:t>
            </a:r>
            <a:r>
              <a:rPr lang="en-GB" altLang="en-US" sz="2400" b="1" i="1" dirty="0">
                <a:solidFill>
                  <a:srgbClr val="CC0000"/>
                </a:solidFill>
                <a:latin typeface="Symbol" pitchFamily="18" charset="2"/>
              </a:rPr>
              <a:t>-</a:t>
            </a:r>
            <a:r>
              <a:rPr lang="en-GB" altLang="en-US" sz="2400" b="1" i="1" dirty="0">
                <a:solidFill>
                  <a:srgbClr val="CC0000"/>
                </a:solidFill>
              </a:rPr>
              <a:t>S wagging mode</a:t>
            </a:r>
          </a:p>
          <a:p>
            <a:pPr algn="ctr"/>
            <a:r>
              <a:rPr lang="en-GB" altLang="en-US" sz="2400" b="1" i="1" dirty="0">
                <a:solidFill>
                  <a:srgbClr val="CC0000"/>
                </a:solidFill>
              </a:rPr>
              <a:t>3.8 x 10</a:t>
            </a:r>
            <a:r>
              <a:rPr lang="en-GB" altLang="en-US" sz="2400" b="1" i="1" baseline="30000" dirty="0">
                <a:solidFill>
                  <a:srgbClr val="CC0000"/>
                </a:solidFill>
              </a:rPr>
              <a:t>13</a:t>
            </a:r>
            <a:r>
              <a:rPr lang="en-GB" altLang="en-US" sz="2400" b="1" i="1" dirty="0">
                <a:solidFill>
                  <a:srgbClr val="CC0000"/>
                </a:solidFill>
              </a:rPr>
              <a:t> vibrations per second</a:t>
            </a:r>
          </a:p>
          <a:p>
            <a:pPr algn="ctr"/>
            <a:r>
              <a:rPr lang="en-GB" altLang="en-US" sz="2400" b="1" i="1" dirty="0">
                <a:solidFill>
                  <a:srgbClr val="CC0000"/>
                </a:solidFill>
              </a:rPr>
              <a:t>1255 cm</a:t>
            </a:r>
            <a:r>
              <a:rPr lang="en-GB" altLang="en-US" sz="2400" b="1" i="1" baseline="30000" dirty="0">
                <a:solidFill>
                  <a:srgbClr val="CC0000"/>
                </a:solidFill>
                <a:latin typeface="Symbol" pitchFamily="18" charset="2"/>
              </a:rPr>
              <a:t>-</a:t>
            </a:r>
            <a:r>
              <a:rPr lang="en-GB" altLang="en-US" sz="2400" b="1" i="1" baseline="30000" dirty="0">
                <a:solidFill>
                  <a:srgbClr val="CC0000"/>
                </a:solidFill>
              </a:rPr>
              <a:t>1</a:t>
            </a:r>
            <a:r>
              <a:rPr lang="en-GB" altLang="en-US" sz="2400" b="1" i="1" dirty="0">
                <a:solidFill>
                  <a:srgbClr val="CC0000"/>
                </a:solidFill>
              </a:rPr>
              <a:t>, 8.0 </a:t>
            </a:r>
            <a:r>
              <a:rPr lang="en-GB" altLang="en-US" sz="2400" b="1" dirty="0">
                <a:solidFill>
                  <a:srgbClr val="CC0000"/>
                </a:solidFill>
                <a:latin typeface="Symbol" pitchFamily="18" charset="2"/>
              </a:rPr>
              <a:t>m</a:t>
            </a:r>
            <a:r>
              <a:rPr lang="en-GB" altLang="en-US" sz="2400" b="1" dirty="0">
                <a:solidFill>
                  <a:srgbClr val="CC0000"/>
                </a:solidFill>
              </a:rPr>
              <a:t>m</a:t>
            </a:r>
            <a:endParaRPr lang="en-GB" altLang="en-US" sz="2400" b="1" i="1" baseline="30000" dirty="0">
              <a:solidFill>
                <a:srgbClr val="CC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8784976" cy="66018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600" b="1" i="1" dirty="0" smtClean="0">
                <a:solidFill>
                  <a:schemeClr val="accent2"/>
                </a:solidFill>
              </a:rPr>
              <a:t>Accept the science (despite a few uncertainties)</a:t>
            </a:r>
          </a:p>
          <a:p>
            <a:pPr algn="ctr"/>
            <a:r>
              <a:rPr lang="en-GB" sz="2600" b="1" i="1" dirty="0" smtClean="0">
                <a:solidFill>
                  <a:schemeClr val="accent2"/>
                </a:solidFill>
              </a:rPr>
              <a:t>What are its consequences?</a:t>
            </a:r>
          </a:p>
          <a:p>
            <a:endParaRPr lang="en-GB" sz="1900" b="1" i="1" dirty="0" smtClean="0">
              <a:solidFill>
                <a:srgbClr val="FF0000"/>
              </a:solidFill>
            </a:endParaRPr>
          </a:p>
          <a:p>
            <a:r>
              <a:rPr lang="en-GB" sz="1950" b="1" i="1" u="sng" dirty="0" smtClean="0">
                <a:solidFill>
                  <a:srgbClr val="FF0000"/>
                </a:solidFill>
              </a:rPr>
              <a:t>What might happen if the world has </a:t>
            </a:r>
            <a:r>
              <a:rPr lang="en-GB" sz="1950" b="1" i="1" u="sng" dirty="0" smtClean="0">
                <a:solidFill>
                  <a:srgbClr val="FF0000"/>
                </a:solidFill>
                <a:latin typeface="Symbol" pitchFamily="18" charset="2"/>
              </a:rPr>
              <a:t>D</a:t>
            </a:r>
            <a:r>
              <a:rPr lang="en-GB" sz="1950" b="1" i="1" u="sng" dirty="0" smtClean="0">
                <a:solidFill>
                  <a:srgbClr val="FF0000"/>
                </a:solidFill>
                <a:latin typeface="+mn-lt"/>
              </a:rPr>
              <a:t>T &gt;</a:t>
            </a:r>
            <a:r>
              <a:rPr lang="en-GB" sz="1950" b="1" i="1" u="sng" dirty="0" smtClean="0">
                <a:solidFill>
                  <a:srgbClr val="FF0000"/>
                </a:solidFill>
              </a:rPr>
              <a:t> 1.5 </a:t>
            </a:r>
            <a:r>
              <a:rPr lang="en-GB" sz="1950" b="1" i="1" u="sng" baseline="30000" dirty="0" err="1" smtClean="0">
                <a:solidFill>
                  <a:srgbClr val="FF0000"/>
                </a:solidFill>
              </a:rPr>
              <a:t>o</a:t>
            </a:r>
            <a:r>
              <a:rPr lang="en-GB" sz="1950" b="1" i="1" u="sng" dirty="0" err="1" smtClean="0">
                <a:solidFill>
                  <a:srgbClr val="FF0000"/>
                </a:solidFill>
              </a:rPr>
              <a:t>C</a:t>
            </a:r>
            <a:r>
              <a:rPr lang="en-GB" sz="1950" b="1" i="1" u="sng" dirty="0" smtClean="0">
                <a:solidFill>
                  <a:srgbClr val="FF0000"/>
                </a:solidFill>
              </a:rPr>
              <a:t> by 2050 (let alone 3 </a:t>
            </a:r>
            <a:r>
              <a:rPr lang="en-GB" sz="1950" b="1" i="1" u="sng" baseline="30000" dirty="0" err="1" smtClean="0">
                <a:solidFill>
                  <a:srgbClr val="FF0000"/>
                </a:solidFill>
              </a:rPr>
              <a:t>o</a:t>
            </a:r>
            <a:r>
              <a:rPr lang="en-GB" sz="1950" b="1" i="1" u="sng" dirty="0" err="1" smtClean="0">
                <a:solidFill>
                  <a:srgbClr val="FF0000"/>
                </a:solidFill>
              </a:rPr>
              <a:t>C</a:t>
            </a:r>
            <a:r>
              <a:rPr lang="en-GB" sz="1950" b="1" i="1" u="sng" dirty="0" smtClean="0">
                <a:solidFill>
                  <a:srgbClr val="FF0000"/>
                </a:solidFill>
              </a:rPr>
              <a:t>)</a:t>
            </a:r>
            <a:r>
              <a:rPr lang="en-GB" sz="1950" b="1" i="1" dirty="0" smtClean="0">
                <a:solidFill>
                  <a:srgbClr val="FF0000"/>
                </a:solidFill>
              </a:rPr>
              <a:t>?</a:t>
            </a:r>
          </a:p>
          <a:p>
            <a:endParaRPr lang="en-GB" sz="1750" dirty="0" smtClean="0"/>
          </a:p>
          <a:p>
            <a:r>
              <a:rPr lang="en-GB" sz="1750" b="1" dirty="0" smtClean="0"/>
              <a:t>Melting poles, both Arctic and Antarctic</a:t>
            </a:r>
          </a:p>
          <a:p>
            <a:endParaRPr lang="en-GB" sz="1750" b="1" dirty="0" smtClean="0"/>
          </a:p>
          <a:p>
            <a:r>
              <a:rPr lang="en-GB" sz="1750" b="1" dirty="0" smtClean="0"/>
              <a:t>Rising sea levels.  May lead to tidal surges and </a:t>
            </a:r>
          </a:p>
          <a:p>
            <a:r>
              <a:rPr lang="en-GB" sz="1750" b="1" dirty="0" smtClean="0"/>
              <a:t>some large cities submerge</a:t>
            </a:r>
          </a:p>
          <a:p>
            <a:endParaRPr lang="en-GB" sz="1750" b="1" dirty="0" smtClean="0"/>
          </a:p>
          <a:p>
            <a:r>
              <a:rPr lang="en-GB" sz="1750" b="1" dirty="0" smtClean="0"/>
              <a:t>More freak weather conditions, </a:t>
            </a:r>
            <a:r>
              <a:rPr lang="en-GB" sz="1750" b="1" i="1" dirty="0" smtClean="0"/>
              <a:t>i.e. </a:t>
            </a:r>
            <a:r>
              <a:rPr lang="en-GB" sz="1750" b="1" dirty="0" smtClean="0"/>
              <a:t>floods and </a:t>
            </a:r>
            <a:r>
              <a:rPr lang="en-GB" sz="1750" b="1" dirty="0" err="1" smtClean="0"/>
              <a:t>heatwaves</a:t>
            </a:r>
            <a:endParaRPr lang="en-GB" sz="1750" b="1" dirty="0" smtClean="0"/>
          </a:p>
          <a:p>
            <a:endParaRPr lang="en-GB" sz="1750" b="1" dirty="0" smtClean="0"/>
          </a:p>
          <a:p>
            <a:r>
              <a:rPr lang="en-GB" sz="1750" b="1" dirty="0" smtClean="0"/>
              <a:t>Some (animal and bird) wildlife may disappear</a:t>
            </a:r>
          </a:p>
          <a:p>
            <a:endParaRPr lang="en-GB" sz="1750" dirty="0" smtClean="0"/>
          </a:p>
          <a:p>
            <a:r>
              <a:rPr lang="en-GB" sz="1950" b="1" i="1" u="sng" dirty="0" smtClean="0">
                <a:solidFill>
                  <a:srgbClr val="FF0000"/>
                </a:solidFill>
              </a:rPr>
              <a:t>What is currently happening in 2021 that does not help</a:t>
            </a:r>
            <a:r>
              <a:rPr lang="en-GB" sz="1950" b="1" i="1" dirty="0" smtClean="0">
                <a:solidFill>
                  <a:srgbClr val="FF0000"/>
                </a:solidFill>
              </a:rPr>
              <a:t>?</a:t>
            </a:r>
          </a:p>
          <a:p>
            <a:endParaRPr lang="en-GB" sz="1750" dirty="0" smtClean="0"/>
          </a:p>
          <a:p>
            <a:r>
              <a:rPr lang="en-GB" sz="1750" b="1" dirty="0" smtClean="0"/>
              <a:t>America is not yet fully engaged.  In my opinion, China finally is.</a:t>
            </a:r>
          </a:p>
          <a:p>
            <a:endParaRPr lang="en-GB" sz="1750" b="1" dirty="0" smtClean="0"/>
          </a:p>
          <a:p>
            <a:r>
              <a:rPr lang="en-GB" sz="1750" b="1" dirty="0" smtClean="0"/>
              <a:t>Only the young (&lt; 30) seem totally engaged by this </a:t>
            </a:r>
            <a:r>
              <a:rPr lang="en-GB" sz="1750" b="1" dirty="0" err="1" smtClean="0"/>
              <a:t>phenonemon</a:t>
            </a:r>
            <a:endParaRPr lang="en-GB" sz="1750" b="1" dirty="0" smtClean="0"/>
          </a:p>
          <a:p>
            <a:endParaRPr lang="en-GB" sz="1750" b="1" dirty="0" smtClean="0"/>
          </a:p>
          <a:p>
            <a:r>
              <a:rPr lang="en-GB" sz="1750" b="1" dirty="0" smtClean="0"/>
              <a:t>More de-forestation;  more fossil fuel burning</a:t>
            </a:r>
          </a:p>
          <a:p>
            <a:endParaRPr lang="en-GB" sz="1750" b="1" dirty="0" smtClean="0"/>
          </a:p>
          <a:p>
            <a:r>
              <a:rPr lang="en-GB" sz="1750" b="1" dirty="0" smtClean="0"/>
              <a:t>Increasing global population; more later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4869160"/>
            <a:ext cx="1910415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 descr="ThinkingFace.jpg"/>
          <p:cNvPicPr>
            <a:picLocks noChangeAspect="1"/>
          </p:cNvPicPr>
          <p:nvPr/>
        </p:nvPicPr>
        <p:blipFill>
          <a:blip r:embed="rId3" cstate="print"/>
          <a:srcRect b="42390"/>
          <a:stretch>
            <a:fillRect/>
          </a:stretch>
        </p:blipFill>
        <p:spPr>
          <a:xfrm>
            <a:off x="6372199" y="1772816"/>
            <a:ext cx="2629857" cy="20162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51519" y="11993"/>
            <a:ext cx="8784977" cy="6540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en-GB" altLang="en-US" sz="2200" b="1" dirty="0" smtClean="0"/>
          </a:p>
          <a:p>
            <a:pPr algn="ctr"/>
            <a:r>
              <a:rPr lang="en-GB" altLang="en-US" b="1" dirty="0" smtClean="0">
                <a:solidFill>
                  <a:srgbClr val="C00000"/>
                </a:solidFill>
              </a:rPr>
              <a:t>Amount of carbon dioxide </a:t>
            </a:r>
            <a:r>
              <a:rPr lang="en-GB" altLang="en-US" b="1" dirty="0">
                <a:solidFill>
                  <a:srgbClr val="C00000"/>
                </a:solidFill>
              </a:rPr>
              <a:t>we </a:t>
            </a:r>
            <a:r>
              <a:rPr lang="en-GB" altLang="en-US" b="1" dirty="0" smtClean="0">
                <a:solidFill>
                  <a:srgbClr val="C00000"/>
                </a:solidFill>
              </a:rPr>
              <a:t>can emit </a:t>
            </a:r>
            <a:r>
              <a:rPr lang="en-GB" altLang="en-US" b="1" dirty="0">
                <a:solidFill>
                  <a:srgbClr val="C00000"/>
                </a:solidFill>
              </a:rPr>
              <a:t>if </a:t>
            </a:r>
            <a:r>
              <a:rPr lang="en-GB" altLang="en-US" b="1" dirty="0" smtClean="0">
                <a:solidFill>
                  <a:srgbClr val="C00000"/>
                </a:solidFill>
                <a:sym typeface="Symbol" pitchFamily="18" charset="2"/>
              </a:rPr>
              <a:t>the increase in the </a:t>
            </a:r>
          </a:p>
          <a:p>
            <a:pPr algn="ctr"/>
            <a:r>
              <a:rPr lang="en-GB" altLang="en-US" b="1" dirty="0" smtClean="0">
                <a:solidFill>
                  <a:srgbClr val="C00000"/>
                </a:solidFill>
                <a:sym typeface="Symbol" pitchFamily="18" charset="2"/>
              </a:rPr>
              <a:t>Earth’s temperature is to be limited </a:t>
            </a:r>
            <a:r>
              <a:rPr lang="en-GB" altLang="en-US" b="1" dirty="0">
                <a:solidFill>
                  <a:srgbClr val="C00000"/>
                </a:solidFill>
                <a:sym typeface="Symbol" pitchFamily="18" charset="2"/>
              </a:rPr>
              <a:t>to </a:t>
            </a:r>
            <a:r>
              <a:rPr lang="en-GB" altLang="en-US" b="1" dirty="0" smtClean="0">
                <a:solidFill>
                  <a:srgbClr val="C00000"/>
                </a:solidFill>
                <a:sym typeface="Symbol" pitchFamily="18" charset="2"/>
              </a:rPr>
              <a:t>1.5 </a:t>
            </a:r>
            <a:r>
              <a:rPr lang="en-GB" altLang="en-US" b="1" baseline="30000" dirty="0" err="1" smtClean="0">
                <a:solidFill>
                  <a:srgbClr val="C00000"/>
                </a:solidFill>
                <a:sym typeface="Symbol" pitchFamily="18" charset="2"/>
              </a:rPr>
              <a:t>o</a:t>
            </a:r>
            <a:r>
              <a:rPr lang="en-GB" altLang="en-US" b="1" dirty="0" err="1" smtClean="0">
                <a:solidFill>
                  <a:srgbClr val="C00000"/>
                </a:solidFill>
                <a:sym typeface="Symbol" pitchFamily="18" charset="2"/>
              </a:rPr>
              <a:t>C</a:t>
            </a:r>
            <a:r>
              <a:rPr lang="en-GB" altLang="en-US" b="1" dirty="0" smtClean="0">
                <a:solidFill>
                  <a:srgbClr val="C00000"/>
                </a:solidFill>
                <a:sym typeface="Symbol" pitchFamily="18" charset="2"/>
              </a:rPr>
              <a:t> </a:t>
            </a:r>
            <a:r>
              <a:rPr lang="en-GB" altLang="en-US" b="1" dirty="0">
                <a:solidFill>
                  <a:srgbClr val="C00000"/>
                </a:solidFill>
                <a:sym typeface="Symbol" pitchFamily="18" charset="2"/>
              </a:rPr>
              <a:t>by the year </a:t>
            </a:r>
            <a:r>
              <a:rPr lang="en-GB" altLang="en-US" b="1" dirty="0" smtClean="0">
                <a:solidFill>
                  <a:srgbClr val="C00000"/>
                </a:solidFill>
                <a:sym typeface="Symbol" pitchFamily="18" charset="2"/>
              </a:rPr>
              <a:t>2100 </a:t>
            </a:r>
          </a:p>
          <a:p>
            <a:pPr algn="ctr"/>
            <a:r>
              <a:rPr lang="en-GB" altLang="en-US" b="1" dirty="0" smtClean="0">
                <a:solidFill>
                  <a:srgbClr val="C00000"/>
                </a:solidFill>
                <a:sym typeface="Symbol" pitchFamily="18" charset="2"/>
              </a:rPr>
              <a:t> </a:t>
            </a:r>
          </a:p>
          <a:p>
            <a:pPr algn="ctr"/>
            <a:r>
              <a:rPr lang="en-GB" altLang="en-US" sz="1600" b="1" i="1" dirty="0" smtClean="0"/>
              <a:t>[metric tonnes (T) per person per year, where 1 T equals 1000 kg]</a:t>
            </a:r>
          </a:p>
          <a:p>
            <a:pPr algn="ctr"/>
            <a:endParaRPr lang="en-GB" altLang="en-US" sz="1600" i="1" dirty="0">
              <a:solidFill>
                <a:srgbClr val="C00000"/>
              </a:solidFill>
            </a:endParaRPr>
          </a:p>
          <a:p>
            <a:r>
              <a:rPr lang="en-GB" altLang="en-US" sz="2200" i="1" dirty="0"/>
              <a:t>	</a:t>
            </a:r>
            <a:r>
              <a:rPr lang="en-GB" altLang="en-US" sz="2200" i="1" dirty="0" smtClean="0"/>
              <a:t>      </a:t>
            </a:r>
            <a:r>
              <a:rPr lang="en-GB" altLang="en-US" sz="1600" b="1" i="1" u="sng" dirty="0" smtClean="0"/>
              <a:t>Population </a:t>
            </a:r>
            <a:r>
              <a:rPr lang="en-GB" altLang="en-US" sz="1600" b="1" i="1" u="sng" dirty="0"/>
              <a:t>/ </a:t>
            </a:r>
            <a:r>
              <a:rPr lang="en-GB" altLang="en-US" sz="1600" b="1" i="1" u="sng" dirty="0" smtClean="0"/>
              <a:t>billion (2018</a:t>
            </a:r>
            <a:r>
              <a:rPr lang="en-GB" altLang="en-US" sz="1600" b="1" i="1" dirty="0" smtClean="0"/>
              <a:t>)       </a:t>
            </a:r>
            <a:r>
              <a:rPr lang="en-GB" altLang="en-US" sz="1600" b="1" i="1" u="sng" dirty="0" smtClean="0"/>
              <a:t>(1990) / T</a:t>
            </a:r>
            <a:r>
              <a:rPr lang="en-GB" altLang="en-US" sz="1600" b="1" i="1" dirty="0" smtClean="0"/>
              <a:t>	   </a:t>
            </a:r>
            <a:r>
              <a:rPr lang="en-GB" altLang="en-US" sz="1600" b="1" i="1" u="sng" dirty="0" smtClean="0"/>
              <a:t>(2018) / T</a:t>
            </a:r>
            <a:r>
              <a:rPr lang="en-GB" altLang="en-US" sz="1600" b="1" i="1" dirty="0"/>
              <a:t>	</a:t>
            </a:r>
            <a:r>
              <a:rPr lang="en-GB" altLang="en-US" sz="1600" b="1" i="1" dirty="0" smtClean="0"/>
              <a:t> </a:t>
            </a:r>
            <a:r>
              <a:rPr lang="en-GB" altLang="en-US" sz="1600" b="1" i="1" u="sng" dirty="0" smtClean="0"/>
              <a:t>(2100) / T</a:t>
            </a:r>
            <a:endParaRPr lang="en-GB" altLang="en-US" sz="1700" b="1" dirty="0" smtClean="0">
              <a:solidFill>
                <a:schemeClr val="tx2"/>
              </a:solidFill>
            </a:endParaRPr>
          </a:p>
          <a:p>
            <a:endParaRPr lang="en-GB" altLang="en-US" sz="1700" b="1" dirty="0" smtClean="0">
              <a:solidFill>
                <a:schemeClr val="tx2"/>
              </a:solidFill>
            </a:endParaRPr>
          </a:p>
          <a:p>
            <a:r>
              <a:rPr lang="en-GB" altLang="en-US" sz="1700" b="1" dirty="0" smtClean="0">
                <a:solidFill>
                  <a:schemeClr val="tx2"/>
                </a:solidFill>
              </a:rPr>
              <a:t>Planet </a:t>
            </a:r>
            <a:r>
              <a:rPr lang="en-GB" altLang="en-US" sz="1700" b="1" dirty="0">
                <a:solidFill>
                  <a:schemeClr val="tx2"/>
                </a:solidFill>
              </a:rPr>
              <a:t>Earth	</a:t>
            </a:r>
            <a:r>
              <a:rPr lang="en-GB" altLang="en-US" sz="1700" b="1" dirty="0" smtClean="0">
                <a:solidFill>
                  <a:schemeClr val="tx2"/>
                </a:solidFill>
              </a:rPr>
              <a:t>          7.63 </a:t>
            </a:r>
            <a:r>
              <a:rPr lang="en-GB" altLang="en-US" sz="1700" b="1" dirty="0">
                <a:solidFill>
                  <a:schemeClr val="tx2"/>
                </a:solidFill>
              </a:rPr>
              <a:t>	     </a:t>
            </a:r>
            <a:r>
              <a:rPr lang="en-GB" altLang="en-US" sz="1700" b="1" dirty="0" smtClean="0">
                <a:solidFill>
                  <a:schemeClr val="tx2"/>
                </a:solidFill>
              </a:rPr>
              <a:t>          4.3    	        4.8</a:t>
            </a:r>
            <a:r>
              <a:rPr lang="en-GB" altLang="en-US" sz="1700" b="1" dirty="0">
                <a:solidFill>
                  <a:schemeClr val="tx2"/>
                </a:solidFill>
              </a:rPr>
              <a:t>		</a:t>
            </a:r>
            <a:r>
              <a:rPr lang="en-GB" altLang="en-US" sz="1700" b="1" dirty="0" smtClean="0">
                <a:solidFill>
                  <a:schemeClr val="tx2"/>
                </a:solidFill>
              </a:rPr>
              <a:t>      &lt; 1 </a:t>
            </a:r>
            <a:endParaRPr lang="en-GB" altLang="en-US" sz="1700" b="1" dirty="0">
              <a:solidFill>
                <a:schemeClr val="tx2"/>
              </a:solidFill>
            </a:endParaRPr>
          </a:p>
          <a:p>
            <a:pPr algn="ctr"/>
            <a:r>
              <a:rPr lang="en-GB" altLang="en-US" sz="1700" dirty="0" smtClean="0"/>
              <a:t>------------------------------------------------------------------------------------------------------------------</a:t>
            </a:r>
          </a:p>
          <a:p>
            <a:r>
              <a:rPr lang="en-GB" altLang="en-US" sz="1700" b="1" dirty="0" smtClean="0">
                <a:solidFill>
                  <a:srgbClr val="A50021"/>
                </a:solidFill>
              </a:rPr>
              <a:t>China</a:t>
            </a:r>
            <a:r>
              <a:rPr lang="en-GB" altLang="en-US" sz="1700" b="1" dirty="0">
                <a:solidFill>
                  <a:srgbClr val="A50021"/>
                </a:solidFill>
              </a:rPr>
              <a:t>		</a:t>
            </a:r>
            <a:r>
              <a:rPr lang="en-GB" altLang="en-US" sz="1700" b="1" dirty="0" smtClean="0">
                <a:solidFill>
                  <a:srgbClr val="A50021"/>
                </a:solidFill>
              </a:rPr>
              <a:t>          1.43 </a:t>
            </a:r>
            <a:r>
              <a:rPr lang="en-GB" altLang="en-US" sz="1700" b="1" dirty="0">
                <a:solidFill>
                  <a:srgbClr val="A50021"/>
                </a:solidFill>
              </a:rPr>
              <a:t>	     </a:t>
            </a:r>
            <a:r>
              <a:rPr lang="en-GB" altLang="en-US" sz="1700" b="1" dirty="0" smtClean="0">
                <a:solidFill>
                  <a:srgbClr val="A50021"/>
                </a:solidFill>
              </a:rPr>
              <a:t>           2     	         7</a:t>
            </a:r>
            <a:r>
              <a:rPr lang="en-GB" altLang="en-US" sz="1700" b="1" dirty="0">
                <a:solidFill>
                  <a:srgbClr val="A50021"/>
                </a:solidFill>
              </a:rPr>
              <a:t>		</a:t>
            </a:r>
            <a:r>
              <a:rPr lang="en-GB" altLang="en-US" sz="1700" b="1" dirty="0" smtClean="0">
                <a:solidFill>
                  <a:srgbClr val="A50021"/>
                </a:solidFill>
              </a:rPr>
              <a:t>      &lt; 1</a:t>
            </a:r>
            <a:endParaRPr lang="en-GB" altLang="en-US" sz="1700" b="1" dirty="0">
              <a:solidFill>
                <a:srgbClr val="A50021"/>
              </a:solidFill>
            </a:endParaRPr>
          </a:p>
          <a:p>
            <a:r>
              <a:rPr lang="en-GB" altLang="en-US" sz="1700" b="1" dirty="0">
                <a:solidFill>
                  <a:srgbClr val="A50021"/>
                </a:solidFill>
              </a:rPr>
              <a:t>India		</a:t>
            </a:r>
            <a:r>
              <a:rPr lang="en-GB" altLang="en-US" sz="1700" b="1" dirty="0" smtClean="0">
                <a:solidFill>
                  <a:srgbClr val="A50021"/>
                </a:solidFill>
              </a:rPr>
              <a:t>          1.35 </a:t>
            </a:r>
            <a:r>
              <a:rPr lang="en-GB" altLang="en-US" sz="1700" b="1" dirty="0">
                <a:solidFill>
                  <a:srgbClr val="A50021"/>
                </a:solidFill>
              </a:rPr>
              <a:t>	     </a:t>
            </a:r>
            <a:r>
              <a:rPr lang="en-GB" altLang="en-US" sz="1700" b="1" dirty="0" smtClean="0">
                <a:solidFill>
                  <a:srgbClr val="A50021"/>
                </a:solidFill>
              </a:rPr>
              <a:t>           1    	         2</a:t>
            </a:r>
            <a:r>
              <a:rPr lang="en-GB" altLang="en-US" sz="1700" b="1" dirty="0">
                <a:solidFill>
                  <a:srgbClr val="A50021"/>
                </a:solidFill>
              </a:rPr>
              <a:t>		</a:t>
            </a:r>
            <a:r>
              <a:rPr lang="en-GB" altLang="en-US" sz="1700" b="1" dirty="0" smtClean="0">
                <a:solidFill>
                  <a:srgbClr val="A50021"/>
                </a:solidFill>
              </a:rPr>
              <a:t>      &lt; 1 </a:t>
            </a:r>
            <a:endParaRPr lang="en-GB" altLang="en-US" sz="1700" b="1" dirty="0" smtClean="0">
              <a:solidFill>
                <a:srgbClr val="006600"/>
              </a:solidFill>
            </a:endParaRPr>
          </a:p>
          <a:p>
            <a:r>
              <a:rPr lang="en-GB" altLang="en-US" sz="1700" b="1" dirty="0" smtClean="0">
                <a:solidFill>
                  <a:srgbClr val="A50021"/>
                </a:solidFill>
              </a:rPr>
              <a:t>Africa		          1.28	                1	         1		      &lt; 1</a:t>
            </a:r>
            <a:endParaRPr lang="en-GB" altLang="en-US" sz="1700" b="1" dirty="0" smtClean="0">
              <a:solidFill>
                <a:srgbClr val="006600"/>
              </a:solidFill>
            </a:endParaRPr>
          </a:p>
          <a:p>
            <a:endParaRPr lang="en-GB" altLang="en-US" sz="1700" b="1" dirty="0" smtClean="0">
              <a:solidFill>
                <a:srgbClr val="006600"/>
              </a:solidFill>
            </a:endParaRPr>
          </a:p>
          <a:p>
            <a:r>
              <a:rPr lang="en-GB" altLang="en-US" sz="1700" b="1" dirty="0" smtClean="0">
                <a:solidFill>
                  <a:srgbClr val="006600"/>
                </a:solidFill>
              </a:rPr>
              <a:t>EU total</a:t>
            </a:r>
            <a:r>
              <a:rPr lang="en-GB" altLang="en-US" sz="1700" b="1" dirty="0">
                <a:solidFill>
                  <a:srgbClr val="006600"/>
                </a:solidFill>
              </a:rPr>
              <a:t>	</a:t>
            </a:r>
            <a:r>
              <a:rPr lang="en-GB" altLang="en-US" sz="1700" b="1" dirty="0" smtClean="0">
                <a:solidFill>
                  <a:srgbClr val="006600"/>
                </a:solidFill>
              </a:rPr>
              <a:t>          	          0.5</a:t>
            </a:r>
            <a:r>
              <a:rPr lang="en-GB" altLang="en-US" sz="1700" b="1" dirty="0">
                <a:solidFill>
                  <a:srgbClr val="006600"/>
                </a:solidFill>
              </a:rPr>
              <a:t>	</a:t>
            </a:r>
            <a:r>
              <a:rPr lang="en-GB" altLang="en-US" sz="1700" b="1" dirty="0" smtClean="0">
                <a:solidFill>
                  <a:srgbClr val="006600"/>
                </a:solidFill>
              </a:rPr>
              <a:t>1    </a:t>
            </a:r>
            <a:r>
              <a:rPr lang="en-GB" altLang="en-US" sz="1700" b="1" dirty="0">
                <a:solidFill>
                  <a:srgbClr val="006600"/>
                </a:solidFill>
              </a:rPr>
              <a:t>	    </a:t>
            </a:r>
            <a:r>
              <a:rPr lang="en-GB" altLang="en-US" sz="1700" b="1" dirty="0" smtClean="0">
                <a:solidFill>
                  <a:srgbClr val="006600"/>
                </a:solidFill>
              </a:rPr>
              <a:t>	 9        	         7</a:t>
            </a:r>
            <a:r>
              <a:rPr lang="en-GB" altLang="en-US" sz="1700" b="1" dirty="0">
                <a:solidFill>
                  <a:srgbClr val="006600"/>
                </a:solidFill>
              </a:rPr>
              <a:t>		</a:t>
            </a:r>
            <a:r>
              <a:rPr lang="en-GB" altLang="en-US" sz="1700" b="1" dirty="0" smtClean="0">
                <a:solidFill>
                  <a:srgbClr val="006600"/>
                </a:solidFill>
              </a:rPr>
              <a:t>      &lt; </a:t>
            </a:r>
            <a:r>
              <a:rPr lang="en-GB" altLang="en-US" sz="1700" b="1" dirty="0" smtClean="0">
                <a:solidFill>
                  <a:srgbClr val="006600"/>
                </a:solidFill>
              </a:rPr>
              <a:t>1</a:t>
            </a:r>
          </a:p>
          <a:p>
            <a:r>
              <a:rPr lang="en-GB" altLang="en-US" sz="1700" b="1" dirty="0" smtClean="0">
                <a:solidFill>
                  <a:srgbClr val="006600"/>
                </a:solidFill>
              </a:rPr>
              <a:t>		------------------------------------------------------------------------------</a:t>
            </a:r>
            <a:endParaRPr lang="en-GB" altLang="en-US" sz="1700" b="1" dirty="0">
              <a:solidFill>
                <a:srgbClr val="006600"/>
              </a:solidFill>
            </a:endParaRPr>
          </a:p>
          <a:p>
            <a:r>
              <a:rPr lang="en-GB" altLang="en-US" sz="1700" b="1" dirty="0" smtClean="0">
                <a:solidFill>
                  <a:srgbClr val="006600"/>
                </a:solidFill>
              </a:rPr>
              <a:t>Germany	          0.08		13	         9		      &lt; 1</a:t>
            </a:r>
          </a:p>
          <a:p>
            <a:r>
              <a:rPr lang="en-GB" altLang="en-US" sz="1700" b="1" dirty="0" smtClean="0">
                <a:solidFill>
                  <a:srgbClr val="006600"/>
                </a:solidFill>
              </a:rPr>
              <a:t>UK </a:t>
            </a:r>
            <a:r>
              <a:rPr lang="en-GB" altLang="en-US" sz="1700" b="1" dirty="0">
                <a:solidFill>
                  <a:srgbClr val="006600"/>
                </a:solidFill>
              </a:rPr>
              <a:t>		</a:t>
            </a:r>
            <a:r>
              <a:rPr lang="en-GB" altLang="en-US" sz="1700" b="1" dirty="0" smtClean="0">
                <a:solidFill>
                  <a:srgbClr val="006600"/>
                </a:solidFill>
              </a:rPr>
              <a:t>          0.07 </a:t>
            </a:r>
            <a:r>
              <a:rPr lang="en-GB" altLang="en-US" sz="1700" b="1" dirty="0">
                <a:solidFill>
                  <a:srgbClr val="006600"/>
                </a:solidFill>
              </a:rPr>
              <a:t>	    </a:t>
            </a:r>
            <a:r>
              <a:rPr lang="en-GB" altLang="en-US" sz="1700" b="1" dirty="0" smtClean="0">
                <a:solidFill>
                  <a:srgbClr val="006600"/>
                </a:solidFill>
              </a:rPr>
              <a:t>           10   	         6</a:t>
            </a:r>
            <a:r>
              <a:rPr lang="en-GB" altLang="en-US" sz="1700" b="1" dirty="0">
                <a:solidFill>
                  <a:srgbClr val="006600"/>
                </a:solidFill>
              </a:rPr>
              <a:t>		</a:t>
            </a:r>
            <a:r>
              <a:rPr lang="en-GB" altLang="en-US" sz="1700" b="1" dirty="0" smtClean="0">
                <a:solidFill>
                  <a:srgbClr val="006600"/>
                </a:solidFill>
              </a:rPr>
              <a:t>      &lt; </a:t>
            </a:r>
            <a:r>
              <a:rPr lang="en-GB" altLang="en-US" sz="1700" b="1" dirty="0" smtClean="0">
                <a:solidFill>
                  <a:srgbClr val="006600"/>
                </a:solidFill>
              </a:rPr>
              <a:t>1</a:t>
            </a:r>
          </a:p>
          <a:p>
            <a:r>
              <a:rPr lang="en-GB" altLang="en-US" sz="1700" b="1" dirty="0" smtClean="0">
                <a:solidFill>
                  <a:srgbClr val="006600"/>
                </a:solidFill>
              </a:rPr>
              <a:t>France		          0.06		 7	         5		      &lt; 1</a:t>
            </a:r>
          </a:p>
          <a:p>
            <a:r>
              <a:rPr lang="en-GB" altLang="en-US" sz="1700" b="1" dirty="0" smtClean="0">
                <a:solidFill>
                  <a:srgbClr val="006600"/>
                </a:solidFill>
              </a:rPr>
              <a:t>Poland		          0.04		10	         9		      &lt; 1</a:t>
            </a:r>
            <a:endParaRPr lang="en-GB" altLang="en-US" sz="1700" b="1" dirty="0" smtClean="0">
              <a:solidFill>
                <a:srgbClr val="A50021"/>
              </a:solidFill>
            </a:endParaRPr>
          </a:p>
          <a:p>
            <a:endParaRPr lang="en-GB" altLang="en-US" sz="1700" b="1" dirty="0" smtClean="0">
              <a:solidFill>
                <a:srgbClr val="A50021"/>
              </a:solidFill>
            </a:endParaRPr>
          </a:p>
          <a:p>
            <a:endParaRPr lang="en-GB" altLang="en-US" sz="1700" b="1" dirty="0" smtClean="0">
              <a:solidFill>
                <a:srgbClr val="A50021"/>
              </a:solidFill>
            </a:endParaRPr>
          </a:p>
          <a:p>
            <a:r>
              <a:rPr lang="en-GB" altLang="en-US" sz="1700" b="1" dirty="0" smtClean="0">
                <a:solidFill>
                  <a:srgbClr val="A50021"/>
                </a:solidFill>
              </a:rPr>
              <a:t>USA </a:t>
            </a:r>
            <a:r>
              <a:rPr lang="en-GB" altLang="en-US" sz="1700" b="1" dirty="0">
                <a:solidFill>
                  <a:srgbClr val="A50021"/>
                </a:solidFill>
              </a:rPr>
              <a:t>	</a:t>
            </a:r>
            <a:r>
              <a:rPr lang="en-GB" altLang="en-US" sz="1700" b="1" dirty="0" smtClean="0">
                <a:solidFill>
                  <a:srgbClr val="A50021"/>
                </a:solidFill>
              </a:rPr>
              <a:t>                         0.33 </a:t>
            </a:r>
            <a:r>
              <a:rPr lang="en-GB" altLang="en-US" sz="1700" b="1" dirty="0">
                <a:solidFill>
                  <a:srgbClr val="A50021"/>
                </a:solidFill>
              </a:rPr>
              <a:t>	    </a:t>
            </a:r>
            <a:r>
              <a:rPr lang="en-GB" altLang="en-US" sz="1700" b="1" dirty="0" smtClean="0">
                <a:solidFill>
                  <a:srgbClr val="A50021"/>
                </a:solidFill>
              </a:rPr>
              <a:t>           20    	         17</a:t>
            </a:r>
            <a:r>
              <a:rPr lang="en-GB" altLang="en-US" sz="1700" b="1" dirty="0">
                <a:solidFill>
                  <a:srgbClr val="A50021"/>
                </a:solidFill>
              </a:rPr>
              <a:t>		</a:t>
            </a:r>
            <a:r>
              <a:rPr lang="en-GB" altLang="en-US" sz="1700" b="1" dirty="0" smtClean="0">
                <a:solidFill>
                  <a:srgbClr val="A50021"/>
                </a:solidFill>
              </a:rPr>
              <a:t>      &lt; 1</a:t>
            </a:r>
            <a:r>
              <a:rPr lang="en-GB" altLang="en-US" sz="1700" dirty="0"/>
              <a:t>	</a:t>
            </a:r>
            <a:endParaRPr lang="en-GB" altLang="en-US" sz="1700" dirty="0" smtClean="0"/>
          </a:p>
          <a:p>
            <a:r>
              <a:rPr lang="en-GB" altLang="en-US" sz="1700" b="1" dirty="0" smtClean="0">
                <a:solidFill>
                  <a:srgbClr val="A50021"/>
                </a:solidFill>
              </a:rPr>
              <a:t>former USSR 	          0.29	               17 	         12		      &lt; 1 </a:t>
            </a:r>
            <a:endParaRPr lang="en-GB" altLang="en-US" sz="1700" b="1" dirty="0" smtClean="0"/>
          </a:p>
        </p:txBody>
      </p:sp>
      <p:cxnSp>
        <p:nvCxnSpPr>
          <p:cNvPr id="6" name="Straight Connector 5"/>
          <p:cNvCxnSpPr/>
          <p:nvPr/>
        </p:nvCxnSpPr>
        <p:spPr>
          <a:xfrm>
            <a:off x="4355976" y="1700808"/>
            <a:ext cx="0" cy="4752528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7236296" y="1700808"/>
            <a:ext cx="0" cy="468052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229815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0"/>
            <a:ext cx="87849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 dirty="0" smtClean="0"/>
              <a:t>Emissions of CO</a:t>
            </a:r>
            <a:r>
              <a:rPr lang="en-GB" sz="2200" b="1" baseline="-25000" dirty="0" smtClean="0"/>
              <a:t>2</a:t>
            </a:r>
            <a:r>
              <a:rPr lang="en-GB" sz="2200" b="1" dirty="0" smtClean="0"/>
              <a:t> (in T) </a:t>
            </a:r>
            <a:r>
              <a:rPr lang="en-GB" sz="2200" b="1" i="1" u="sng" dirty="0" smtClean="0"/>
              <a:t>per</a:t>
            </a:r>
            <a:r>
              <a:rPr lang="en-GB" sz="2200" b="1" u="sng" dirty="0" smtClean="0"/>
              <a:t> </a:t>
            </a:r>
            <a:r>
              <a:rPr lang="en-GB" sz="2200" b="1" i="1" u="sng" dirty="0" smtClean="0"/>
              <a:t>person</a:t>
            </a:r>
            <a:r>
              <a:rPr lang="en-GB" sz="2200" b="1" u="sng" dirty="0" smtClean="0"/>
              <a:t> </a:t>
            </a:r>
            <a:r>
              <a:rPr lang="en-GB" sz="2200" b="1" i="1" u="sng" dirty="0" smtClean="0"/>
              <a:t>per year </a:t>
            </a:r>
          </a:p>
          <a:p>
            <a:pPr algn="ctr"/>
            <a:r>
              <a:rPr lang="en-GB" sz="2200" b="1" dirty="0" smtClean="0"/>
              <a:t>for seven countries from 1960 to 2018</a:t>
            </a:r>
            <a:endParaRPr lang="en-GB" sz="2200" b="1" dirty="0"/>
          </a:p>
        </p:txBody>
      </p:sp>
      <p:pic>
        <p:nvPicPr>
          <p:cNvPr id="13" name="Picture 12"/>
          <p:cNvPicPr/>
          <p:nvPr/>
        </p:nvPicPr>
        <p:blipFill>
          <a:blip r:embed="rId2" cstate="print"/>
          <a:srcRect l="11728" t="15068" r="26045" b="6809"/>
          <a:stretch>
            <a:fillRect/>
          </a:stretch>
        </p:blipFill>
        <p:spPr bwMode="auto">
          <a:xfrm>
            <a:off x="251520" y="764704"/>
            <a:ext cx="7848872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7956376" y="1916832"/>
            <a:ext cx="59182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500" b="1" dirty="0" smtClean="0">
                <a:solidFill>
                  <a:srgbClr val="A50021"/>
                </a:solidFill>
              </a:rPr>
              <a:t>USA</a:t>
            </a:r>
            <a:endParaRPr lang="en-GB" sz="1500" b="1" dirty="0">
              <a:solidFill>
                <a:srgbClr val="A5002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956376" y="2708920"/>
            <a:ext cx="81624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500" b="1" dirty="0" smtClean="0">
                <a:solidFill>
                  <a:srgbClr val="006600"/>
                </a:solidFill>
              </a:rPr>
              <a:t>Russia</a:t>
            </a:r>
            <a:endParaRPr lang="en-GB" sz="1500" b="1" dirty="0">
              <a:solidFill>
                <a:srgbClr val="0066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956376" y="3140968"/>
            <a:ext cx="101983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500" b="1" dirty="0" smtClean="0">
                <a:solidFill>
                  <a:schemeClr val="accent2"/>
                </a:solidFill>
              </a:rPr>
              <a:t>Germany</a:t>
            </a:r>
            <a:endParaRPr lang="en-GB" sz="1500" b="1" dirty="0">
              <a:solidFill>
                <a:schemeClr val="accent2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956376" y="3501008"/>
            <a:ext cx="77136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 smtClean="0">
                <a:solidFill>
                  <a:srgbClr val="FF0000"/>
                </a:solidFill>
              </a:rPr>
              <a:t>China</a:t>
            </a:r>
          </a:p>
          <a:p>
            <a:r>
              <a:rPr lang="en-GB" sz="1400" b="1" dirty="0" smtClean="0">
                <a:solidFill>
                  <a:srgbClr val="FF6600"/>
                </a:solidFill>
              </a:rPr>
              <a:t>UK</a:t>
            </a:r>
          </a:p>
          <a:p>
            <a:r>
              <a:rPr lang="en-GB" sz="1400" b="1" dirty="0" smtClean="0">
                <a:solidFill>
                  <a:schemeClr val="accent2"/>
                </a:solidFill>
              </a:rPr>
              <a:t>France</a:t>
            </a:r>
            <a:endParaRPr lang="en-GB" sz="1400" b="1" dirty="0">
              <a:solidFill>
                <a:schemeClr val="accent2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884368" y="4365104"/>
            <a:ext cx="63190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500" b="1" dirty="0" smtClean="0">
                <a:solidFill>
                  <a:srgbClr val="993300"/>
                </a:solidFill>
              </a:rPr>
              <a:t>India</a:t>
            </a:r>
            <a:endParaRPr lang="en-GB" sz="1500" b="1" dirty="0">
              <a:solidFill>
                <a:srgbClr val="9933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84368" y="5013176"/>
            <a:ext cx="10567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Global</a:t>
            </a:r>
          </a:p>
          <a:p>
            <a:r>
              <a:rPr lang="en-GB" b="1" dirty="0" smtClean="0"/>
              <a:t>average</a:t>
            </a:r>
            <a:endParaRPr lang="en-GB" b="1" dirty="0"/>
          </a:p>
        </p:txBody>
      </p:sp>
      <p:cxnSp>
        <p:nvCxnSpPr>
          <p:cNvPr id="19" name="Straight Arrow Connector 18"/>
          <p:cNvCxnSpPr/>
          <p:nvPr/>
        </p:nvCxnSpPr>
        <p:spPr>
          <a:xfrm flipH="1" flipV="1">
            <a:off x="7164288" y="4077072"/>
            <a:ext cx="864096" cy="9361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07504" y="116632"/>
            <a:ext cx="9036496" cy="7555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altLang="en-US" sz="1900" b="1" dirty="0" smtClean="0">
                <a:solidFill>
                  <a:srgbClr val="006600"/>
                </a:solidFill>
              </a:rPr>
              <a:t>Emission of CO</a:t>
            </a:r>
            <a:r>
              <a:rPr lang="en-GB" altLang="en-US" sz="1900" b="1" baseline="-25000" dirty="0" smtClean="0">
                <a:solidFill>
                  <a:srgbClr val="006600"/>
                </a:solidFill>
              </a:rPr>
              <a:t>2</a:t>
            </a:r>
            <a:r>
              <a:rPr lang="en-GB" altLang="en-US" sz="1900" b="1" dirty="0" smtClean="0">
                <a:solidFill>
                  <a:srgbClr val="006600"/>
                </a:solidFill>
              </a:rPr>
              <a:t> is NOT the same as usage of energy.  But they are ‘similar’</a:t>
            </a:r>
          </a:p>
          <a:p>
            <a:pPr algn="ctr"/>
            <a:r>
              <a:rPr lang="en-GB" altLang="en-US" b="1" dirty="0" smtClean="0">
                <a:solidFill>
                  <a:srgbClr val="006600"/>
                </a:solidFill>
              </a:rPr>
              <a:t>-----------------------------------------------</a:t>
            </a:r>
          </a:p>
          <a:p>
            <a:pPr algn="ctr"/>
            <a:r>
              <a:rPr lang="en-GB" altLang="en-US" sz="2000" b="1" u="sng" dirty="0" smtClean="0">
                <a:solidFill>
                  <a:schemeClr val="accent2"/>
                </a:solidFill>
              </a:rPr>
              <a:t>David MacKay </a:t>
            </a:r>
            <a:r>
              <a:rPr lang="en-GB" altLang="en-US" sz="2000" dirty="0" smtClean="0"/>
              <a:t>:  </a:t>
            </a:r>
            <a:r>
              <a:rPr lang="en-GB" altLang="en-US" sz="2000" i="1" dirty="0" smtClean="0"/>
              <a:t>Sustainable Energy – without the hot air </a:t>
            </a:r>
            <a:r>
              <a:rPr lang="en-GB" altLang="en-US" sz="2000" dirty="0" smtClean="0"/>
              <a:t>(2009) </a:t>
            </a:r>
          </a:p>
          <a:p>
            <a:pPr algn="ctr"/>
            <a:r>
              <a:rPr lang="en-GB" altLang="en-US" dirty="0" smtClean="0"/>
              <a:t>Cambridge University Press  (free from the internet, ISBN: 978-0-9544529-3-3</a:t>
            </a:r>
            <a:r>
              <a:rPr lang="en-GB" altLang="en-US" dirty="0" smtClean="0"/>
              <a:t>)</a:t>
            </a:r>
          </a:p>
          <a:p>
            <a:pPr algn="ctr"/>
            <a:endParaRPr lang="en-GB" altLang="en-US" dirty="0" smtClean="0"/>
          </a:p>
          <a:p>
            <a:pPr lvl="1"/>
            <a:r>
              <a:rPr lang="en-GB" altLang="en-US" b="1" i="1" dirty="0" smtClean="0">
                <a:solidFill>
                  <a:srgbClr val="C00000"/>
                </a:solidFill>
              </a:rPr>
              <a:t>     Uses different units of kWh energy usage per person per day</a:t>
            </a:r>
            <a:endParaRPr lang="en-GB" altLang="en-US" b="1" i="1" dirty="0" smtClean="0">
              <a:solidFill>
                <a:srgbClr val="C00000"/>
              </a:solidFill>
            </a:endParaRPr>
          </a:p>
          <a:p>
            <a:endParaRPr lang="en-GB" altLang="en-US" b="1" u="sng" dirty="0" smtClean="0"/>
          </a:p>
          <a:p>
            <a:r>
              <a:rPr lang="en-GB" altLang="en-US" sz="2100" b="1" i="1" dirty="0" smtClean="0"/>
              <a:t>The </a:t>
            </a:r>
            <a:r>
              <a:rPr lang="en-GB" altLang="en-US" sz="2100" b="1" i="1" dirty="0"/>
              <a:t>average </a:t>
            </a:r>
            <a:r>
              <a:rPr lang="en-GB" altLang="en-US" sz="2100" b="1" i="1" dirty="0" smtClean="0"/>
              <a:t>person in UK used </a:t>
            </a:r>
            <a:r>
              <a:rPr lang="en-GB" altLang="en-US" sz="2100" b="1" i="1" u="sng" dirty="0">
                <a:solidFill>
                  <a:srgbClr val="A50021"/>
                </a:solidFill>
              </a:rPr>
              <a:t>125</a:t>
            </a:r>
            <a:r>
              <a:rPr lang="en-GB" altLang="en-US" sz="2100" b="1" i="1" dirty="0">
                <a:solidFill>
                  <a:srgbClr val="C00000"/>
                </a:solidFill>
              </a:rPr>
              <a:t> </a:t>
            </a:r>
            <a:r>
              <a:rPr lang="en-GB" altLang="en-US" sz="2100" b="1" i="1" dirty="0"/>
              <a:t>of these </a:t>
            </a:r>
            <a:r>
              <a:rPr lang="en-GB" altLang="en-US" sz="2100" b="1" i="1" dirty="0" smtClean="0"/>
              <a:t>units in 2009.  Acts of Parliament (2008, modified in 2019) say we must reduce to c. </a:t>
            </a:r>
            <a:r>
              <a:rPr lang="en-GB" altLang="en-US" sz="2100" b="1" i="1" u="sng" dirty="0" smtClean="0">
                <a:solidFill>
                  <a:srgbClr val="A50021"/>
                </a:solidFill>
              </a:rPr>
              <a:t>10</a:t>
            </a:r>
            <a:r>
              <a:rPr lang="en-GB" altLang="en-US" sz="2100" b="1" i="1" dirty="0" smtClean="0">
                <a:solidFill>
                  <a:schemeClr val="accent2"/>
                </a:solidFill>
              </a:rPr>
              <a:t> </a:t>
            </a:r>
            <a:r>
              <a:rPr lang="en-GB" altLang="en-US" sz="2100" b="1" i="1" dirty="0" smtClean="0"/>
              <a:t>by AD 2100.  </a:t>
            </a:r>
            <a:r>
              <a:rPr lang="en-GB" altLang="en-US" sz="2100" b="1" i="1" dirty="0" smtClean="0"/>
              <a:t>Mackay </a:t>
            </a:r>
            <a:r>
              <a:rPr lang="en-GB" altLang="en-US" sz="2100" b="1" i="1" dirty="0" smtClean="0"/>
              <a:t>suggested :</a:t>
            </a:r>
            <a:endParaRPr lang="en-GB" altLang="en-US" i="1" dirty="0"/>
          </a:p>
          <a:p>
            <a:r>
              <a:rPr lang="en-GB" altLang="en-US" dirty="0"/>
              <a:t>					 </a:t>
            </a:r>
            <a:r>
              <a:rPr lang="en-GB" altLang="en-US" dirty="0" smtClean="0"/>
              <a:t>          </a:t>
            </a:r>
            <a:r>
              <a:rPr lang="en-GB" altLang="en-US" b="1" u="sng" dirty="0" err="1" smtClean="0"/>
              <a:t>Approx</a:t>
            </a:r>
            <a:r>
              <a:rPr lang="en-GB" altLang="en-US" b="1" u="sng" dirty="0" smtClean="0"/>
              <a:t> saving / kWh per day</a:t>
            </a:r>
            <a:endParaRPr lang="en-GB" altLang="en-US" b="1" u="sng" dirty="0"/>
          </a:p>
          <a:p>
            <a:r>
              <a:rPr lang="en-GB" altLang="en-US" sz="2000" b="1" i="1" u="sng" dirty="0">
                <a:solidFill>
                  <a:srgbClr val="A50021"/>
                </a:solidFill>
              </a:rPr>
              <a:t>What we as individuals can do</a:t>
            </a:r>
          </a:p>
          <a:p>
            <a:r>
              <a:rPr lang="en-GB" altLang="en-US" sz="2300" dirty="0"/>
              <a:t>Turn down thermostats and wear more clothes 	</a:t>
            </a:r>
            <a:r>
              <a:rPr lang="en-GB" altLang="en-US" sz="2300" dirty="0" smtClean="0"/>
              <a:t>    </a:t>
            </a:r>
            <a:r>
              <a:rPr lang="en-GB" altLang="en-US" sz="2300" b="1" dirty="0" smtClean="0"/>
              <a:t>20</a:t>
            </a:r>
            <a:endParaRPr lang="en-GB" altLang="en-US" sz="2300" b="1" dirty="0"/>
          </a:p>
          <a:p>
            <a:r>
              <a:rPr lang="en-GB" altLang="en-US" sz="2300" dirty="0" smtClean="0"/>
              <a:t>Modify </a:t>
            </a:r>
            <a:r>
              <a:rPr lang="en-GB" altLang="en-US" sz="2300" dirty="0"/>
              <a:t>our means of short-distance transport	</a:t>
            </a:r>
            <a:r>
              <a:rPr lang="en-GB" altLang="en-US" sz="2300" dirty="0" smtClean="0"/>
              <a:t>    </a:t>
            </a:r>
            <a:r>
              <a:rPr lang="en-GB" altLang="en-US" sz="2300" b="1" dirty="0" smtClean="0"/>
              <a:t>20</a:t>
            </a:r>
            <a:endParaRPr lang="en-GB" altLang="en-US" sz="2300" b="1" dirty="0"/>
          </a:p>
          <a:p>
            <a:r>
              <a:rPr lang="en-GB" altLang="en-US" sz="2300" dirty="0"/>
              <a:t>Become vegetarian					</a:t>
            </a:r>
            <a:r>
              <a:rPr lang="en-GB" altLang="en-US" sz="2300" dirty="0" smtClean="0"/>
              <a:t>    </a:t>
            </a:r>
            <a:r>
              <a:rPr lang="en-GB" altLang="en-US" sz="2300" b="1" dirty="0" smtClean="0"/>
              <a:t>10</a:t>
            </a:r>
            <a:endParaRPr lang="en-GB" altLang="en-US" sz="2300" b="1" dirty="0"/>
          </a:p>
          <a:p>
            <a:r>
              <a:rPr lang="en-GB" altLang="en-US" sz="2300" dirty="0"/>
              <a:t>Change all lights to </a:t>
            </a:r>
            <a:r>
              <a:rPr lang="en-GB" altLang="en-US" sz="2300" dirty="0" smtClean="0"/>
              <a:t>LEDs</a:t>
            </a:r>
            <a:r>
              <a:rPr lang="en-GB" altLang="en-US" sz="2300" dirty="0"/>
              <a:t>				 </a:t>
            </a:r>
            <a:r>
              <a:rPr lang="en-GB" altLang="en-US" sz="2300" dirty="0" smtClean="0"/>
              <a:t>    </a:t>
            </a:r>
            <a:r>
              <a:rPr lang="en-GB" altLang="en-US" sz="2300" b="1" dirty="0" smtClean="0"/>
              <a:t>4</a:t>
            </a:r>
            <a:endParaRPr lang="en-GB" altLang="en-US" sz="2300" b="1" dirty="0"/>
          </a:p>
          <a:p>
            <a:r>
              <a:rPr lang="en-GB" altLang="en-US" sz="2300" dirty="0"/>
              <a:t>Keep old gadgets such as computers		 </a:t>
            </a:r>
            <a:r>
              <a:rPr lang="en-GB" altLang="en-US" sz="2300" dirty="0" smtClean="0"/>
              <a:t>    </a:t>
            </a:r>
            <a:r>
              <a:rPr lang="en-GB" altLang="en-US" sz="2300" b="1" dirty="0" smtClean="0"/>
              <a:t>4</a:t>
            </a:r>
            <a:endParaRPr lang="en-GB" altLang="en-US" sz="2300" b="1" dirty="0"/>
          </a:p>
          <a:p>
            <a:r>
              <a:rPr lang="en-GB" altLang="en-US" sz="2300" dirty="0" smtClean="0"/>
              <a:t>Stop flying .......... </a:t>
            </a:r>
            <a:r>
              <a:rPr lang="en-GB" altLang="en-US" sz="2300" b="1" dirty="0" smtClean="0"/>
              <a:t>					    35</a:t>
            </a:r>
          </a:p>
          <a:p>
            <a:endParaRPr lang="en-GB" altLang="en-US" dirty="0" smtClean="0"/>
          </a:p>
          <a:p>
            <a:r>
              <a:rPr lang="en-GB" altLang="en-US" sz="2000" b="1" i="1" u="sng" dirty="0" smtClean="0">
                <a:solidFill>
                  <a:srgbClr val="A50021"/>
                </a:solidFill>
              </a:rPr>
              <a:t>What </a:t>
            </a:r>
            <a:r>
              <a:rPr lang="en-GB" altLang="en-US" sz="2000" b="1" i="1" u="sng" dirty="0">
                <a:solidFill>
                  <a:srgbClr val="A50021"/>
                </a:solidFill>
              </a:rPr>
              <a:t>we as individuals have less control over</a:t>
            </a:r>
          </a:p>
          <a:p>
            <a:r>
              <a:rPr lang="en-GB" altLang="en-US" sz="2300" dirty="0"/>
              <a:t>Avoid </a:t>
            </a:r>
            <a:r>
              <a:rPr lang="en-GB" altLang="en-US" sz="2300" dirty="0" smtClean="0"/>
              <a:t>packaging, plastic </a:t>
            </a:r>
            <a:r>
              <a:rPr lang="en-GB" altLang="en-US" sz="2300" dirty="0"/>
              <a:t>and buying clutter	</a:t>
            </a:r>
            <a:r>
              <a:rPr lang="en-GB" altLang="en-US" sz="2300" dirty="0" smtClean="0"/>
              <a:t>    </a:t>
            </a:r>
            <a:r>
              <a:rPr lang="en-GB" altLang="en-US" sz="2300" b="1" dirty="0" smtClean="0"/>
              <a:t>20</a:t>
            </a:r>
            <a:endParaRPr lang="en-GB" altLang="en-US" sz="2300" b="1" dirty="0"/>
          </a:p>
          <a:p>
            <a:endParaRPr lang="en-GB" altLang="en-US" b="1" dirty="0"/>
          </a:p>
          <a:p>
            <a:r>
              <a:rPr lang="en-GB" altLang="en-US" b="1" dirty="0" smtClean="0"/>
              <a:t>  </a:t>
            </a:r>
            <a:endParaRPr lang="en-GB" altLang="en-US" sz="2000" b="1" dirty="0">
              <a:solidFill>
                <a:srgbClr val="A50021"/>
              </a:solidFill>
            </a:endParaRPr>
          </a:p>
        </p:txBody>
      </p:sp>
      <p:pic>
        <p:nvPicPr>
          <p:cNvPr id="3" name="Picture 2" descr="C:\Users\d.tuckett\AppData\Local\Microsoft\Windows\Temporary Internet Files\Content.IE5\PGGP7ZLH\wink-smiley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2320" y="4077072"/>
            <a:ext cx="1440160" cy="927671"/>
          </a:xfrm>
          <a:prstGeom prst="rect">
            <a:avLst/>
          </a:prstGeom>
          <a:noFill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52" y="5733256"/>
            <a:ext cx="792088" cy="746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7884368" y="5085184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i="1" u="sng" dirty="0" smtClean="0"/>
              <a:t>or</a:t>
            </a:r>
            <a:endParaRPr lang="en-GB" sz="2400" b="1" i="1" u="sng" dirty="0"/>
          </a:p>
        </p:txBody>
      </p:sp>
      <p:pic>
        <p:nvPicPr>
          <p:cNvPr id="6" name="Picture 5" descr="DavidMacKay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268760"/>
            <a:ext cx="720238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DavidMacKayBike2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40352" y="1340768"/>
            <a:ext cx="1320452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890204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atomSpectrum.GIF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7544" y="764704"/>
            <a:ext cx="4176464" cy="2664296"/>
          </a:xfrm>
          <a:prstGeom prst="rect">
            <a:avLst/>
          </a:prstGeom>
        </p:spPr>
      </p:pic>
      <p:pic>
        <p:nvPicPr>
          <p:cNvPr id="3" name="Picture 2" descr="HatomEnergyLevels.gif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1520" y="3473624"/>
            <a:ext cx="5112568" cy="3384376"/>
          </a:xfrm>
          <a:prstGeom prst="rect">
            <a:avLst/>
          </a:prstGeom>
        </p:spPr>
      </p:pic>
      <p:pic>
        <p:nvPicPr>
          <p:cNvPr id="4" name="Picture 3" descr="FullHatomEnergyLevels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292080" y="1988840"/>
            <a:ext cx="3851920" cy="37444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36096" y="5805264"/>
            <a:ext cx="31683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/>
              <a:t>Brian </a:t>
            </a:r>
            <a:r>
              <a:rPr lang="en-GB" sz="2400" b="1" dirty="0" err="1" smtClean="0"/>
              <a:t>Gelsthorpe</a:t>
            </a:r>
            <a:r>
              <a:rPr lang="en-GB" sz="2400" b="1" dirty="0" smtClean="0"/>
              <a:t>, </a:t>
            </a:r>
          </a:p>
          <a:p>
            <a:pPr algn="ctr"/>
            <a:r>
              <a:rPr lang="en-GB" sz="2400" b="1" dirty="0" smtClean="0"/>
              <a:t>c. 1969</a:t>
            </a:r>
            <a:endParaRPr lang="en-GB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39552" y="116632"/>
            <a:ext cx="29658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u="sng" dirty="0" smtClean="0"/>
              <a:t>From atoms</a:t>
            </a:r>
            <a:r>
              <a:rPr lang="en-GB" sz="2400" b="1" dirty="0" smtClean="0"/>
              <a:t>   .........</a:t>
            </a:r>
            <a:endParaRPr lang="en-GB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689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b="1" dirty="0" smtClean="0">
              <a:solidFill>
                <a:srgbClr val="006600"/>
              </a:solidFill>
            </a:endParaRPr>
          </a:p>
          <a:p>
            <a:pPr algn="ctr"/>
            <a:r>
              <a:rPr lang="en-GB" sz="2050" b="1" dirty="0" smtClean="0">
                <a:solidFill>
                  <a:srgbClr val="C00000"/>
                </a:solidFill>
              </a:rPr>
              <a:t>What </a:t>
            </a:r>
            <a:r>
              <a:rPr lang="en-GB" sz="2050" b="1" dirty="0" smtClean="0">
                <a:solidFill>
                  <a:srgbClr val="C00000"/>
                </a:solidFill>
              </a:rPr>
              <a:t>are we going to do?  This is </a:t>
            </a:r>
            <a:r>
              <a:rPr lang="en-GB" sz="2050" b="1" i="1" u="sng" dirty="0" smtClean="0">
                <a:solidFill>
                  <a:srgbClr val="C00000"/>
                </a:solidFill>
              </a:rPr>
              <a:t>everyone’s</a:t>
            </a:r>
            <a:r>
              <a:rPr lang="en-GB" sz="2050" b="1" i="1" dirty="0" smtClean="0">
                <a:solidFill>
                  <a:srgbClr val="C00000"/>
                </a:solidFill>
              </a:rPr>
              <a:t> </a:t>
            </a:r>
            <a:r>
              <a:rPr lang="en-GB" sz="2050" b="1" dirty="0" smtClean="0">
                <a:solidFill>
                  <a:srgbClr val="C00000"/>
                </a:solidFill>
              </a:rPr>
              <a:t>problem; UK has 1% of the </a:t>
            </a:r>
            <a:r>
              <a:rPr lang="en-GB" sz="2050" b="1" dirty="0" smtClean="0">
                <a:solidFill>
                  <a:srgbClr val="C00000"/>
                </a:solidFill>
              </a:rPr>
              <a:t>world’s population</a:t>
            </a:r>
            <a:r>
              <a:rPr lang="en-GB" sz="2050" b="1" dirty="0" smtClean="0">
                <a:solidFill>
                  <a:srgbClr val="C00000"/>
                </a:solidFill>
              </a:rPr>
              <a:t>, but contributes </a:t>
            </a:r>
            <a:r>
              <a:rPr lang="en-GB" sz="2050" b="1" dirty="0" smtClean="0">
                <a:solidFill>
                  <a:srgbClr val="C00000"/>
                </a:solidFill>
              </a:rPr>
              <a:t>at </a:t>
            </a:r>
            <a:r>
              <a:rPr lang="en-GB" sz="2050" b="1" dirty="0" smtClean="0">
                <a:solidFill>
                  <a:srgbClr val="C00000"/>
                </a:solidFill>
              </a:rPr>
              <a:t>least 2% of global emissions</a:t>
            </a:r>
          </a:p>
          <a:p>
            <a:endParaRPr lang="en-GB" b="1" dirty="0" smtClean="0"/>
          </a:p>
          <a:p>
            <a:r>
              <a:rPr lang="en-GB" sz="2000" b="1" dirty="0" smtClean="0"/>
              <a:t>Five </a:t>
            </a:r>
            <a:r>
              <a:rPr lang="en-GB" sz="2000" b="1" dirty="0" smtClean="0"/>
              <a:t>reasons for cautious optimism in the UK :</a:t>
            </a:r>
          </a:p>
          <a:p>
            <a:endParaRPr lang="en-GB" sz="2000" dirty="0" smtClean="0"/>
          </a:p>
          <a:p>
            <a:r>
              <a:rPr lang="en-GB" sz="2000" dirty="0" smtClean="0">
                <a:solidFill>
                  <a:srgbClr val="006600"/>
                </a:solidFill>
                <a:sym typeface="Symbol"/>
              </a:rPr>
              <a:t></a:t>
            </a:r>
            <a:r>
              <a:rPr lang="en-GB" sz="2000" dirty="0" smtClean="0">
                <a:solidFill>
                  <a:srgbClr val="006600"/>
                </a:solidFill>
              </a:rPr>
              <a:t>    </a:t>
            </a:r>
            <a:r>
              <a:rPr lang="en-GB" sz="2000" b="1" dirty="0" smtClean="0">
                <a:solidFill>
                  <a:srgbClr val="006600"/>
                </a:solidFill>
              </a:rPr>
              <a:t>Realisation that ‘guilt’ about the past will get us nowhere</a:t>
            </a:r>
          </a:p>
          <a:p>
            <a:endParaRPr lang="en-GB" sz="2000" b="1" dirty="0" smtClean="0">
              <a:solidFill>
                <a:srgbClr val="006600"/>
              </a:solidFill>
            </a:endParaRPr>
          </a:p>
          <a:p>
            <a:r>
              <a:rPr lang="en-GB" sz="2000" dirty="0" smtClean="0">
                <a:solidFill>
                  <a:srgbClr val="006600"/>
                </a:solidFill>
                <a:sym typeface="Symbol"/>
              </a:rPr>
              <a:t></a:t>
            </a:r>
            <a:r>
              <a:rPr lang="en-GB" sz="2000" b="1" dirty="0" smtClean="0">
                <a:solidFill>
                  <a:srgbClr val="006600"/>
                </a:solidFill>
              </a:rPr>
              <a:t>    Realisation that carbon trading is immoral, and doomed to fail</a:t>
            </a:r>
          </a:p>
          <a:p>
            <a:endParaRPr lang="en-GB" sz="2000" b="1" dirty="0" smtClean="0">
              <a:solidFill>
                <a:srgbClr val="006600"/>
              </a:solidFill>
            </a:endParaRPr>
          </a:p>
          <a:p>
            <a:r>
              <a:rPr lang="en-GB" sz="2000" dirty="0" smtClean="0">
                <a:solidFill>
                  <a:srgbClr val="006600"/>
                </a:solidFill>
                <a:sym typeface="Symbol"/>
              </a:rPr>
              <a:t></a:t>
            </a:r>
            <a:r>
              <a:rPr lang="en-GB" sz="2000" b="1" dirty="0" smtClean="0">
                <a:solidFill>
                  <a:srgbClr val="006600"/>
                </a:solidFill>
              </a:rPr>
              <a:t>    Science and politics can work together :  (a) the stratospheric </a:t>
            </a:r>
          </a:p>
          <a:p>
            <a:r>
              <a:rPr lang="en-GB" sz="2000" b="1" dirty="0" smtClean="0">
                <a:solidFill>
                  <a:srgbClr val="006600"/>
                </a:solidFill>
              </a:rPr>
              <a:t>      ozone problem will be ‘solved’ by c. 2050-2100, (b) the air   </a:t>
            </a:r>
          </a:p>
          <a:p>
            <a:r>
              <a:rPr lang="en-GB" sz="2000" b="1" dirty="0" smtClean="0">
                <a:solidFill>
                  <a:srgbClr val="006600"/>
                </a:solidFill>
              </a:rPr>
              <a:t>      pollution problem is now being addressed by many countries</a:t>
            </a:r>
          </a:p>
          <a:p>
            <a:endParaRPr lang="en-GB" sz="2000" b="1" dirty="0" smtClean="0">
              <a:solidFill>
                <a:srgbClr val="006600"/>
              </a:solidFill>
            </a:endParaRPr>
          </a:p>
          <a:p>
            <a:r>
              <a:rPr lang="en-GB" sz="2000" dirty="0" smtClean="0">
                <a:solidFill>
                  <a:srgbClr val="006600"/>
                </a:solidFill>
                <a:sym typeface="Symbol"/>
              </a:rPr>
              <a:t></a:t>
            </a:r>
            <a:r>
              <a:rPr lang="en-GB" sz="2000" b="1" dirty="0" smtClean="0">
                <a:solidFill>
                  <a:srgbClr val="006600"/>
                </a:solidFill>
              </a:rPr>
              <a:t>    The cost of green energy, especially solar and wind, is falling </a:t>
            </a:r>
          </a:p>
          <a:p>
            <a:r>
              <a:rPr lang="en-GB" sz="2000" b="1" dirty="0" smtClean="0">
                <a:solidFill>
                  <a:srgbClr val="006600"/>
                </a:solidFill>
              </a:rPr>
              <a:t>      very fast.  Perhaps tidal energy will follow?  </a:t>
            </a:r>
          </a:p>
          <a:p>
            <a:endParaRPr lang="en-GB" sz="2000" b="1" dirty="0">
              <a:solidFill>
                <a:srgbClr val="006600"/>
              </a:solidFill>
            </a:endParaRPr>
          </a:p>
          <a:p>
            <a:pPr marL="342900" indent="-342900">
              <a:buFont typeface="Symbol" panose="05050102010706020507" pitchFamily="18" charset="2"/>
              <a:buChar char="·"/>
            </a:pPr>
            <a:r>
              <a:rPr lang="en-GB" sz="2000" b="1" dirty="0" smtClean="0">
                <a:solidFill>
                  <a:srgbClr val="006600"/>
                </a:solidFill>
              </a:rPr>
              <a:t> Slow realisation that (certainly) </a:t>
            </a:r>
            <a:r>
              <a:rPr lang="en-GB" sz="2000" b="1" dirty="0" err="1" smtClean="0">
                <a:solidFill>
                  <a:srgbClr val="006600"/>
                </a:solidFill>
              </a:rPr>
              <a:t>fracking</a:t>
            </a:r>
            <a:r>
              <a:rPr lang="en-GB" sz="2000" b="1" dirty="0" smtClean="0">
                <a:solidFill>
                  <a:srgbClr val="006600"/>
                </a:solidFill>
              </a:rPr>
              <a:t> and </a:t>
            </a:r>
            <a:r>
              <a:rPr lang="en-GB" sz="2000" b="1" dirty="0" smtClean="0">
                <a:solidFill>
                  <a:srgbClr val="006600"/>
                </a:solidFill>
              </a:rPr>
              <a:t>(</a:t>
            </a:r>
            <a:r>
              <a:rPr lang="en-GB" sz="2000" b="1" dirty="0" smtClean="0">
                <a:solidFill>
                  <a:srgbClr val="006600"/>
                </a:solidFill>
              </a:rPr>
              <a:t>possibly) nuclear </a:t>
            </a:r>
            <a:endParaRPr lang="en-GB" sz="2000" b="1" dirty="0" smtClean="0">
              <a:solidFill>
                <a:srgbClr val="006600"/>
              </a:solidFill>
            </a:endParaRPr>
          </a:p>
          <a:p>
            <a:pPr marL="342900" indent="-342900"/>
            <a:r>
              <a:rPr lang="en-GB" sz="2000" b="1" dirty="0" smtClean="0">
                <a:solidFill>
                  <a:srgbClr val="006600"/>
                </a:solidFill>
              </a:rPr>
              <a:t> </a:t>
            </a:r>
            <a:r>
              <a:rPr lang="en-GB" sz="2000" b="1" dirty="0" smtClean="0">
                <a:solidFill>
                  <a:srgbClr val="006600"/>
                </a:solidFill>
              </a:rPr>
              <a:t>     </a:t>
            </a:r>
            <a:r>
              <a:rPr lang="en-GB" sz="2000" b="1" dirty="0" smtClean="0">
                <a:solidFill>
                  <a:srgbClr val="006600"/>
                </a:solidFill>
              </a:rPr>
              <a:t>may </a:t>
            </a:r>
            <a:r>
              <a:rPr lang="en-GB" sz="2000" b="1" dirty="0" smtClean="0">
                <a:solidFill>
                  <a:srgbClr val="006600"/>
                </a:solidFill>
              </a:rPr>
              <a:t>not be the answers   </a:t>
            </a:r>
          </a:p>
          <a:p>
            <a:endParaRPr lang="en-GB" sz="2200" dirty="0" smtClean="0"/>
          </a:p>
          <a:p>
            <a:pPr algn="ctr"/>
            <a:r>
              <a:rPr lang="en-GB" altLang="en-US" sz="2300" b="1" dirty="0" smtClean="0">
                <a:solidFill>
                  <a:srgbClr val="A50021"/>
                </a:solidFill>
              </a:rPr>
              <a:t>New </a:t>
            </a:r>
            <a:r>
              <a:rPr lang="en-GB" altLang="en-US" sz="2300" b="1" dirty="0">
                <a:solidFill>
                  <a:srgbClr val="A50021"/>
                </a:solidFill>
              </a:rPr>
              <a:t>p</a:t>
            </a:r>
            <a:r>
              <a:rPr lang="en-GB" altLang="en-US" sz="2300" b="1" dirty="0" smtClean="0">
                <a:solidFill>
                  <a:srgbClr val="A50021"/>
                </a:solidFill>
              </a:rPr>
              <a:t>olicies cannot apply to the young, old, disabled or ill.</a:t>
            </a:r>
          </a:p>
          <a:p>
            <a:pPr algn="ctr"/>
            <a:r>
              <a:rPr lang="en-GB" sz="2300" b="1" dirty="0" smtClean="0">
                <a:solidFill>
                  <a:srgbClr val="A50021"/>
                </a:solidFill>
              </a:rPr>
              <a:t>But c. 50% of UK population do </a:t>
            </a:r>
            <a:r>
              <a:rPr lang="en-GB" sz="2300" b="1" i="1" u="sng" dirty="0" smtClean="0">
                <a:solidFill>
                  <a:srgbClr val="A50021"/>
                </a:solidFill>
              </a:rPr>
              <a:t>not</a:t>
            </a:r>
            <a:r>
              <a:rPr lang="en-GB" sz="2300" b="1" dirty="0" smtClean="0">
                <a:solidFill>
                  <a:srgbClr val="A50021"/>
                </a:solidFill>
              </a:rPr>
              <a:t> fall into these groups.</a:t>
            </a:r>
            <a:endParaRPr lang="en-GB" sz="2300" b="1" dirty="0"/>
          </a:p>
        </p:txBody>
      </p:sp>
      <p:pic>
        <p:nvPicPr>
          <p:cNvPr id="3" name="Picture 2" descr="MC900434417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44408" y="1124744"/>
            <a:ext cx="714722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941573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feelingmyage.co.uk/wp-content/uploads/2011/07/quakerlogo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04747"/>
            <a:ext cx="3456384" cy="11640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Image result for quakers society of friends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43704" y="159304"/>
            <a:ext cx="1064600" cy="110945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395536" y="1484784"/>
            <a:ext cx="8568952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sz="2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 ‘</a:t>
            </a:r>
            <a:r>
              <a:rPr lang="en-GB" sz="2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testomonies</a:t>
            </a:r>
            <a:r>
              <a:rPr lang="en-GB" sz="2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 :  </a:t>
            </a:r>
            <a:r>
              <a:rPr lang="en-GB" altLang="en-US" sz="2000" b="1" dirty="0" smtClean="0">
                <a:latin typeface="Arial" charset="0"/>
              </a:rPr>
              <a:t>they arise out of an inner conviction that your life and your (non-) religious beliefs are two sides of the same coin.</a:t>
            </a:r>
          </a:p>
          <a:p>
            <a:r>
              <a:rPr lang="en-GB" altLang="en-US" sz="2200" b="1" dirty="0">
                <a:solidFill>
                  <a:srgbClr val="C00000"/>
                </a:solidFill>
                <a:latin typeface="Arial" charset="0"/>
              </a:rPr>
              <a:t>	</a:t>
            </a:r>
            <a:endParaRPr lang="en-GB" altLang="en-US" sz="2200" b="1" dirty="0" smtClean="0">
              <a:solidFill>
                <a:srgbClr val="C00000"/>
              </a:solidFill>
              <a:latin typeface="Arial" charset="0"/>
            </a:endParaRPr>
          </a:p>
          <a:p>
            <a:r>
              <a:rPr lang="en-GB" altLang="en-US" sz="2200" b="1" dirty="0">
                <a:solidFill>
                  <a:srgbClr val="C00000"/>
                </a:solidFill>
                <a:latin typeface="Arial" charset="0"/>
              </a:rPr>
              <a:t>	</a:t>
            </a:r>
            <a:r>
              <a:rPr lang="en-GB" altLang="en-US" sz="2400" b="1" dirty="0" smtClean="0">
                <a:solidFill>
                  <a:srgbClr val="C00000"/>
                </a:solidFill>
                <a:latin typeface="Arial" charset="0"/>
              </a:rPr>
              <a:t>Social Justice</a:t>
            </a:r>
          </a:p>
          <a:p>
            <a:endParaRPr lang="en-GB" altLang="en-US" sz="2400" b="1" dirty="0" smtClean="0">
              <a:solidFill>
                <a:srgbClr val="C00000"/>
              </a:solidFill>
              <a:latin typeface="Arial" charset="0"/>
            </a:endParaRPr>
          </a:p>
          <a:p>
            <a:r>
              <a:rPr lang="en-GB" altLang="en-US" sz="2400" b="1" dirty="0">
                <a:solidFill>
                  <a:srgbClr val="C00000"/>
                </a:solidFill>
                <a:latin typeface="Arial" charset="0"/>
              </a:rPr>
              <a:t>	</a:t>
            </a:r>
            <a:r>
              <a:rPr lang="en-GB" altLang="en-US" sz="2400" b="1" dirty="0" smtClean="0">
                <a:solidFill>
                  <a:srgbClr val="C00000"/>
                </a:solidFill>
                <a:latin typeface="Arial" charset="0"/>
              </a:rPr>
              <a:t>Truth and Integrity</a:t>
            </a:r>
          </a:p>
          <a:p>
            <a:endParaRPr lang="en-GB" altLang="en-US" sz="2400" b="1" dirty="0" smtClean="0">
              <a:solidFill>
                <a:srgbClr val="C00000"/>
              </a:solidFill>
              <a:latin typeface="Arial" charset="0"/>
            </a:endParaRPr>
          </a:p>
          <a:p>
            <a:r>
              <a:rPr lang="en-GB" altLang="en-US" sz="2400" b="1" dirty="0" smtClean="0">
                <a:solidFill>
                  <a:srgbClr val="C00000"/>
                </a:solidFill>
                <a:latin typeface="Arial" charset="0"/>
              </a:rPr>
              <a:t>	Equality   (*)</a:t>
            </a:r>
            <a:endParaRPr lang="en-GB" altLang="en-US" sz="2400" b="1" dirty="0">
              <a:solidFill>
                <a:srgbClr val="C00000"/>
              </a:solidFill>
              <a:latin typeface="Arial" charset="0"/>
            </a:endParaRPr>
          </a:p>
          <a:p>
            <a:endParaRPr lang="en-GB" altLang="en-US" sz="2400" b="1" dirty="0" smtClean="0">
              <a:solidFill>
                <a:srgbClr val="C00000"/>
              </a:solidFill>
              <a:latin typeface="Arial" charset="0"/>
            </a:endParaRPr>
          </a:p>
          <a:p>
            <a:r>
              <a:rPr lang="en-GB" altLang="en-US" sz="2400" b="1" dirty="0">
                <a:solidFill>
                  <a:srgbClr val="C00000"/>
                </a:solidFill>
                <a:latin typeface="Arial" charset="0"/>
              </a:rPr>
              <a:t>	</a:t>
            </a:r>
            <a:r>
              <a:rPr lang="en-GB" altLang="en-US" sz="2400" b="1" dirty="0" smtClean="0">
                <a:solidFill>
                  <a:srgbClr val="C00000"/>
                </a:solidFill>
                <a:latin typeface="Arial" charset="0"/>
              </a:rPr>
              <a:t>Simplicity</a:t>
            </a:r>
          </a:p>
          <a:p>
            <a:endParaRPr lang="en-GB" altLang="en-US" sz="2400" b="1" dirty="0" smtClean="0">
              <a:solidFill>
                <a:srgbClr val="C00000"/>
              </a:solidFill>
              <a:latin typeface="Arial" charset="0"/>
            </a:endParaRPr>
          </a:p>
          <a:p>
            <a:r>
              <a:rPr lang="en-GB" altLang="en-US" sz="2400" b="1" dirty="0" smtClean="0">
                <a:solidFill>
                  <a:srgbClr val="C00000"/>
                </a:solidFill>
                <a:latin typeface="Arial" charset="0"/>
              </a:rPr>
              <a:t>	Peace </a:t>
            </a:r>
            <a:r>
              <a:rPr lang="en-GB" altLang="en-US" sz="2400" b="1" dirty="0">
                <a:solidFill>
                  <a:srgbClr val="C00000"/>
                </a:solidFill>
                <a:latin typeface="Arial" charset="0"/>
              </a:rPr>
              <a:t>and non-violence</a:t>
            </a:r>
          </a:p>
          <a:p>
            <a:endParaRPr lang="en-GB" altLang="en-US" sz="2400" b="1" dirty="0" smtClean="0">
              <a:solidFill>
                <a:srgbClr val="C00000"/>
              </a:solidFill>
              <a:latin typeface="Arial" charset="0"/>
            </a:endParaRPr>
          </a:p>
          <a:p>
            <a:r>
              <a:rPr lang="en-GB" altLang="en-US" sz="2400" b="1" dirty="0">
                <a:solidFill>
                  <a:srgbClr val="C00000"/>
                </a:solidFill>
                <a:latin typeface="Arial" charset="0"/>
              </a:rPr>
              <a:t>	</a:t>
            </a:r>
            <a:r>
              <a:rPr lang="en-GB" altLang="en-US" sz="2400" b="1" dirty="0" smtClean="0">
                <a:solidFill>
                  <a:srgbClr val="C00000"/>
                </a:solidFill>
                <a:latin typeface="Arial" charset="0"/>
              </a:rPr>
              <a:t>Earth and the environment   (*)</a:t>
            </a:r>
            <a:endParaRPr lang="en-GB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79388" y="188913"/>
            <a:ext cx="8785100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altLang="en-US" sz="2400" b="1" u="sng" dirty="0">
                <a:solidFill>
                  <a:srgbClr val="006600"/>
                </a:solidFill>
                <a:latin typeface="Calibri" panose="020F0502020204030204" pitchFamily="34" charset="0"/>
              </a:rPr>
              <a:t>Concentrate first </a:t>
            </a:r>
            <a:r>
              <a:rPr lang="en-GB" altLang="en-US" sz="2400" b="1" u="sng" dirty="0" smtClean="0">
                <a:solidFill>
                  <a:srgbClr val="006600"/>
                </a:solidFill>
                <a:latin typeface="Calibri" panose="020F0502020204030204" pitchFamily="34" charset="0"/>
              </a:rPr>
              <a:t>on </a:t>
            </a:r>
            <a:r>
              <a:rPr lang="en-GB" altLang="en-US" sz="2400" b="1" u="sng" dirty="0">
                <a:solidFill>
                  <a:srgbClr val="006600"/>
                </a:solidFill>
                <a:latin typeface="Calibri" panose="020F0502020204030204" pitchFamily="34" charset="0"/>
              </a:rPr>
              <a:t>the UK.  Break problem down</a:t>
            </a:r>
            <a:r>
              <a:rPr lang="en-GB" altLang="en-US" sz="2400" b="1" dirty="0">
                <a:solidFill>
                  <a:srgbClr val="006600"/>
                </a:solidFill>
                <a:latin typeface="Calibri" panose="020F0502020204030204" pitchFamily="34" charset="0"/>
              </a:rPr>
              <a:t> …….  </a:t>
            </a:r>
          </a:p>
          <a:p>
            <a:endParaRPr lang="en-GB" altLang="en-US" b="1" dirty="0">
              <a:solidFill>
                <a:schemeClr val="accent2"/>
              </a:solidFill>
            </a:endParaRPr>
          </a:p>
          <a:p>
            <a:pPr marL="457200" indent="-457200">
              <a:buAutoNum type="arabicParenBoth"/>
            </a:pPr>
            <a:r>
              <a:rPr lang="en-GB" altLang="en-US" sz="2200" b="1" i="1" u="sng" dirty="0" smtClean="0">
                <a:solidFill>
                  <a:srgbClr val="A50021"/>
                </a:solidFill>
                <a:latin typeface="Calibri" panose="020F0502020204030204" pitchFamily="34" charset="0"/>
              </a:rPr>
              <a:t>What </a:t>
            </a:r>
            <a:r>
              <a:rPr lang="en-GB" altLang="en-US" sz="2200" b="1" i="1" u="sng" dirty="0">
                <a:solidFill>
                  <a:srgbClr val="A50021"/>
                </a:solidFill>
                <a:latin typeface="Calibri" panose="020F0502020204030204" pitchFamily="34" charset="0"/>
              </a:rPr>
              <a:t>would be </a:t>
            </a:r>
            <a:r>
              <a:rPr lang="en-GB" altLang="en-US" sz="2200" b="1" i="1" u="sng" dirty="0" smtClean="0">
                <a:solidFill>
                  <a:srgbClr val="A50021"/>
                </a:solidFill>
                <a:latin typeface="Calibri" panose="020F0502020204030204" pitchFamily="34" charset="0"/>
              </a:rPr>
              <a:t>EASY </a:t>
            </a:r>
            <a:r>
              <a:rPr lang="en-GB" altLang="en-US" sz="2200" b="1" i="1" u="sng" dirty="0">
                <a:solidFill>
                  <a:srgbClr val="A50021"/>
                </a:solidFill>
                <a:latin typeface="Calibri" panose="020F0502020204030204" pitchFamily="34" charset="0"/>
              </a:rPr>
              <a:t>to implement?</a:t>
            </a:r>
            <a:r>
              <a:rPr lang="en-GB" altLang="en-US" sz="2200" dirty="0">
                <a:solidFill>
                  <a:srgbClr val="A50021"/>
                </a:solidFill>
                <a:latin typeface="Calibri" panose="020F0502020204030204" pitchFamily="34" charset="0"/>
              </a:rPr>
              <a:t>    </a:t>
            </a:r>
            <a:r>
              <a:rPr lang="en-GB" altLang="en-US" sz="2200" b="1" i="1" dirty="0" smtClean="0">
                <a:solidFill>
                  <a:srgbClr val="A50021"/>
                </a:solidFill>
                <a:latin typeface="Calibri" panose="020F0502020204030204" pitchFamily="34" charset="0"/>
              </a:rPr>
              <a:t>If, by some miracle, this was my home and I was Prime Minister  ……</a:t>
            </a:r>
            <a:endParaRPr lang="en-GB" altLang="en-US" sz="2200" b="1" i="1" u="sng" dirty="0">
              <a:solidFill>
                <a:srgbClr val="A50021"/>
              </a:solidFill>
              <a:latin typeface="Calibri" panose="020F0502020204030204" pitchFamily="34" charset="0"/>
            </a:endParaRPr>
          </a:p>
          <a:p>
            <a:endParaRPr lang="en-GB" altLang="en-US" dirty="0" smtClean="0"/>
          </a:p>
          <a:p>
            <a:r>
              <a:rPr lang="en-GB" altLang="en-US" b="1" u="sng" dirty="0" smtClean="0"/>
              <a:t>Four ideas</a:t>
            </a:r>
          </a:p>
          <a:p>
            <a:endParaRPr lang="en-GB" altLang="en-US" dirty="0"/>
          </a:p>
          <a:p>
            <a:pPr>
              <a:buFont typeface="Symbol" pitchFamily="18" charset="2"/>
              <a:buChar char="·"/>
            </a:pPr>
            <a:r>
              <a:rPr lang="en-GB" altLang="en-US" sz="2200" b="1" dirty="0">
                <a:latin typeface="Calibri" panose="020F0502020204030204" pitchFamily="34" charset="0"/>
                <a:sym typeface="Symbol" pitchFamily="18" charset="2"/>
              </a:rPr>
              <a:t>  Reduce the minimum working </a:t>
            </a:r>
            <a:endParaRPr lang="en-GB" altLang="en-US" sz="2200" b="1" dirty="0" smtClean="0">
              <a:latin typeface="Calibri" panose="020F0502020204030204" pitchFamily="34" charset="0"/>
              <a:sym typeface="Symbol" pitchFamily="18" charset="2"/>
            </a:endParaRPr>
          </a:p>
          <a:p>
            <a:r>
              <a:rPr lang="en-GB" altLang="en-US" sz="2200" b="1" dirty="0" smtClean="0">
                <a:latin typeface="Calibri" panose="020F0502020204030204" pitchFamily="34" charset="0"/>
                <a:sym typeface="Symbol" pitchFamily="18" charset="2"/>
              </a:rPr>
              <a:t>    temperature from c. 17 </a:t>
            </a:r>
            <a:r>
              <a:rPr lang="en-GB" altLang="en-US" sz="2200" b="1" baseline="30000" dirty="0" err="1">
                <a:latin typeface="Calibri" panose="020F0502020204030204" pitchFamily="34" charset="0"/>
                <a:sym typeface="Symbol" pitchFamily="18" charset="2"/>
              </a:rPr>
              <a:t>o</a:t>
            </a:r>
            <a:r>
              <a:rPr lang="en-GB" altLang="en-US" sz="2200" b="1" dirty="0" err="1">
                <a:latin typeface="Calibri" panose="020F0502020204030204" pitchFamily="34" charset="0"/>
                <a:sym typeface="Symbol" pitchFamily="18" charset="2"/>
              </a:rPr>
              <a:t>C</a:t>
            </a:r>
            <a:r>
              <a:rPr lang="en-GB" altLang="en-US" sz="2200" b="1" dirty="0">
                <a:latin typeface="Calibri" panose="020F0502020204030204" pitchFamily="34" charset="0"/>
                <a:sym typeface="Symbol" pitchFamily="18" charset="2"/>
              </a:rPr>
              <a:t> to 15 </a:t>
            </a:r>
            <a:r>
              <a:rPr lang="en-GB" altLang="en-US" sz="2200" b="1" baseline="30000" dirty="0" err="1" smtClean="0">
                <a:latin typeface="Calibri" panose="020F0502020204030204" pitchFamily="34" charset="0"/>
                <a:sym typeface="Symbol" pitchFamily="18" charset="2"/>
              </a:rPr>
              <a:t>o</a:t>
            </a:r>
            <a:r>
              <a:rPr lang="en-GB" altLang="en-US" sz="2200" b="1" dirty="0" err="1" smtClean="0">
                <a:latin typeface="Calibri" panose="020F0502020204030204" pitchFamily="34" charset="0"/>
                <a:sym typeface="Symbol" pitchFamily="18" charset="2"/>
              </a:rPr>
              <a:t>C.</a:t>
            </a:r>
            <a:r>
              <a:rPr lang="en-GB" altLang="en-US" sz="2200" b="1" dirty="0" smtClean="0">
                <a:latin typeface="Calibri" panose="020F0502020204030204" pitchFamily="34" charset="0"/>
                <a:sym typeface="Symbol" pitchFamily="18" charset="2"/>
              </a:rPr>
              <a:t>  </a:t>
            </a:r>
          </a:p>
          <a:p>
            <a:r>
              <a:rPr lang="en-GB" altLang="en-US" sz="2200" b="1" dirty="0" smtClean="0">
                <a:latin typeface="Calibri" panose="020F0502020204030204" pitchFamily="34" charset="0"/>
                <a:sym typeface="Symbol" pitchFamily="18" charset="2"/>
              </a:rPr>
              <a:t>    </a:t>
            </a:r>
            <a:r>
              <a:rPr lang="en-GB" altLang="en-US" sz="2200" b="1" dirty="0" smtClean="0">
                <a:latin typeface="Calibri" panose="020F0502020204030204" pitchFamily="34" charset="0"/>
              </a:rPr>
              <a:t>Wear more clothes</a:t>
            </a:r>
            <a:endParaRPr lang="en-GB" altLang="en-US" sz="2200" b="1" dirty="0">
              <a:latin typeface="Calibri" panose="020F0502020204030204" pitchFamily="34" charset="0"/>
            </a:endParaRPr>
          </a:p>
          <a:p>
            <a:endParaRPr lang="en-GB" altLang="en-US" sz="2200" b="1" dirty="0">
              <a:latin typeface="Calibri" panose="020F0502020204030204" pitchFamily="34" charset="0"/>
            </a:endParaRPr>
          </a:p>
          <a:p>
            <a:pPr>
              <a:buFont typeface="Symbol"/>
              <a:buChar char="·"/>
            </a:pPr>
            <a:r>
              <a:rPr lang="en-GB" altLang="en-US" sz="2200" b="1" dirty="0" smtClean="0">
                <a:latin typeface="Calibri" panose="020F0502020204030204" pitchFamily="34" charset="0"/>
              </a:rPr>
              <a:t>   Price </a:t>
            </a:r>
            <a:r>
              <a:rPr lang="en-GB" altLang="en-US" sz="2200" b="1" dirty="0">
                <a:latin typeface="Calibri" panose="020F0502020204030204" pitchFamily="34" charset="0"/>
              </a:rPr>
              <a:t>domestic air travel </a:t>
            </a:r>
            <a:r>
              <a:rPr lang="en-GB" altLang="en-US" sz="2200" b="1" dirty="0" smtClean="0">
                <a:latin typeface="Calibri" panose="020F0502020204030204" pitchFamily="34" charset="0"/>
              </a:rPr>
              <a:t>in </a:t>
            </a:r>
            <a:r>
              <a:rPr lang="en-GB" altLang="en-US" sz="2200" b="1" dirty="0">
                <a:latin typeface="Calibri" panose="020F0502020204030204" pitchFamily="34" charset="0"/>
              </a:rPr>
              <a:t>UK </a:t>
            </a:r>
            <a:endParaRPr lang="en-GB" altLang="en-US" sz="2200" b="1" dirty="0" smtClean="0">
              <a:latin typeface="Calibri" panose="020F0502020204030204" pitchFamily="34" charset="0"/>
            </a:endParaRPr>
          </a:p>
          <a:p>
            <a:r>
              <a:rPr lang="en-GB" altLang="en-US" sz="2200" b="1" dirty="0" smtClean="0">
                <a:latin typeface="Calibri" panose="020F0502020204030204" pitchFamily="34" charset="0"/>
              </a:rPr>
              <a:t>     out </a:t>
            </a:r>
            <a:r>
              <a:rPr lang="en-GB" altLang="en-US" sz="2200" b="1" dirty="0">
                <a:latin typeface="Calibri" panose="020F0502020204030204" pitchFamily="34" charset="0"/>
              </a:rPr>
              <a:t>of the </a:t>
            </a:r>
            <a:r>
              <a:rPr lang="en-GB" altLang="en-US" sz="2200" b="1" dirty="0" smtClean="0">
                <a:latin typeface="Calibri" panose="020F0502020204030204" pitchFamily="34" charset="0"/>
              </a:rPr>
              <a:t>market.</a:t>
            </a:r>
            <a:endParaRPr lang="en-GB" altLang="en-US" sz="2200" b="1" dirty="0">
              <a:latin typeface="Calibri" panose="020F0502020204030204" pitchFamily="34" charset="0"/>
            </a:endParaRPr>
          </a:p>
          <a:p>
            <a:endParaRPr lang="en-GB" altLang="en-US" sz="2200" b="1" dirty="0">
              <a:latin typeface="Calibri" panose="020F0502020204030204" pitchFamily="34" charset="0"/>
            </a:endParaRPr>
          </a:p>
          <a:p>
            <a:r>
              <a:rPr lang="en-GB" altLang="en-US" sz="2200" b="1" dirty="0">
                <a:latin typeface="Calibri" panose="020F0502020204030204" pitchFamily="34" charset="0"/>
                <a:sym typeface="Symbol" pitchFamily="18" charset="2"/>
              </a:rPr>
              <a:t>  </a:t>
            </a:r>
            <a:r>
              <a:rPr lang="en-GB" altLang="en-US" sz="2200" b="1" i="1" dirty="0">
                <a:latin typeface="Calibri" panose="020F0502020204030204" pitchFamily="34" charset="0"/>
                <a:sym typeface="Symbol" pitchFamily="18" charset="2"/>
              </a:rPr>
              <a:t>with</a:t>
            </a:r>
            <a:r>
              <a:rPr lang="en-GB" altLang="en-US" sz="2200" b="1" dirty="0">
                <a:latin typeface="Calibri" panose="020F0502020204030204" pitchFamily="34" charset="0"/>
                <a:sym typeface="Symbol" pitchFamily="18" charset="2"/>
              </a:rPr>
              <a:t> h</a:t>
            </a:r>
            <a:r>
              <a:rPr lang="en-GB" altLang="en-US" sz="2200" b="1" dirty="0" smtClean="0">
                <a:latin typeface="Calibri" panose="020F0502020204030204" pitchFamily="34" charset="0"/>
              </a:rPr>
              <a:t>uge </a:t>
            </a:r>
            <a:r>
              <a:rPr lang="en-GB" altLang="en-US" sz="2200" b="1" dirty="0">
                <a:latin typeface="Calibri" panose="020F0502020204030204" pitchFamily="34" charset="0"/>
              </a:rPr>
              <a:t>expansion of train </a:t>
            </a:r>
            <a:r>
              <a:rPr lang="en-GB" altLang="en-US" sz="2200" b="1" dirty="0" smtClean="0">
                <a:latin typeface="Calibri" panose="020F0502020204030204" pitchFamily="34" charset="0"/>
              </a:rPr>
              <a:t>travel and safe cycling routes in </a:t>
            </a:r>
            <a:r>
              <a:rPr lang="en-GB" altLang="en-US" sz="2200" b="1" dirty="0">
                <a:latin typeface="Calibri" panose="020F0502020204030204" pitchFamily="34" charset="0"/>
              </a:rPr>
              <a:t>the </a:t>
            </a:r>
            <a:r>
              <a:rPr lang="en-GB" altLang="en-US" sz="2200" b="1" dirty="0" smtClean="0">
                <a:latin typeface="Calibri" panose="020F0502020204030204" pitchFamily="34" charset="0"/>
              </a:rPr>
              <a:t>UK</a:t>
            </a:r>
            <a:endParaRPr lang="en-GB" altLang="en-US" sz="2200" b="1" dirty="0">
              <a:latin typeface="Calibri" panose="020F0502020204030204" pitchFamily="34" charset="0"/>
            </a:endParaRPr>
          </a:p>
          <a:p>
            <a:endParaRPr lang="en-GB" altLang="en-US" sz="2200" b="1" dirty="0">
              <a:latin typeface="Calibri" panose="020F0502020204030204" pitchFamily="34" charset="0"/>
            </a:endParaRPr>
          </a:p>
          <a:p>
            <a:pPr>
              <a:buFont typeface="Symbol"/>
              <a:buChar char="·"/>
            </a:pPr>
            <a:r>
              <a:rPr lang="en-GB" altLang="en-US" sz="2200" b="1" dirty="0" smtClean="0">
                <a:latin typeface="Calibri" panose="020F0502020204030204" pitchFamily="34" charset="0"/>
              </a:rPr>
              <a:t>  Retro-fit </a:t>
            </a:r>
            <a:r>
              <a:rPr lang="en-GB" altLang="en-US" sz="2200" b="1" i="1" u="sng" dirty="0" smtClean="0">
                <a:latin typeface="Calibri" panose="020F0502020204030204" pitchFamily="34" charset="0"/>
              </a:rPr>
              <a:t>all</a:t>
            </a:r>
            <a:r>
              <a:rPr lang="en-GB" altLang="en-US" sz="2200" b="1" dirty="0" smtClean="0">
                <a:latin typeface="Calibri" panose="020F0502020204030204" pitchFamily="34" charset="0"/>
              </a:rPr>
              <a:t> domestic houses, providing </a:t>
            </a:r>
            <a:r>
              <a:rPr lang="en-GB" altLang="en-US" sz="2200" b="1" i="1" u="sng" dirty="0">
                <a:latin typeface="Calibri" panose="020F0502020204030204" pitchFamily="34" charset="0"/>
              </a:rPr>
              <a:t>free</a:t>
            </a:r>
            <a:r>
              <a:rPr lang="en-GB" altLang="en-US" sz="2200" b="1" dirty="0">
                <a:latin typeface="Calibri" panose="020F0502020204030204" pitchFamily="34" charset="0"/>
              </a:rPr>
              <a:t> double glazing </a:t>
            </a:r>
            <a:endParaRPr lang="en-GB" altLang="en-US" sz="2200" b="1" dirty="0" smtClean="0">
              <a:latin typeface="Calibri" panose="020F0502020204030204" pitchFamily="34" charset="0"/>
            </a:endParaRPr>
          </a:p>
          <a:p>
            <a:r>
              <a:rPr lang="en-GB" altLang="en-US" sz="2200" b="1" dirty="0" smtClean="0">
                <a:latin typeface="Calibri" panose="020F0502020204030204" pitchFamily="34" charset="0"/>
              </a:rPr>
              <a:t>    and </a:t>
            </a:r>
            <a:r>
              <a:rPr lang="en-GB" altLang="en-US" sz="2200" b="1" dirty="0">
                <a:latin typeface="Calibri" panose="020F0502020204030204" pitchFamily="34" charset="0"/>
              </a:rPr>
              <a:t>roof </a:t>
            </a:r>
            <a:r>
              <a:rPr lang="en-GB" altLang="en-US" sz="2200" b="1" dirty="0" smtClean="0">
                <a:latin typeface="Calibri" panose="020F0502020204030204" pitchFamily="34" charset="0"/>
              </a:rPr>
              <a:t>insulation</a:t>
            </a:r>
            <a:endParaRPr lang="en-GB" altLang="en-US" sz="2200" b="1" dirty="0">
              <a:latin typeface="Calibri" panose="020F0502020204030204" pitchFamily="34" charset="0"/>
            </a:endParaRPr>
          </a:p>
          <a:p>
            <a:endParaRPr lang="en-GB" altLang="en-US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628800"/>
            <a:ext cx="4183462" cy="29523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0318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0" y="-5417"/>
            <a:ext cx="8928100" cy="6093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AutoNum type="arabicParenBoth" startAt="2"/>
            </a:pPr>
            <a:r>
              <a:rPr lang="en-GB" altLang="en-US" sz="2400" b="1" i="1" u="sng" dirty="0" smtClean="0">
                <a:solidFill>
                  <a:srgbClr val="A50021"/>
                </a:solidFill>
                <a:latin typeface="Calibri" panose="020F0502020204030204" pitchFamily="34" charset="0"/>
              </a:rPr>
              <a:t>What </a:t>
            </a:r>
            <a:r>
              <a:rPr lang="en-GB" altLang="en-US" sz="2400" b="1" i="1" u="sng" dirty="0">
                <a:solidFill>
                  <a:srgbClr val="A50021"/>
                </a:solidFill>
                <a:latin typeface="Calibri" panose="020F0502020204030204" pitchFamily="34" charset="0"/>
              </a:rPr>
              <a:t>would be </a:t>
            </a:r>
            <a:r>
              <a:rPr lang="en-GB" altLang="en-US" sz="2400" b="1" i="1" u="sng" dirty="0" smtClean="0">
                <a:solidFill>
                  <a:srgbClr val="A50021"/>
                </a:solidFill>
                <a:latin typeface="Calibri" panose="020F0502020204030204" pitchFamily="34" charset="0"/>
              </a:rPr>
              <a:t>DIFFICULT to implement</a:t>
            </a:r>
            <a:r>
              <a:rPr lang="en-GB" altLang="en-US" sz="2400" dirty="0" smtClean="0">
                <a:solidFill>
                  <a:srgbClr val="A50021"/>
                </a:solidFill>
                <a:latin typeface="Calibri" panose="020F0502020204030204" pitchFamily="34" charset="0"/>
              </a:rPr>
              <a:t>?    ......  </a:t>
            </a:r>
            <a:r>
              <a:rPr lang="en-GB" altLang="en-US" sz="2400" b="1" i="1" dirty="0" smtClean="0">
                <a:solidFill>
                  <a:srgbClr val="A50021"/>
                </a:solidFill>
                <a:latin typeface="Calibri" panose="020F0502020204030204" pitchFamily="34" charset="0"/>
              </a:rPr>
              <a:t> </a:t>
            </a:r>
          </a:p>
          <a:p>
            <a:r>
              <a:rPr lang="en-GB" altLang="en-US" sz="2400" b="1" i="1" dirty="0">
                <a:solidFill>
                  <a:srgbClr val="A50021"/>
                </a:solidFill>
                <a:latin typeface="Calibri" panose="020F0502020204030204" pitchFamily="34" charset="0"/>
              </a:rPr>
              <a:t>	</a:t>
            </a:r>
            <a:r>
              <a:rPr lang="en-GB" altLang="en-US" sz="2400" b="1" i="1" dirty="0" smtClean="0">
                <a:solidFill>
                  <a:srgbClr val="A50021"/>
                </a:solidFill>
                <a:latin typeface="Calibri" panose="020F0502020204030204" pitchFamily="34" charset="0"/>
              </a:rPr>
              <a:t>But </a:t>
            </a:r>
            <a:r>
              <a:rPr lang="en-GB" altLang="en-US" sz="2400" b="1" i="1" dirty="0">
                <a:solidFill>
                  <a:srgbClr val="A50021"/>
                </a:solidFill>
                <a:latin typeface="Calibri" panose="020F0502020204030204" pitchFamily="34" charset="0"/>
              </a:rPr>
              <a:t>still possible if we are serious</a:t>
            </a:r>
          </a:p>
          <a:p>
            <a:endParaRPr lang="en-GB" altLang="en-US" b="1" i="1" dirty="0">
              <a:solidFill>
                <a:schemeClr val="accent2"/>
              </a:solidFill>
              <a:latin typeface="Calibri" panose="020F0502020204030204" pitchFamily="34" charset="0"/>
            </a:endParaRPr>
          </a:p>
          <a:p>
            <a:r>
              <a:rPr lang="en-GB" altLang="en-US" sz="2200" b="1" dirty="0">
                <a:latin typeface="Calibri" panose="020F0502020204030204" pitchFamily="34" charset="0"/>
              </a:rPr>
              <a:t>Carbon tax </a:t>
            </a:r>
            <a:r>
              <a:rPr lang="en-GB" altLang="en-US" sz="2200" b="1" i="1" dirty="0">
                <a:latin typeface="Calibri" panose="020F0502020204030204" pitchFamily="34" charset="0"/>
              </a:rPr>
              <a:t>via</a:t>
            </a:r>
            <a:r>
              <a:rPr lang="en-GB" altLang="en-US" sz="2200" b="1" dirty="0">
                <a:latin typeface="Calibri" panose="020F0502020204030204" pitchFamily="34" charset="0"/>
              </a:rPr>
              <a:t> credit cards :  </a:t>
            </a:r>
            <a:r>
              <a:rPr lang="en-GB" altLang="en-US" sz="2200" b="1" i="1" dirty="0">
                <a:latin typeface="Calibri" panose="020F0502020204030204" pitchFamily="34" charset="0"/>
              </a:rPr>
              <a:t>‘the polluter pays</a:t>
            </a:r>
            <a:r>
              <a:rPr lang="en-GB" altLang="en-US" sz="2200" b="1" i="1" dirty="0" smtClean="0">
                <a:latin typeface="Calibri" panose="020F0502020204030204" pitchFamily="34" charset="0"/>
              </a:rPr>
              <a:t>’   </a:t>
            </a:r>
            <a:r>
              <a:rPr lang="en-GB" altLang="en-US" sz="2200" b="1" dirty="0" smtClean="0">
                <a:latin typeface="Calibri" panose="020F0502020204030204" pitchFamily="34" charset="0"/>
              </a:rPr>
              <a:t>(Canada wanted to do this; no 1</a:t>
            </a:r>
            <a:r>
              <a:rPr lang="en-GB" altLang="en-US" sz="2200" b="1" baseline="30000" dirty="0" smtClean="0">
                <a:latin typeface="Calibri" panose="020F0502020204030204" pitchFamily="34" charset="0"/>
              </a:rPr>
              <a:t>st</a:t>
            </a:r>
            <a:r>
              <a:rPr lang="en-GB" altLang="en-US" sz="2200" b="1" dirty="0" smtClean="0">
                <a:latin typeface="Calibri" panose="020F0502020204030204" pitchFamily="34" charset="0"/>
              </a:rPr>
              <a:t> world country wants to be first, but others will surely follow)</a:t>
            </a:r>
            <a:endParaRPr lang="en-GB" altLang="en-US" sz="2200" dirty="0" smtClean="0">
              <a:latin typeface="Calibri" panose="020F0502020204030204" pitchFamily="34" charset="0"/>
            </a:endParaRPr>
          </a:p>
          <a:p>
            <a:endParaRPr lang="en-GB" altLang="en-US" dirty="0" smtClean="0">
              <a:latin typeface="Calibri" panose="020F0502020204030204" pitchFamily="34" charset="0"/>
            </a:endParaRPr>
          </a:p>
          <a:p>
            <a:endParaRPr lang="en-GB" altLang="en-US" dirty="0">
              <a:latin typeface="Calibri" panose="020F0502020204030204" pitchFamily="34" charset="0"/>
            </a:endParaRPr>
          </a:p>
          <a:p>
            <a:r>
              <a:rPr lang="en-GB" altLang="en-US" sz="2400" b="1" dirty="0">
                <a:solidFill>
                  <a:srgbClr val="A50021"/>
                </a:solidFill>
                <a:latin typeface="Calibri" pitchFamily="34" charset="0"/>
              </a:rPr>
              <a:t>(3)</a:t>
            </a:r>
            <a:r>
              <a:rPr lang="en-GB" altLang="en-US" sz="2400" b="1" i="1" dirty="0">
                <a:solidFill>
                  <a:srgbClr val="A50021"/>
                </a:solidFill>
                <a:latin typeface="Calibri" pitchFamily="34" charset="0"/>
              </a:rPr>
              <a:t>  </a:t>
            </a:r>
            <a:r>
              <a:rPr lang="en-GB" altLang="en-US" sz="2400" b="1" i="1" u="sng" dirty="0">
                <a:solidFill>
                  <a:srgbClr val="A50021"/>
                </a:solidFill>
                <a:latin typeface="Calibri" pitchFamily="34" charset="0"/>
              </a:rPr>
              <a:t>What would be </a:t>
            </a:r>
            <a:r>
              <a:rPr lang="en-GB" altLang="en-US" sz="2400" b="1" i="1" u="sng" dirty="0" smtClean="0">
                <a:solidFill>
                  <a:srgbClr val="A50021"/>
                </a:solidFill>
                <a:latin typeface="Calibri" pitchFamily="34" charset="0"/>
              </a:rPr>
              <a:t>INCREDIBLY DIFFCULT </a:t>
            </a:r>
            <a:r>
              <a:rPr lang="en-GB" altLang="en-US" sz="2400" b="1" i="1" u="sng" dirty="0">
                <a:solidFill>
                  <a:srgbClr val="A50021"/>
                </a:solidFill>
                <a:latin typeface="Calibri" pitchFamily="34" charset="0"/>
              </a:rPr>
              <a:t>to </a:t>
            </a:r>
            <a:r>
              <a:rPr lang="en-GB" altLang="en-US" sz="2400" b="1" i="1" u="sng" dirty="0" smtClean="0">
                <a:solidFill>
                  <a:srgbClr val="A50021"/>
                </a:solidFill>
                <a:latin typeface="Calibri" pitchFamily="34" charset="0"/>
              </a:rPr>
              <a:t>implement in UK</a:t>
            </a:r>
            <a:r>
              <a:rPr lang="en-GB" altLang="en-US" sz="2400" dirty="0" smtClean="0">
                <a:solidFill>
                  <a:srgbClr val="A50021"/>
                </a:solidFill>
                <a:latin typeface="Calibri" pitchFamily="34" charset="0"/>
              </a:rPr>
              <a:t>?  ........</a:t>
            </a:r>
            <a:endParaRPr lang="en-GB" altLang="en-US" sz="2400" b="1" i="1" dirty="0">
              <a:solidFill>
                <a:srgbClr val="A50021"/>
              </a:solidFill>
              <a:latin typeface="Calibri" pitchFamily="34" charset="0"/>
            </a:endParaRPr>
          </a:p>
          <a:p>
            <a:endParaRPr lang="en-GB" altLang="en-US" sz="2400" b="1" i="1" dirty="0">
              <a:solidFill>
                <a:schemeClr val="accent2"/>
              </a:solidFill>
              <a:latin typeface="Calibri" pitchFamily="34" charset="0"/>
            </a:endParaRPr>
          </a:p>
          <a:p>
            <a:r>
              <a:rPr lang="en-GB" altLang="en-US" sz="2200" b="1" dirty="0">
                <a:latin typeface="Calibri" pitchFamily="34" charset="0"/>
              </a:rPr>
              <a:t>Population </a:t>
            </a:r>
            <a:r>
              <a:rPr lang="en-GB" altLang="en-US" sz="2200" b="1" dirty="0" smtClean="0">
                <a:latin typeface="Calibri" pitchFamily="34" charset="0"/>
              </a:rPr>
              <a:t>policy:  </a:t>
            </a:r>
            <a:r>
              <a:rPr lang="en-GB" altLang="en-US" sz="2200" b="1" dirty="0">
                <a:latin typeface="Calibri" pitchFamily="34" charset="0"/>
              </a:rPr>
              <a:t>limit access </a:t>
            </a:r>
            <a:r>
              <a:rPr lang="en-GB" altLang="en-US" sz="2200" b="1" dirty="0" smtClean="0">
                <a:latin typeface="Calibri" pitchFamily="34" charset="0"/>
              </a:rPr>
              <a:t>to </a:t>
            </a:r>
            <a:r>
              <a:rPr lang="en-GB" altLang="en-US" sz="2200" b="1" dirty="0">
                <a:latin typeface="Calibri" pitchFamily="34" charset="0"/>
              </a:rPr>
              <a:t>Welfare State for </a:t>
            </a:r>
            <a:r>
              <a:rPr lang="en-GB" altLang="en-US" sz="2200" i="1" dirty="0" smtClean="0">
                <a:latin typeface="Calibri" pitchFamily="34" charset="0"/>
              </a:rPr>
              <a:t>‘</a:t>
            </a:r>
            <a:r>
              <a:rPr lang="en-GB" altLang="en-US" sz="2200" b="1" i="1" u="sng" dirty="0" smtClean="0">
                <a:latin typeface="Calibri" pitchFamily="34" charset="0"/>
              </a:rPr>
              <a:t>large</a:t>
            </a:r>
            <a:r>
              <a:rPr lang="en-GB" altLang="en-US" sz="2200" i="1" dirty="0" smtClean="0">
                <a:latin typeface="Calibri" pitchFamily="34" charset="0"/>
              </a:rPr>
              <a:t>’ </a:t>
            </a:r>
            <a:r>
              <a:rPr lang="en-GB" altLang="en-US" sz="2200" b="1" dirty="0" smtClean="0">
                <a:latin typeface="Calibri" pitchFamily="34" charset="0"/>
              </a:rPr>
              <a:t>families</a:t>
            </a:r>
            <a:endParaRPr lang="en-GB" altLang="en-US" sz="2200" b="1" dirty="0">
              <a:latin typeface="Calibri" pitchFamily="34" charset="0"/>
            </a:endParaRPr>
          </a:p>
          <a:p>
            <a:endParaRPr lang="en-GB" altLang="en-US" dirty="0" smtClean="0">
              <a:latin typeface="Calibri" panose="020F0502020204030204" pitchFamily="34" charset="0"/>
            </a:endParaRPr>
          </a:p>
          <a:p>
            <a:endParaRPr lang="en-GB" altLang="en-US" sz="2400" b="1" i="1" dirty="0" smtClean="0">
              <a:solidFill>
                <a:srgbClr val="A50021"/>
              </a:solidFill>
              <a:latin typeface="Calibri" panose="020F0502020204030204" pitchFamily="34" charset="0"/>
            </a:endParaRPr>
          </a:p>
          <a:p>
            <a:r>
              <a:rPr lang="en-GB" altLang="en-US" sz="2400" b="1" i="1" dirty="0" smtClean="0">
                <a:solidFill>
                  <a:srgbClr val="A50021"/>
                </a:solidFill>
                <a:latin typeface="Calibri" panose="020F0502020204030204" pitchFamily="34" charset="0"/>
              </a:rPr>
              <a:t>(4)  </a:t>
            </a:r>
            <a:r>
              <a:rPr lang="en-GB" altLang="en-US" sz="2400" b="1" i="1" u="sng" dirty="0" smtClean="0">
                <a:solidFill>
                  <a:srgbClr val="A50021"/>
                </a:solidFill>
                <a:latin typeface="Calibri" panose="020F0502020204030204" pitchFamily="34" charset="0"/>
              </a:rPr>
              <a:t>What about world population</a:t>
            </a:r>
            <a:r>
              <a:rPr lang="en-GB" altLang="en-US" sz="2400" b="1" i="1" dirty="0" smtClean="0">
                <a:solidFill>
                  <a:srgbClr val="A50021"/>
                </a:solidFill>
                <a:latin typeface="Calibri" panose="020F0502020204030204" pitchFamily="34" charset="0"/>
              </a:rPr>
              <a:t>?   Is it important?</a:t>
            </a:r>
            <a:endParaRPr lang="en-GB" altLang="en-US" sz="2400" b="1" i="1" dirty="0">
              <a:solidFill>
                <a:srgbClr val="A50021"/>
              </a:solidFill>
              <a:latin typeface="Calibri" panose="020F0502020204030204" pitchFamily="34" charset="0"/>
            </a:endParaRPr>
          </a:p>
          <a:p>
            <a:endParaRPr lang="en-GB" altLang="en-US" b="1" i="1" dirty="0">
              <a:solidFill>
                <a:schemeClr val="accent2"/>
              </a:solidFill>
              <a:latin typeface="Calibri" panose="020F0502020204030204" pitchFamily="34" charset="0"/>
            </a:endParaRPr>
          </a:p>
          <a:p>
            <a:r>
              <a:rPr lang="en-GB" altLang="en-US" sz="2200" b="1" dirty="0">
                <a:latin typeface="Calibri" panose="020F0502020204030204" pitchFamily="34" charset="0"/>
              </a:rPr>
              <a:t>3.3 billion in 1964, </a:t>
            </a:r>
            <a:r>
              <a:rPr lang="en-GB" altLang="en-US" sz="2200" b="1" dirty="0" smtClean="0">
                <a:latin typeface="Calibri" panose="020F0502020204030204" pitchFamily="34" charset="0"/>
              </a:rPr>
              <a:t>7.6 </a:t>
            </a:r>
            <a:r>
              <a:rPr lang="en-GB" altLang="en-US" sz="2200" b="1" dirty="0">
                <a:latin typeface="Calibri" panose="020F0502020204030204" pitchFamily="34" charset="0"/>
              </a:rPr>
              <a:t>in </a:t>
            </a:r>
            <a:r>
              <a:rPr lang="en-GB" altLang="en-US" sz="2200" b="1" dirty="0" smtClean="0">
                <a:latin typeface="Calibri" panose="020F0502020204030204" pitchFamily="34" charset="0"/>
              </a:rPr>
              <a:t>2018, 10.0</a:t>
            </a:r>
            <a:r>
              <a:rPr lang="en-GB" altLang="en-US" sz="2200" b="1" dirty="0" smtClean="0">
                <a:latin typeface="Symbol" pitchFamily="18" charset="2"/>
              </a:rPr>
              <a:t>-</a:t>
            </a:r>
            <a:r>
              <a:rPr lang="en-GB" altLang="en-US" sz="2200" b="1" dirty="0" smtClean="0">
                <a:latin typeface="Calibri" panose="020F0502020204030204" pitchFamily="34" charset="0"/>
              </a:rPr>
              <a:t>11.0 </a:t>
            </a:r>
            <a:r>
              <a:rPr lang="en-GB" altLang="en-US" sz="2200" b="1" dirty="0">
                <a:latin typeface="Calibri" panose="020F0502020204030204" pitchFamily="34" charset="0"/>
              </a:rPr>
              <a:t>in </a:t>
            </a:r>
            <a:r>
              <a:rPr lang="en-GB" altLang="en-US" sz="2200" b="1" dirty="0" smtClean="0">
                <a:latin typeface="Calibri" panose="020F0502020204030204" pitchFamily="34" charset="0"/>
              </a:rPr>
              <a:t>2100</a:t>
            </a:r>
            <a:endParaRPr lang="en-GB" altLang="en-US" sz="2200" b="1" dirty="0">
              <a:latin typeface="Calibri" panose="020F0502020204030204" pitchFamily="34" charset="0"/>
            </a:endParaRPr>
          </a:p>
          <a:p>
            <a:r>
              <a:rPr lang="en-GB" altLang="en-US" sz="2400" b="1" i="1" dirty="0">
                <a:solidFill>
                  <a:srgbClr val="006600"/>
                </a:solidFill>
                <a:latin typeface="Calibri" panose="020F0502020204030204" pitchFamily="34" charset="0"/>
              </a:rPr>
              <a:t> </a:t>
            </a:r>
            <a:r>
              <a:rPr lang="en-GB" altLang="en-US" sz="2400" b="1" i="1" dirty="0" smtClean="0">
                <a:solidFill>
                  <a:srgbClr val="006600"/>
                </a:solidFill>
                <a:latin typeface="Calibri" panose="020F0502020204030204" pitchFamily="34" charset="0"/>
              </a:rPr>
              <a:t>    </a:t>
            </a:r>
            <a:r>
              <a:rPr lang="en-GB" altLang="en-US" sz="2200" b="1" i="1" dirty="0" smtClean="0">
                <a:latin typeface="Calibri" panose="020F0502020204030204" pitchFamily="34" charset="0"/>
              </a:rPr>
              <a:t>Two counter-arguments on this contentious issue .....</a:t>
            </a:r>
          </a:p>
          <a:p>
            <a:endParaRPr lang="en-GB" altLang="en-US" sz="2200" b="1" dirty="0" smtClean="0">
              <a:latin typeface="Calibri" panose="020F0502020204030204" pitchFamily="34" charset="0"/>
            </a:endParaRPr>
          </a:p>
          <a:p>
            <a:r>
              <a:rPr lang="en-GB" altLang="en-US" sz="2200" b="1" dirty="0" smtClean="0">
                <a:latin typeface="Calibri" panose="020F0502020204030204" pitchFamily="34" charset="0"/>
              </a:rPr>
              <a:t>Can the United Nations lead on this matter?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4365103"/>
            <a:ext cx="2232248" cy="226241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43559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Richard_YorkshireCoast_July20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27784" y="188640"/>
            <a:ext cx="1008112" cy="100811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520" y="1196752"/>
            <a:ext cx="889248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300" b="1" dirty="0" smtClean="0">
                <a:solidFill>
                  <a:srgbClr val="006600"/>
                </a:solidFill>
                <a:latin typeface="Calibri" panose="020F0502020204030204" pitchFamily="34" charset="0"/>
              </a:rPr>
              <a:t>The Climate Emergency may affect every single person on this Planet.  Mass migration from the low-lying Southern Hemisphere to the higher-lying Northern Hemisphere may occur ……</a:t>
            </a:r>
          </a:p>
          <a:p>
            <a:endParaRPr lang="en-GB" sz="2300" b="1" dirty="0" smtClean="0">
              <a:solidFill>
                <a:srgbClr val="006600"/>
              </a:solidFill>
              <a:latin typeface="Calibri" panose="020F0502020204030204" pitchFamily="34" charset="0"/>
            </a:endParaRPr>
          </a:p>
          <a:p>
            <a:r>
              <a:rPr lang="en-GB" sz="2300" b="1" dirty="0" smtClean="0">
                <a:latin typeface="Calibri" panose="020F0502020204030204" pitchFamily="34" charset="0"/>
              </a:rPr>
              <a:t>My dreams for next 50 years:  </a:t>
            </a:r>
            <a:r>
              <a:rPr lang="en-GB" sz="23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(a)  Solar-powered air travel</a:t>
            </a:r>
          </a:p>
          <a:p>
            <a:r>
              <a:rPr lang="en-GB" sz="23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(b)  Transport solar energy from Sahara Desert to high population areas</a:t>
            </a:r>
          </a:p>
          <a:p>
            <a:r>
              <a:rPr lang="en-GB" sz="23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(c)  </a:t>
            </a:r>
            <a:r>
              <a:rPr lang="en-GB" sz="23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Trap CO</a:t>
            </a:r>
            <a:r>
              <a:rPr lang="en-GB" sz="2300" b="1" baseline="-25000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2</a:t>
            </a:r>
            <a:r>
              <a:rPr lang="en-GB" sz="23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and CH</a:t>
            </a:r>
            <a:r>
              <a:rPr lang="en-GB" sz="2300" b="1" baseline="-25000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4</a:t>
            </a:r>
            <a:r>
              <a:rPr lang="en-GB" sz="23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either underground  </a:t>
            </a:r>
            <a:r>
              <a:rPr lang="en-GB" sz="23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or</a:t>
            </a:r>
            <a:r>
              <a:rPr lang="en-GB" sz="23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in space</a:t>
            </a:r>
          </a:p>
          <a:p>
            <a:r>
              <a:rPr lang="en-GB" sz="2300" b="1" dirty="0" smtClean="0">
                <a:solidFill>
                  <a:srgbClr val="006600"/>
                </a:solidFill>
                <a:latin typeface="Calibri" panose="020F0502020204030204" pitchFamily="34" charset="0"/>
              </a:rPr>
              <a:t>  </a:t>
            </a:r>
            <a:endParaRPr lang="en-GB" sz="2300" b="1" dirty="0">
              <a:latin typeface="Calibri" panose="020F0502020204030204" pitchFamily="34" charset="0"/>
            </a:endParaRPr>
          </a:p>
          <a:p>
            <a:r>
              <a:rPr lang="en-GB" sz="2300" b="1" dirty="0" smtClean="0">
                <a:latin typeface="Calibri" panose="020F0502020204030204" pitchFamily="34" charset="0"/>
              </a:rPr>
              <a:t>Issues everybody in the UK, </a:t>
            </a:r>
            <a:r>
              <a:rPr lang="en-GB" sz="2300" b="1" i="1" u="sng" dirty="0" smtClean="0">
                <a:latin typeface="Calibri" panose="020F0502020204030204" pitchFamily="34" charset="0"/>
              </a:rPr>
              <a:t>especially the ‘young’</a:t>
            </a:r>
            <a:r>
              <a:rPr lang="en-GB" sz="2300" b="1" dirty="0" smtClean="0">
                <a:latin typeface="Calibri" panose="020F0502020204030204" pitchFamily="34" charset="0"/>
              </a:rPr>
              <a:t> , should think about:</a:t>
            </a:r>
            <a:endParaRPr lang="en-GB" sz="2300" b="1" dirty="0" smtClean="0">
              <a:solidFill>
                <a:srgbClr val="006600"/>
              </a:solidFill>
              <a:latin typeface="Calibri" panose="020F0502020204030204" pitchFamily="34" charset="0"/>
            </a:endParaRPr>
          </a:p>
          <a:p>
            <a:r>
              <a:rPr lang="en-GB" sz="2300" b="1" dirty="0" smtClean="0">
                <a:solidFill>
                  <a:srgbClr val="006600"/>
                </a:solidFill>
                <a:latin typeface="Calibri" panose="020F0502020204030204" pitchFamily="34" charset="0"/>
              </a:rPr>
              <a:t>  </a:t>
            </a:r>
            <a:r>
              <a:rPr lang="en-GB" sz="23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(a)   Fly less, use trains more</a:t>
            </a:r>
          </a:p>
          <a:p>
            <a:r>
              <a:rPr lang="en-GB" sz="23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  (b)   Drive cars less, walk and cycle more</a:t>
            </a:r>
          </a:p>
          <a:p>
            <a:r>
              <a:rPr lang="en-GB" sz="23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  (c)   Eat less meat, more vegetables and fruit</a:t>
            </a:r>
          </a:p>
          <a:p>
            <a:r>
              <a:rPr lang="en-GB" sz="23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  (d)   Have fewer children</a:t>
            </a:r>
          </a:p>
          <a:p>
            <a:r>
              <a:rPr lang="en-GB" sz="22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  </a:t>
            </a:r>
          </a:p>
          <a:p>
            <a:r>
              <a:rPr lang="en-GB" sz="2100" b="1" dirty="0" smtClean="0">
                <a:latin typeface="Calibri" panose="020F0502020204030204" pitchFamily="34" charset="0"/>
              </a:rPr>
              <a:t>** Every person / country must adapt in the most appropriate way for them **</a:t>
            </a:r>
            <a:endParaRPr lang="en-GB" sz="2100" b="1" dirty="0">
              <a:latin typeface="Calibri" panose="020F0502020204030204" pitchFamily="34" charset="0"/>
            </a:endParaRPr>
          </a:p>
        </p:txBody>
      </p:sp>
      <p:pic>
        <p:nvPicPr>
          <p:cNvPr id="7" name="Picture 6" descr="Image result for quakers society of friends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88640"/>
            <a:ext cx="920584" cy="1037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535294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EiC_coverpage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3501008"/>
            <a:ext cx="3384376" cy="3028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6300192" y="5229200"/>
            <a:ext cx="2016125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altLang="en-US" sz="2200" b="1" i="1" dirty="0">
                <a:solidFill>
                  <a:srgbClr val="006600"/>
                </a:solidFill>
              </a:rPr>
              <a:t>Education in Chemistry</a:t>
            </a:r>
            <a:r>
              <a:rPr lang="en-GB" altLang="en-US" sz="2200" i="1" dirty="0">
                <a:solidFill>
                  <a:srgbClr val="006600"/>
                </a:solidFill>
              </a:rPr>
              <a:t> </a:t>
            </a:r>
            <a:r>
              <a:rPr lang="en-GB" altLang="en-US" sz="2200" dirty="0">
                <a:solidFill>
                  <a:srgbClr val="006600"/>
                </a:solidFill>
              </a:rPr>
              <a:t>(RSC) (2008) </a:t>
            </a:r>
            <a:r>
              <a:rPr lang="en-GB" altLang="en-US" sz="2200" b="1" dirty="0">
                <a:solidFill>
                  <a:srgbClr val="006600"/>
                </a:solidFill>
              </a:rPr>
              <a:t>45</a:t>
            </a:r>
            <a:r>
              <a:rPr lang="en-GB" altLang="en-US" sz="2200" dirty="0">
                <a:solidFill>
                  <a:srgbClr val="006600"/>
                </a:solidFill>
              </a:rPr>
              <a:t>, 17</a:t>
            </a:r>
            <a:r>
              <a:rPr lang="en-GB" altLang="en-US" sz="2200" dirty="0">
                <a:solidFill>
                  <a:srgbClr val="006600"/>
                </a:solidFill>
                <a:latin typeface="Symbol" pitchFamily="18" charset="2"/>
              </a:rPr>
              <a:t>-</a:t>
            </a:r>
            <a:r>
              <a:rPr lang="en-GB" altLang="en-US" sz="2200" dirty="0">
                <a:solidFill>
                  <a:srgbClr val="006600"/>
                </a:solidFill>
              </a:rPr>
              <a:t>21.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9512" y="1484784"/>
            <a:ext cx="55446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en-US" sz="2400" b="1" dirty="0" smtClean="0"/>
              <a:t>Trends of SF</a:t>
            </a:r>
            <a:r>
              <a:rPr lang="en-GB" altLang="en-US" sz="2400" b="1" baseline="-25000" dirty="0" smtClean="0"/>
              <a:t>6</a:t>
            </a:r>
            <a:r>
              <a:rPr lang="en-GB" altLang="en-US" sz="2400" b="1" dirty="0" smtClean="0"/>
              <a:t> and CF</a:t>
            </a:r>
            <a:r>
              <a:rPr lang="en-GB" altLang="en-US" sz="2400" b="1" baseline="-25000" dirty="0" smtClean="0"/>
              <a:t>3</a:t>
            </a:r>
            <a:r>
              <a:rPr lang="en-GB" altLang="en-US" sz="2400" b="1" dirty="0" smtClean="0"/>
              <a:t>SF</a:t>
            </a:r>
            <a:r>
              <a:rPr lang="en-GB" altLang="en-US" sz="2400" b="1" baseline="-25000" dirty="0" smtClean="0"/>
              <a:t>5</a:t>
            </a:r>
            <a:r>
              <a:rPr lang="en-GB" altLang="en-US" sz="2400" b="1" dirty="0" smtClean="0"/>
              <a:t> track each  </a:t>
            </a:r>
          </a:p>
          <a:p>
            <a:r>
              <a:rPr lang="en-GB" altLang="en-US" sz="2400" b="1" dirty="0" smtClean="0"/>
              <a:t> other closely over last 50 years.</a:t>
            </a:r>
          </a:p>
          <a:p>
            <a:endParaRPr lang="en-GB" altLang="en-US" sz="2400" b="1" i="1" dirty="0" smtClean="0">
              <a:solidFill>
                <a:srgbClr val="CC0000"/>
              </a:solidFill>
            </a:endParaRPr>
          </a:p>
          <a:p>
            <a:r>
              <a:rPr lang="en-GB" altLang="en-US" sz="2400" b="1" i="1" dirty="0" smtClean="0">
                <a:solidFill>
                  <a:srgbClr val="CC0000"/>
                </a:solidFill>
              </a:rPr>
              <a:t> </a:t>
            </a:r>
            <a:r>
              <a:rPr lang="en-GB" altLang="en-US" sz="2400" b="1" dirty="0" smtClean="0"/>
              <a:t>SF</a:t>
            </a:r>
            <a:r>
              <a:rPr lang="en-GB" altLang="en-US" sz="2400" b="1" baseline="-25000" dirty="0" smtClean="0"/>
              <a:t>6</a:t>
            </a:r>
            <a:r>
              <a:rPr lang="en-GB" altLang="en-US" sz="2400" b="1" dirty="0" smtClean="0"/>
              <a:t> a dielectric in high-voltage </a:t>
            </a:r>
          </a:p>
          <a:p>
            <a:r>
              <a:rPr lang="en-GB" altLang="en-US" sz="2400" b="1" dirty="0" smtClean="0"/>
              <a:t> applications.</a:t>
            </a:r>
          </a:p>
        </p:txBody>
      </p:sp>
      <p:graphicFrame>
        <p:nvGraphicFramePr>
          <p:cNvPr id="69635" name="Object 4"/>
          <p:cNvGraphicFramePr>
            <a:graphicFrameLocks noChangeAspect="1"/>
          </p:cNvGraphicFramePr>
          <p:nvPr/>
        </p:nvGraphicFramePr>
        <p:xfrm>
          <a:off x="5436096" y="2924944"/>
          <a:ext cx="3111619" cy="2592288"/>
        </p:xfrm>
        <a:graphic>
          <a:graphicData uri="http://schemas.openxmlformats.org/presentationml/2006/ole">
            <p:oleObj spid="_x0000_s69635" name="CS ChemDraw Drawing" r:id="rId4" imgW="3396996" imgH="2831592" progId="">
              <p:embed/>
            </p:oleObj>
          </a:graphicData>
        </a:graphic>
      </p:graphicFrame>
      <p:grpSp>
        <p:nvGrpSpPr>
          <p:cNvPr id="9" name="Group 5"/>
          <p:cNvGrpSpPr>
            <a:grpSpLocks/>
          </p:cNvGrpSpPr>
          <p:nvPr/>
        </p:nvGrpSpPr>
        <p:grpSpPr bwMode="auto">
          <a:xfrm>
            <a:off x="5796136" y="1124744"/>
            <a:ext cx="2952328" cy="2448272"/>
            <a:chOff x="3515" y="391"/>
            <a:chExt cx="2087" cy="2084"/>
          </a:xfrm>
        </p:grpSpPr>
        <p:graphicFrame>
          <p:nvGraphicFramePr>
            <p:cNvPr id="10" name="Object 6"/>
            <p:cNvGraphicFramePr>
              <a:graphicFrameLocks noChangeAspect="1"/>
            </p:cNvGraphicFramePr>
            <p:nvPr/>
          </p:nvGraphicFramePr>
          <p:xfrm>
            <a:off x="3515" y="391"/>
            <a:ext cx="1296" cy="2084"/>
          </p:xfrm>
          <a:graphic>
            <a:graphicData uri="http://schemas.openxmlformats.org/presentationml/2006/ole">
              <p:oleObj spid="_x0000_s69636" name="CS ChemDraw Drawing" r:id="rId5" imgW="2057400" imgH="3308604" progId="">
                <p:embed/>
              </p:oleObj>
            </a:graphicData>
          </a:graphic>
        </p:graphicFrame>
        <p:sp>
          <p:nvSpPr>
            <p:cNvPr id="11" name="Text Box 7"/>
            <p:cNvSpPr txBox="1">
              <a:spLocks noChangeArrowheads="1"/>
            </p:cNvSpPr>
            <p:nvPr/>
          </p:nvSpPr>
          <p:spPr bwMode="auto">
            <a:xfrm>
              <a:off x="4378" y="614"/>
              <a:ext cx="1224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altLang="en-US">
                  <a:cs typeface="Arial" charset="0"/>
                </a:rPr>
                <a:t>Fluorine</a:t>
              </a:r>
              <a:endParaRPr lang="en-US" altLang="en-US">
                <a:cs typeface="Arial" charset="0"/>
              </a:endParaRPr>
            </a:p>
          </p:txBody>
        </p:sp>
        <p:sp>
          <p:nvSpPr>
            <p:cNvPr id="12" name="Text Box 8"/>
            <p:cNvSpPr txBox="1">
              <a:spLocks noChangeArrowheads="1"/>
            </p:cNvSpPr>
            <p:nvPr/>
          </p:nvSpPr>
          <p:spPr bwMode="auto">
            <a:xfrm>
              <a:off x="4422" y="1162"/>
              <a:ext cx="771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altLang="en-US" dirty="0">
                  <a:cs typeface="Arial" charset="0"/>
                </a:rPr>
                <a:t>Carbon</a:t>
              </a:r>
              <a:endParaRPr lang="en-US" altLang="en-US" dirty="0">
                <a:cs typeface="Arial" charset="0"/>
              </a:endParaRPr>
            </a:p>
          </p:txBody>
        </p:sp>
        <p:sp>
          <p:nvSpPr>
            <p:cNvPr id="13" name="Text Box 9"/>
            <p:cNvSpPr txBox="1">
              <a:spLocks noChangeArrowheads="1"/>
            </p:cNvSpPr>
            <p:nvPr/>
          </p:nvSpPr>
          <p:spPr bwMode="auto">
            <a:xfrm>
              <a:off x="4468" y="1764"/>
              <a:ext cx="719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altLang="en-US">
                  <a:cs typeface="Arial" charset="0"/>
                </a:rPr>
                <a:t>Sulphur</a:t>
              </a:r>
              <a:endParaRPr lang="en-US" altLang="en-US">
                <a:cs typeface="Arial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359024" y="764704"/>
            <a:ext cx="878497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700" b="1" dirty="0" smtClean="0">
                <a:solidFill>
                  <a:srgbClr val="993300"/>
                </a:solidFill>
              </a:rPr>
              <a:t>CF</a:t>
            </a:r>
            <a:r>
              <a:rPr lang="en-GB" sz="2700" b="1" baseline="-25000" dirty="0" smtClean="0">
                <a:solidFill>
                  <a:srgbClr val="993300"/>
                </a:solidFill>
              </a:rPr>
              <a:t>3</a:t>
            </a:r>
            <a:r>
              <a:rPr lang="en-GB" sz="2700" b="1" dirty="0" smtClean="0">
                <a:solidFill>
                  <a:srgbClr val="993300"/>
                </a:solidFill>
              </a:rPr>
              <a:t>SF</a:t>
            </a:r>
            <a:r>
              <a:rPr lang="en-GB" sz="2700" b="1" baseline="-25000" dirty="0" smtClean="0">
                <a:solidFill>
                  <a:srgbClr val="993300"/>
                </a:solidFill>
              </a:rPr>
              <a:t>5</a:t>
            </a:r>
            <a:r>
              <a:rPr lang="en-GB" sz="2700" b="1" dirty="0" smtClean="0">
                <a:solidFill>
                  <a:srgbClr val="993300"/>
                </a:solidFill>
              </a:rPr>
              <a:t> – the anthropogenic ‘super’ greenhouse gas</a:t>
            </a:r>
            <a:endParaRPr lang="en-GB" sz="2700" b="1" dirty="0">
              <a:solidFill>
                <a:srgbClr val="9933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9512" y="116632"/>
            <a:ext cx="37353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/>
              <a:t>.......   </a:t>
            </a:r>
            <a:r>
              <a:rPr lang="en-GB" sz="2400" b="1" u="sng" dirty="0" smtClean="0"/>
              <a:t>to large molecules</a:t>
            </a:r>
            <a:endParaRPr lang="en-GB" sz="2400" b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rontCoverEdition3_1702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332656"/>
            <a:ext cx="4514872" cy="555553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48064" y="476672"/>
            <a:ext cx="3995936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Published February 2021</a:t>
            </a:r>
          </a:p>
          <a:p>
            <a:endParaRPr lang="en-GB" sz="2000" b="1" dirty="0" smtClean="0"/>
          </a:p>
          <a:p>
            <a:r>
              <a:rPr lang="en-GB" sz="2000" b="1" dirty="0" smtClean="0"/>
              <a:t>ISBN: </a:t>
            </a:r>
            <a:r>
              <a:rPr lang="en-US" sz="2000" b="1" dirty="0" smtClean="0"/>
              <a:t>978-0-12-821575-3 </a:t>
            </a:r>
          </a:p>
          <a:p>
            <a:endParaRPr lang="en-US" sz="2000" b="1" dirty="0" smtClean="0"/>
          </a:p>
          <a:p>
            <a:endParaRPr lang="en-US" sz="2000" b="1" dirty="0" smtClean="0"/>
          </a:p>
          <a:p>
            <a:r>
              <a:rPr lang="en-US" sz="2000" b="1" dirty="0" smtClean="0"/>
              <a:t>35 Chapters by scientists across </a:t>
            </a:r>
            <a:r>
              <a:rPr lang="en-US" sz="2000" b="1" u="sng" dirty="0" smtClean="0"/>
              <a:t>ALL</a:t>
            </a:r>
            <a:r>
              <a:rPr lang="en-US" sz="2000" b="1" dirty="0" smtClean="0"/>
              <a:t> disciplines of the effects of Climate Change. </a:t>
            </a:r>
          </a:p>
          <a:p>
            <a:endParaRPr lang="en-US" sz="2000" b="1" dirty="0" smtClean="0"/>
          </a:p>
          <a:p>
            <a:r>
              <a:rPr lang="en-US" sz="2000" b="1" dirty="0" smtClean="0"/>
              <a:t>The first Chapter by RT ……</a:t>
            </a:r>
          </a:p>
          <a:p>
            <a:endParaRPr lang="en-US" sz="2000" b="1" dirty="0" smtClean="0"/>
          </a:p>
          <a:p>
            <a:r>
              <a:rPr lang="en-US" sz="2000" b="1" dirty="0" smtClean="0"/>
              <a:t>‘Greenhouse Gases and the emerging Climate Emergency’</a:t>
            </a:r>
          </a:p>
          <a:p>
            <a:endParaRPr lang="en-US" b="1" dirty="0" smtClean="0"/>
          </a:p>
          <a:p>
            <a:endParaRPr lang="en-US" b="1" dirty="0" smtClean="0"/>
          </a:p>
          <a:p>
            <a:endParaRPr lang="en-GB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331640" y="6088559"/>
            <a:ext cx="734481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 smtClean="0">
                <a:solidFill>
                  <a:srgbClr val="993300"/>
                </a:solidFill>
              </a:rPr>
              <a:t>https://doi.org/10.1016/B978-0-12-821575-3.00002-5 </a:t>
            </a:r>
            <a:endParaRPr lang="en-GB" sz="2200" b="1" dirty="0">
              <a:solidFill>
                <a:srgbClr val="99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116632"/>
            <a:ext cx="8352928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i="1" u="sng" dirty="0" smtClean="0">
                <a:solidFill>
                  <a:srgbClr val="006600"/>
                </a:solidFill>
              </a:rPr>
              <a:t>Terminology and Words that have changed in the UK since 2018</a:t>
            </a:r>
          </a:p>
          <a:p>
            <a:endParaRPr lang="en-GB" dirty="0" smtClean="0"/>
          </a:p>
          <a:p>
            <a:r>
              <a:rPr lang="en-GB" sz="2200" b="1" dirty="0" smtClean="0"/>
              <a:t>Global Warming</a:t>
            </a:r>
            <a:r>
              <a:rPr lang="en-GB" sz="2200" dirty="0" smtClean="0"/>
              <a:t>	becomes	</a:t>
            </a:r>
            <a:r>
              <a:rPr lang="en-GB" sz="2200" b="1" dirty="0" smtClean="0">
                <a:solidFill>
                  <a:srgbClr val="A50021"/>
                </a:solidFill>
              </a:rPr>
              <a:t>Global Heating</a:t>
            </a:r>
          </a:p>
          <a:p>
            <a:endParaRPr lang="en-GB" sz="2200" dirty="0" smtClean="0"/>
          </a:p>
          <a:p>
            <a:r>
              <a:rPr lang="en-GB" sz="2200" b="1" dirty="0" smtClean="0"/>
              <a:t>Climate Change</a:t>
            </a:r>
            <a:r>
              <a:rPr lang="en-GB" sz="2200" dirty="0" smtClean="0"/>
              <a:t>	becomes	</a:t>
            </a:r>
            <a:r>
              <a:rPr lang="en-GB" sz="2200" b="1" dirty="0" smtClean="0">
                <a:solidFill>
                  <a:srgbClr val="A50021"/>
                </a:solidFill>
              </a:rPr>
              <a:t>Climate Emergency</a:t>
            </a:r>
          </a:p>
          <a:p>
            <a:endParaRPr lang="en-GB" sz="2200" b="1" dirty="0" smtClean="0">
              <a:solidFill>
                <a:srgbClr val="A50021"/>
              </a:solidFill>
            </a:endParaRPr>
          </a:p>
          <a:p>
            <a:r>
              <a:rPr lang="en-GB" sz="2200" b="1" dirty="0" smtClean="0">
                <a:solidFill>
                  <a:srgbClr val="A50021"/>
                </a:solidFill>
              </a:rPr>
              <a:t>     </a:t>
            </a:r>
            <a:r>
              <a:rPr lang="en-GB" b="1" i="1" dirty="0" smtClean="0">
                <a:solidFill>
                  <a:schemeClr val="accent2"/>
                </a:solidFill>
              </a:rPr>
              <a:t>Birmingham City Council has a target of net zero-carbon by 2030</a:t>
            </a:r>
            <a:endParaRPr lang="en-GB" sz="2200" b="1" dirty="0" smtClean="0">
              <a:solidFill>
                <a:schemeClr val="accent2"/>
              </a:solidFill>
            </a:endParaRPr>
          </a:p>
          <a:p>
            <a:endParaRPr lang="en-GB" sz="2200" dirty="0" smtClean="0"/>
          </a:p>
          <a:p>
            <a:r>
              <a:rPr lang="en-GB" sz="2200" b="1" dirty="0" smtClean="0"/>
              <a:t>Climate Sceptic</a:t>
            </a:r>
            <a:r>
              <a:rPr lang="en-GB" sz="2200" dirty="0" smtClean="0"/>
              <a:t>	becomes	</a:t>
            </a:r>
            <a:r>
              <a:rPr lang="en-GB" sz="2200" b="1" dirty="0" smtClean="0">
                <a:solidFill>
                  <a:srgbClr val="A50021"/>
                </a:solidFill>
              </a:rPr>
              <a:t>Climate Science Denier</a:t>
            </a:r>
          </a:p>
          <a:p>
            <a:endParaRPr lang="en-GB" b="1" i="1" dirty="0" smtClean="0">
              <a:solidFill>
                <a:srgbClr val="A50021"/>
              </a:solidFill>
            </a:endParaRPr>
          </a:p>
          <a:p>
            <a:r>
              <a:rPr lang="en-GB" b="1" i="1" dirty="0" smtClean="0">
                <a:solidFill>
                  <a:srgbClr val="A50021"/>
                </a:solidFill>
              </a:rPr>
              <a:t>	</a:t>
            </a:r>
            <a:endParaRPr lang="en-GB" b="1" u="sng" dirty="0" smtClean="0">
              <a:solidFill>
                <a:srgbClr val="006600"/>
              </a:solidFill>
            </a:endParaRPr>
          </a:p>
          <a:p>
            <a:r>
              <a:rPr lang="en-GB" sz="2000" b="1" u="sng" dirty="0" smtClean="0">
                <a:solidFill>
                  <a:srgbClr val="006600"/>
                </a:solidFill>
              </a:rPr>
              <a:t>Huge Celebration since c. 2018</a:t>
            </a:r>
            <a:r>
              <a:rPr lang="en-GB" sz="2000" b="1" dirty="0" smtClean="0">
                <a:solidFill>
                  <a:srgbClr val="006600"/>
                </a:solidFill>
              </a:rPr>
              <a:t> </a:t>
            </a:r>
          </a:p>
          <a:p>
            <a:endParaRPr lang="en-GB" sz="2000" b="1" dirty="0" smtClean="0">
              <a:solidFill>
                <a:srgbClr val="006600"/>
              </a:solidFill>
            </a:endParaRPr>
          </a:p>
          <a:p>
            <a:r>
              <a:rPr lang="en-GB" sz="2000" b="1" dirty="0" smtClean="0">
                <a:solidFill>
                  <a:srgbClr val="006600"/>
                </a:solidFill>
              </a:rPr>
              <a:t>The climate science deniers have disappeared from the UK national media; replaced by Greta Thunberg </a:t>
            </a:r>
            <a:r>
              <a:rPr lang="en-GB" sz="2000" b="1" i="1" dirty="0" smtClean="0">
                <a:solidFill>
                  <a:srgbClr val="006600"/>
                </a:solidFill>
              </a:rPr>
              <a:t>and</a:t>
            </a:r>
            <a:r>
              <a:rPr lang="en-GB" sz="2000" b="1" dirty="0" smtClean="0">
                <a:solidFill>
                  <a:srgbClr val="006600"/>
                </a:solidFill>
              </a:rPr>
              <a:t> Extinction Rebellion. </a:t>
            </a:r>
          </a:p>
          <a:p>
            <a:endParaRPr lang="en-GB" sz="2000" b="1" dirty="0" smtClean="0">
              <a:solidFill>
                <a:srgbClr val="006600"/>
              </a:solidFill>
            </a:endParaRPr>
          </a:p>
          <a:p>
            <a:endParaRPr lang="en-GB" sz="2000" b="1" dirty="0" smtClean="0">
              <a:solidFill>
                <a:srgbClr val="006600"/>
              </a:solidFill>
            </a:endParaRPr>
          </a:p>
          <a:p>
            <a:r>
              <a:rPr lang="en-GB" sz="2000" b="1" dirty="0" smtClean="0">
                <a:solidFill>
                  <a:srgbClr val="006600"/>
                </a:solidFill>
              </a:rPr>
              <a:t>At last, this is finally true in North America</a:t>
            </a:r>
          </a:p>
          <a:p>
            <a:endParaRPr lang="en-GB" sz="2000" b="1" dirty="0" smtClean="0">
              <a:solidFill>
                <a:srgbClr val="0066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4941168"/>
            <a:ext cx="3096344" cy="17445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395536" y="0"/>
            <a:ext cx="8352928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2500" b="1" dirty="0">
                <a:solidFill>
                  <a:srgbClr val="A50021"/>
                </a:solidFill>
              </a:rPr>
              <a:t>Black-Body curves of Sun (5780 </a:t>
            </a:r>
            <a:r>
              <a:rPr lang="en-GB" sz="2500" b="1" i="1" dirty="0">
                <a:solidFill>
                  <a:srgbClr val="A50021"/>
                </a:solidFill>
              </a:rPr>
              <a:t>K</a:t>
            </a:r>
            <a:r>
              <a:rPr lang="en-GB" sz="2500" b="1" dirty="0">
                <a:solidFill>
                  <a:srgbClr val="A50021"/>
                </a:solidFill>
              </a:rPr>
              <a:t>) and Earth (290 </a:t>
            </a:r>
            <a:r>
              <a:rPr lang="en-GB" sz="2500" b="1" i="1" dirty="0">
                <a:solidFill>
                  <a:srgbClr val="A50021"/>
                </a:solidFill>
              </a:rPr>
              <a:t>K</a:t>
            </a:r>
            <a:r>
              <a:rPr lang="en-GB" sz="2500" b="1" dirty="0">
                <a:solidFill>
                  <a:srgbClr val="A50021"/>
                </a:solidFill>
              </a:rPr>
              <a:t>)</a:t>
            </a:r>
          </a:p>
        </p:txBody>
      </p:sp>
      <p:pic>
        <p:nvPicPr>
          <p:cNvPr id="3" name="Picture 6" descr="grindelwald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450" y="549275"/>
            <a:ext cx="1401763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7" descr="einstein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3663" y="549275"/>
            <a:ext cx="1357312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2708920"/>
            <a:ext cx="8240216" cy="372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2699792" y="1052736"/>
            <a:ext cx="36004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2800" b="1" dirty="0" smtClean="0">
                <a:solidFill>
                  <a:schemeClr val="accent2"/>
                </a:solidFill>
                <a:cs typeface="Arial" charset="0"/>
              </a:rPr>
              <a:t>Emitted </a:t>
            </a:r>
            <a:r>
              <a:rPr lang="en-GB" sz="2800" b="1" dirty="0">
                <a:solidFill>
                  <a:schemeClr val="accent2"/>
                </a:solidFill>
                <a:cs typeface="Arial" charset="0"/>
              </a:rPr>
              <a:t>energy </a:t>
            </a:r>
            <a:r>
              <a:rPr lang="en-GB" sz="2800" b="1" dirty="0">
                <a:solidFill>
                  <a:schemeClr val="accent2"/>
                </a:solidFill>
                <a:latin typeface="Symbol" pitchFamily="18" charset="2"/>
              </a:rPr>
              <a:t>a T</a:t>
            </a:r>
            <a:r>
              <a:rPr lang="en-GB" sz="2800" b="1" baseline="30000" dirty="0">
                <a:solidFill>
                  <a:schemeClr val="accent2"/>
                </a:solidFill>
                <a:latin typeface="Symbol" pitchFamily="18" charset="2"/>
              </a:rPr>
              <a:t>4</a:t>
            </a:r>
            <a:endParaRPr lang="en-GB" sz="2800" b="1" dirty="0">
              <a:solidFill>
                <a:schemeClr val="accent2"/>
              </a:solidFill>
              <a:cs typeface="Arial" charset="0"/>
            </a:endParaRPr>
          </a:p>
          <a:p>
            <a:pPr algn="ctr"/>
            <a:r>
              <a:rPr lang="en-GB" sz="2800" b="1" dirty="0" err="1">
                <a:solidFill>
                  <a:schemeClr val="accent2"/>
                </a:solidFill>
                <a:latin typeface="Symbol" pitchFamily="18" charset="2"/>
              </a:rPr>
              <a:t>l</a:t>
            </a:r>
            <a:r>
              <a:rPr lang="en-GB" sz="2800" b="1" baseline="-25000" dirty="0" err="1">
                <a:solidFill>
                  <a:schemeClr val="accent2"/>
                </a:solidFill>
              </a:rPr>
              <a:t>max</a:t>
            </a:r>
            <a:r>
              <a:rPr lang="en-GB" sz="2800" b="1" dirty="0">
                <a:solidFill>
                  <a:schemeClr val="accent2"/>
                </a:solidFill>
              </a:rPr>
              <a:t>  </a:t>
            </a:r>
            <a:r>
              <a:rPr lang="en-GB" sz="2800" b="1" dirty="0">
                <a:solidFill>
                  <a:schemeClr val="accent2"/>
                </a:solidFill>
                <a:latin typeface="Symbol" pitchFamily="18" charset="2"/>
              </a:rPr>
              <a:t>a</a:t>
            </a:r>
            <a:r>
              <a:rPr lang="en-GB" sz="2800" b="1" dirty="0">
                <a:solidFill>
                  <a:schemeClr val="accent2"/>
                </a:solidFill>
              </a:rPr>
              <a:t>  </a:t>
            </a:r>
            <a:r>
              <a:rPr lang="en-GB" sz="2800" b="1" dirty="0" smtClean="0">
                <a:solidFill>
                  <a:schemeClr val="accent2"/>
                </a:solidFill>
              </a:rPr>
              <a:t>T</a:t>
            </a:r>
            <a:r>
              <a:rPr lang="en-GB" sz="2800" b="1" baseline="30000" dirty="0" smtClean="0">
                <a:solidFill>
                  <a:schemeClr val="accent2"/>
                </a:solidFill>
                <a:latin typeface="Symbol" pitchFamily="18" charset="2"/>
              </a:rPr>
              <a:t>-</a:t>
            </a:r>
            <a:r>
              <a:rPr lang="en-GB" sz="2800" b="1" baseline="30000" dirty="0" smtClean="0">
                <a:solidFill>
                  <a:schemeClr val="accent2"/>
                </a:solidFill>
              </a:rPr>
              <a:t>1</a:t>
            </a:r>
            <a:endParaRPr lang="en-GB" sz="28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323850" y="0"/>
            <a:ext cx="8640763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2600" b="1" i="1" u="sng" dirty="0">
                <a:solidFill>
                  <a:srgbClr val="A50021"/>
                </a:solidFill>
              </a:rPr>
              <a:t>Energy balance</a:t>
            </a:r>
            <a:r>
              <a:rPr lang="en-GB" sz="2600" b="1" i="1" dirty="0">
                <a:solidFill>
                  <a:srgbClr val="A50021"/>
                </a:solidFill>
              </a:rPr>
              <a:t> </a:t>
            </a:r>
            <a:r>
              <a:rPr lang="en-GB" sz="2600" b="1" dirty="0">
                <a:solidFill>
                  <a:srgbClr val="A50021"/>
                </a:solidFill>
              </a:rPr>
              <a:t>:</a:t>
            </a:r>
            <a:r>
              <a:rPr lang="en-GB" sz="2600" b="1" i="1" dirty="0">
                <a:solidFill>
                  <a:srgbClr val="A50021"/>
                </a:solidFill>
              </a:rPr>
              <a:t>  UV + </a:t>
            </a:r>
            <a:r>
              <a:rPr lang="en-GB" sz="2600" b="1" i="1" dirty="0" err="1">
                <a:solidFill>
                  <a:srgbClr val="A50021"/>
                </a:solidFill>
              </a:rPr>
              <a:t>Visible</a:t>
            </a:r>
            <a:r>
              <a:rPr lang="en-GB" sz="2600" b="1" i="1" baseline="-25000" dirty="0" err="1">
                <a:solidFill>
                  <a:srgbClr val="A50021"/>
                </a:solidFill>
              </a:rPr>
              <a:t>in</a:t>
            </a:r>
            <a:r>
              <a:rPr lang="en-GB" sz="2600" b="1" i="1" baseline="-25000" dirty="0">
                <a:solidFill>
                  <a:srgbClr val="A50021"/>
                </a:solidFill>
              </a:rPr>
              <a:t> </a:t>
            </a:r>
            <a:r>
              <a:rPr lang="en-GB" sz="2600" b="1" i="1" dirty="0">
                <a:solidFill>
                  <a:srgbClr val="A50021"/>
                </a:solidFill>
              </a:rPr>
              <a:t>(sun</a:t>
            </a:r>
            <a:r>
              <a:rPr lang="en-GB" sz="2600" b="1" i="1" dirty="0" smtClean="0">
                <a:solidFill>
                  <a:srgbClr val="A50021"/>
                </a:solidFill>
              </a:rPr>
              <a:t>)  </a:t>
            </a:r>
            <a:r>
              <a:rPr lang="en-GB" sz="2600" b="1" i="1" dirty="0">
                <a:solidFill>
                  <a:srgbClr val="A50021"/>
                </a:solidFill>
              </a:rPr>
              <a:t>=  </a:t>
            </a:r>
            <a:r>
              <a:rPr lang="en-GB" sz="2600" b="1" i="1" dirty="0" err="1">
                <a:solidFill>
                  <a:srgbClr val="A50021"/>
                </a:solidFill>
              </a:rPr>
              <a:t>IR</a:t>
            </a:r>
            <a:r>
              <a:rPr lang="en-GB" sz="2600" b="1" i="1" baseline="-25000" dirty="0" err="1">
                <a:solidFill>
                  <a:srgbClr val="A50021"/>
                </a:solidFill>
              </a:rPr>
              <a:t>out</a:t>
            </a:r>
            <a:r>
              <a:rPr lang="en-GB" sz="2600" b="1" i="1" baseline="-25000" dirty="0">
                <a:solidFill>
                  <a:srgbClr val="A50021"/>
                </a:solidFill>
              </a:rPr>
              <a:t> </a:t>
            </a:r>
            <a:r>
              <a:rPr lang="en-GB" sz="2600" b="1" i="1" dirty="0">
                <a:solidFill>
                  <a:srgbClr val="A50021"/>
                </a:solidFill>
              </a:rPr>
              <a:t>(earth)</a:t>
            </a:r>
            <a:endParaRPr lang="en-GB" sz="2600" b="1" i="1" baseline="-25000" dirty="0">
              <a:solidFill>
                <a:srgbClr val="A50021"/>
              </a:solidFill>
            </a:endParaRPr>
          </a:p>
        </p:txBody>
      </p:sp>
      <p:pic>
        <p:nvPicPr>
          <p:cNvPr id="3" name="Picture 5" descr="KA620_49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2276475"/>
            <a:ext cx="3916362" cy="445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5220072" y="625525"/>
            <a:ext cx="3923928" cy="62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2100" b="1" i="1" dirty="0" err="1">
                <a:latin typeface="Calibri" pitchFamily="34" charset="0"/>
              </a:rPr>
              <a:t>T</a:t>
            </a:r>
            <a:r>
              <a:rPr lang="en-GB" sz="2100" b="1" i="1" baseline="-25000" dirty="0" err="1">
                <a:latin typeface="Calibri" pitchFamily="34" charset="0"/>
              </a:rPr>
              <a:t>earth</a:t>
            </a:r>
            <a:r>
              <a:rPr lang="en-GB" sz="2100" b="1" i="1" dirty="0">
                <a:latin typeface="Calibri" pitchFamily="34" charset="0"/>
              </a:rPr>
              <a:t> </a:t>
            </a:r>
            <a:r>
              <a:rPr lang="en-GB" sz="2100" b="1" dirty="0">
                <a:latin typeface="Calibri" pitchFamily="34" charset="0"/>
              </a:rPr>
              <a:t>should be 256 </a:t>
            </a:r>
            <a:r>
              <a:rPr lang="en-GB" sz="2100" b="1" i="1" dirty="0">
                <a:latin typeface="Calibri" pitchFamily="34" charset="0"/>
              </a:rPr>
              <a:t>K </a:t>
            </a:r>
            <a:r>
              <a:rPr lang="en-GB" sz="2100" b="1" dirty="0">
                <a:latin typeface="Calibri" pitchFamily="34" charset="0"/>
              </a:rPr>
              <a:t>(-17</a:t>
            </a:r>
            <a:r>
              <a:rPr lang="en-GB" sz="2100" b="1" baseline="30000" dirty="0">
                <a:latin typeface="Calibri" pitchFamily="34" charset="0"/>
              </a:rPr>
              <a:t> </a:t>
            </a:r>
            <a:r>
              <a:rPr lang="en-GB" sz="2100" b="1" baseline="30000" dirty="0" err="1">
                <a:latin typeface="Calibri" pitchFamily="34" charset="0"/>
              </a:rPr>
              <a:t>o</a:t>
            </a:r>
            <a:r>
              <a:rPr lang="en-GB" sz="2100" b="1" i="1" dirty="0" err="1">
                <a:latin typeface="Calibri" pitchFamily="34" charset="0"/>
              </a:rPr>
              <a:t>C</a:t>
            </a:r>
            <a:r>
              <a:rPr lang="en-GB" sz="2100" b="1" dirty="0">
                <a:latin typeface="Calibri" pitchFamily="34" charset="0"/>
              </a:rPr>
              <a:t>)</a:t>
            </a:r>
            <a:endParaRPr lang="en-GB" sz="2100" b="1" i="1" dirty="0">
              <a:latin typeface="Calibri" pitchFamily="34" charset="0"/>
            </a:endParaRPr>
          </a:p>
          <a:p>
            <a:endParaRPr lang="en-GB" sz="2100" b="1" dirty="0">
              <a:latin typeface="Calibri" pitchFamily="34" charset="0"/>
            </a:endParaRPr>
          </a:p>
          <a:p>
            <a:r>
              <a:rPr lang="en-GB" sz="2100" b="1" dirty="0">
                <a:solidFill>
                  <a:schemeClr val="accent2"/>
                </a:solidFill>
                <a:latin typeface="Calibri" pitchFamily="34" charset="0"/>
              </a:rPr>
              <a:t>Absorption of IR </a:t>
            </a:r>
            <a:r>
              <a:rPr lang="en-GB" sz="2100" b="1" dirty="0" smtClean="0">
                <a:solidFill>
                  <a:schemeClr val="accent2"/>
                </a:solidFill>
                <a:latin typeface="Calibri" pitchFamily="34" charset="0"/>
              </a:rPr>
              <a:t>radiation </a:t>
            </a:r>
            <a:r>
              <a:rPr lang="en-GB" sz="2100" b="1" dirty="0">
                <a:solidFill>
                  <a:schemeClr val="accent2"/>
                </a:solidFill>
                <a:latin typeface="Calibri" pitchFamily="34" charset="0"/>
              </a:rPr>
              <a:t>emitted by the </a:t>
            </a:r>
            <a:r>
              <a:rPr lang="en-GB" sz="2100" b="1" dirty="0" smtClean="0">
                <a:solidFill>
                  <a:schemeClr val="accent2"/>
                </a:solidFill>
                <a:latin typeface="Calibri" pitchFamily="34" charset="0"/>
              </a:rPr>
              <a:t>Earth </a:t>
            </a:r>
            <a:r>
              <a:rPr lang="en-GB" sz="2100" b="1" dirty="0">
                <a:solidFill>
                  <a:schemeClr val="accent2"/>
                </a:solidFill>
                <a:latin typeface="Calibri" pitchFamily="34" charset="0"/>
              </a:rPr>
              <a:t>by gases in the </a:t>
            </a:r>
            <a:r>
              <a:rPr lang="en-GB" sz="2100" b="1" dirty="0" smtClean="0">
                <a:solidFill>
                  <a:schemeClr val="accent2"/>
                </a:solidFill>
                <a:latin typeface="Calibri" pitchFamily="34" charset="0"/>
              </a:rPr>
              <a:t>troposphere.  Radiation </a:t>
            </a:r>
          </a:p>
          <a:p>
            <a:r>
              <a:rPr lang="en-GB" sz="2100" b="1" dirty="0" smtClean="0">
                <a:solidFill>
                  <a:schemeClr val="accent2"/>
                </a:solidFill>
                <a:latin typeface="Calibri" pitchFamily="34" charset="0"/>
              </a:rPr>
              <a:t>(c. </a:t>
            </a:r>
            <a:r>
              <a:rPr lang="en-GB" sz="2100" b="1" dirty="0">
                <a:solidFill>
                  <a:schemeClr val="accent2"/>
                </a:solidFill>
                <a:latin typeface="Calibri" pitchFamily="34" charset="0"/>
              </a:rPr>
              <a:t>38%) is trapped, like a greenhouse. </a:t>
            </a:r>
            <a:r>
              <a:rPr lang="en-GB" sz="2100" b="1" dirty="0" smtClean="0">
                <a:solidFill>
                  <a:schemeClr val="accent2"/>
                </a:solidFill>
                <a:latin typeface="Calibri" pitchFamily="34" charset="0"/>
              </a:rPr>
              <a:t> Some </a:t>
            </a:r>
            <a:r>
              <a:rPr lang="en-GB" sz="2100" b="1" dirty="0">
                <a:solidFill>
                  <a:schemeClr val="accent2"/>
                </a:solidFill>
                <a:latin typeface="Calibri" pitchFamily="34" charset="0"/>
              </a:rPr>
              <a:t>reflected back to </a:t>
            </a:r>
            <a:r>
              <a:rPr lang="en-GB" sz="2100" b="1" dirty="0" smtClean="0">
                <a:solidFill>
                  <a:schemeClr val="accent2"/>
                </a:solidFill>
                <a:latin typeface="Calibri" pitchFamily="34" charset="0"/>
              </a:rPr>
              <a:t>earth</a:t>
            </a:r>
            <a:endParaRPr lang="en-GB" sz="2100" b="1" dirty="0">
              <a:solidFill>
                <a:schemeClr val="accent2"/>
              </a:solidFill>
              <a:latin typeface="Calibri" pitchFamily="34" charset="0"/>
            </a:endParaRPr>
          </a:p>
          <a:p>
            <a:endParaRPr lang="en-GB" sz="2100" b="1" dirty="0">
              <a:solidFill>
                <a:schemeClr val="accent2"/>
              </a:solidFill>
              <a:latin typeface="Calibri" pitchFamily="34" charset="0"/>
            </a:endParaRPr>
          </a:p>
          <a:p>
            <a:r>
              <a:rPr lang="en-GB" sz="2100" b="1" dirty="0">
                <a:solidFill>
                  <a:srgbClr val="006600"/>
                </a:solidFill>
                <a:latin typeface="Calibri" pitchFamily="34" charset="0"/>
              </a:rPr>
              <a:t>Leads to an increase </a:t>
            </a:r>
            <a:r>
              <a:rPr lang="en-GB" sz="2100" b="1" dirty="0" smtClean="0">
                <a:solidFill>
                  <a:srgbClr val="006600"/>
                </a:solidFill>
                <a:latin typeface="Calibri" pitchFamily="34" charset="0"/>
              </a:rPr>
              <a:t>in temperature </a:t>
            </a:r>
            <a:r>
              <a:rPr lang="en-GB" sz="2100" b="1" dirty="0">
                <a:solidFill>
                  <a:srgbClr val="006600"/>
                </a:solidFill>
                <a:latin typeface="Calibri" pitchFamily="34" charset="0"/>
              </a:rPr>
              <a:t>of </a:t>
            </a:r>
            <a:r>
              <a:rPr lang="en-GB" sz="2100" b="1" i="1" dirty="0">
                <a:solidFill>
                  <a:srgbClr val="006600"/>
                </a:solidFill>
                <a:latin typeface="Calibri" pitchFamily="34" charset="0"/>
              </a:rPr>
              <a:t>ca</a:t>
            </a:r>
            <a:r>
              <a:rPr lang="en-GB" sz="2100" b="1" dirty="0">
                <a:solidFill>
                  <a:srgbClr val="006600"/>
                </a:solidFill>
                <a:latin typeface="Calibri" pitchFamily="34" charset="0"/>
              </a:rPr>
              <a:t>. 34 </a:t>
            </a:r>
            <a:r>
              <a:rPr lang="en-GB" sz="2100" b="1" i="1" dirty="0">
                <a:solidFill>
                  <a:srgbClr val="006600"/>
                </a:solidFill>
                <a:latin typeface="Calibri" pitchFamily="34" charset="0"/>
              </a:rPr>
              <a:t>K </a:t>
            </a:r>
            <a:r>
              <a:rPr lang="en-GB" sz="2100" b="1" dirty="0">
                <a:solidFill>
                  <a:srgbClr val="006600"/>
                </a:solidFill>
                <a:latin typeface="Calibri" pitchFamily="34" charset="0"/>
              </a:rPr>
              <a:t>:</a:t>
            </a:r>
            <a:r>
              <a:rPr lang="en-GB" sz="2100" b="1" i="1" dirty="0">
                <a:solidFill>
                  <a:srgbClr val="006600"/>
                </a:solidFill>
                <a:latin typeface="Calibri" pitchFamily="34" charset="0"/>
              </a:rPr>
              <a:t> </a:t>
            </a:r>
            <a:r>
              <a:rPr lang="en-GB" sz="2100" b="1" i="1" dirty="0" smtClean="0">
                <a:solidFill>
                  <a:srgbClr val="006600"/>
                </a:solidFill>
                <a:latin typeface="Calibri" pitchFamily="34" charset="0"/>
              </a:rPr>
              <a:t> </a:t>
            </a:r>
            <a:r>
              <a:rPr lang="en-GB" sz="2100" b="1" dirty="0" smtClean="0">
                <a:solidFill>
                  <a:srgbClr val="006600"/>
                </a:solidFill>
                <a:latin typeface="Calibri" pitchFamily="34" charset="0"/>
              </a:rPr>
              <a:t>30</a:t>
            </a:r>
            <a:r>
              <a:rPr lang="en-GB" sz="2100" b="1" i="1" dirty="0" smtClean="0">
                <a:solidFill>
                  <a:srgbClr val="006600"/>
                </a:solidFill>
                <a:latin typeface="Calibri" pitchFamily="34" charset="0"/>
              </a:rPr>
              <a:t> </a:t>
            </a:r>
            <a:r>
              <a:rPr lang="en-GB" sz="2100" b="1" i="1" dirty="0">
                <a:solidFill>
                  <a:srgbClr val="006600"/>
                </a:solidFill>
                <a:latin typeface="Calibri" pitchFamily="34" charset="0"/>
              </a:rPr>
              <a:t>K </a:t>
            </a:r>
            <a:r>
              <a:rPr lang="en-GB" sz="2100" b="1" dirty="0">
                <a:solidFill>
                  <a:srgbClr val="006600"/>
                </a:solidFill>
                <a:latin typeface="Calibri" pitchFamily="34" charset="0"/>
              </a:rPr>
              <a:t>is due to H</a:t>
            </a:r>
            <a:r>
              <a:rPr lang="en-GB" sz="2100" b="1" baseline="-25000" dirty="0">
                <a:solidFill>
                  <a:srgbClr val="006600"/>
                </a:solidFill>
                <a:latin typeface="Calibri" pitchFamily="34" charset="0"/>
              </a:rPr>
              <a:t>2</a:t>
            </a:r>
            <a:r>
              <a:rPr lang="en-GB" sz="2100" b="1" dirty="0">
                <a:solidFill>
                  <a:srgbClr val="006600"/>
                </a:solidFill>
                <a:latin typeface="Calibri" pitchFamily="34" charset="0"/>
              </a:rPr>
              <a:t>O, 3 </a:t>
            </a:r>
            <a:r>
              <a:rPr lang="en-GB" sz="2100" b="1" i="1" dirty="0">
                <a:solidFill>
                  <a:srgbClr val="006600"/>
                </a:solidFill>
                <a:latin typeface="Calibri" pitchFamily="34" charset="0"/>
              </a:rPr>
              <a:t>K </a:t>
            </a:r>
            <a:r>
              <a:rPr lang="en-GB" sz="2100" b="1" dirty="0">
                <a:solidFill>
                  <a:srgbClr val="006600"/>
                </a:solidFill>
                <a:latin typeface="Calibri" pitchFamily="34" charset="0"/>
              </a:rPr>
              <a:t>due to CO</a:t>
            </a:r>
            <a:r>
              <a:rPr lang="en-GB" sz="2100" b="1" baseline="-25000" dirty="0">
                <a:solidFill>
                  <a:srgbClr val="006600"/>
                </a:solidFill>
                <a:latin typeface="Calibri" pitchFamily="34" charset="0"/>
              </a:rPr>
              <a:t>2</a:t>
            </a:r>
            <a:r>
              <a:rPr lang="en-GB" sz="2100" b="1" dirty="0">
                <a:solidFill>
                  <a:srgbClr val="006600"/>
                </a:solidFill>
                <a:latin typeface="Calibri" pitchFamily="34" charset="0"/>
              </a:rPr>
              <a:t>, 1 </a:t>
            </a:r>
            <a:r>
              <a:rPr lang="en-GB" sz="2100" b="1" i="1" dirty="0">
                <a:solidFill>
                  <a:srgbClr val="006600"/>
                </a:solidFill>
                <a:latin typeface="Calibri" pitchFamily="34" charset="0"/>
              </a:rPr>
              <a:t>K</a:t>
            </a:r>
            <a:r>
              <a:rPr lang="en-GB" sz="2100" b="1" dirty="0">
                <a:solidFill>
                  <a:srgbClr val="006600"/>
                </a:solidFill>
                <a:latin typeface="Calibri" pitchFamily="34" charset="0"/>
              </a:rPr>
              <a:t> to CH</a:t>
            </a:r>
            <a:r>
              <a:rPr lang="en-GB" sz="2100" b="1" baseline="-25000" dirty="0">
                <a:solidFill>
                  <a:srgbClr val="006600"/>
                </a:solidFill>
                <a:latin typeface="Calibri" pitchFamily="34" charset="0"/>
              </a:rPr>
              <a:t>4</a:t>
            </a:r>
            <a:r>
              <a:rPr lang="en-GB" sz="2100" b="1" dirty="0">
                <a:solidFill>
                  <a:srgbClr val="006600"/>
                </a:solidFill>
                <a:latin typeface="Calibri" pitchFamily="34" charset="0"/>
              </a:rPr>
              <a:t>, N</a:t>
            </a:r>
            <a:r>
              <a:rPr lang="en-GB" sz="2100" b="1" baseline="-25000" dirty="0">
                <a:solidFill>
                  <a:srgbClr val="006600"/>
                </a:solidFill>
                <a:latin typeface="Calibri" pitchFamily="34" charset="0"/>
              </a:rPr>
              <a:t>2</a:t>
            </a:r>
            <a:r>
              <a:rPr lang="en-GB" sz="2100" b="1" dirty="0">
                <a:solidFill>
                  <a:srgbClr val="006600"/>
                </a:solidFill>
                <a:latin typeface="Calibri" pitchFamily="34" charset="0"/>
              </a:rPr>
              <a:t>O, O</a:t>
            </a:r>
            <a:r>
              <a:rPr lang="en-GB" sz="2100" b="1" baseline="-25000" dirty="0">
                <a:solidFill>
                  <a:srgbClr val="006600"/>
                </a:solidFill>
                <a:latin typeface="Calibri" pitchFamily="34" charset="0"/>
              </a:rPr>
              <a:t>3</a:t>
            </a:r>
            <a:r>
              <a:rPr lang="en-GB" sz="2100" b="1" dirty="0">
                <a:solidFill>
                  <a:srgbClr val="006600"/>
                </a:solidFill>
                <a:latin typeface="Calibri" pitchFamily="34" charset="0"/>
              </a:rPr>
              <a:t>. </a:t>
            </a:r>
            <a:r>
              <a:rPr lang="en-GB" sz="2100" b="1" dirty="0" smtClean="0">
                <a:solidFill>
                  <a:srgbClr val="006600"/>
                </a:solidFill>
                <a:latin typeface="Calibri" pitchFamily="34" charset="0"/>
              </a:rPr>
              <a:t> These </a:t>
            </a:r>
            <a:r>
              <a:rPr lang="en-GB" sz="2100" b="1" dirty="0">
                <a:solidFill>
                  <a:srgbClr val="006600"/>
                </a:solidFill>
                <a:latin typeface="Calibri" pitchFamily="34" charset="0"/>
              </a:rPr>
              <a:t>are the </a:t>
            </a:r>
            <a:r>
              <a:rPr lang="en-GB" sz="2100" b="1" u="sng" dirty="0">
                <a:solidFill>
                  <a:srgbClr val="006600"/>
                </a:solidFill>
                <a:latin typeface="Calibri" pitchFamily="34" charset="0"/>
              </a:rPr>
              <a:t>‘primary’</a:t>
            </a:r>
            <a:r>
              <a:rPr lang="en-GB" sz="2100" b="1" dirty="0">
                <a:solidFill>
                  <a:srgbClr val="006600"/>
                </a:solidFill>
                <a:latin typeface="Calibri" pitchFamily="34" charset="0"/>
              </a:rPr>
              <a:t> </a:t>
            </a:r>
            <a:r>
              <a:rPr lang="en-GB" sz="2100" b="1" dirty="0" smtClean="0">
                <a:solidFill>
                  <a:srgbClr val="006600"/>
                </a:solidFill>
                <a:latin typeface="Calibri" pitchFamily="34" charset="0"/>
              </a:rPr>
              <a:t>greenhouse gases. </a:t>
            </a:r>
          </a:p>
          <a:p>
            <a:r>
              <a:rPr lang="en-GB" sz="2100" b="1" u="sng" dirty="0" smtClean="0">
                <a:solidFill>
                  <a:srgbClr val="006600"/>
                </a:solidFill>
                <a:latin typeface="Calibri" pitchFamily="34" charset="0"/>
              </a:rPr>
              <a:t>H</a:t>
            </a:r>
            <a:r>
              <a:rPr lang="en-GB" sz="2100" b="1" baseline="-25000" dirty="0" smtClean="0">
                <a:solidFill>
                  <a:srgbClr val="006600"/>
                </a:solidFill>
                <a:latin typeface="Calibri" pitchFamily="34" charset="0"/>
              </a:rPr>
              <a:t>2</a:t>
            </a:r>
            <a:r>
              <a:rPr lang="en-GB" sz="2100" b="1" u="sng" dirty="0" smtClean="0">
                <a:solidFill>
                  <a:srgbClr val="006600"/>
                </a:solidFill>
                <a:latin typeface="Calibri" pitchFamily="34" charset="0"/>
              </a:rPr>
              <a:t>O</a:t>
            </a:r>
            <a:r>
              <a:rPr lang="en-GB" sz="2100" b="1" dirty="0" smtClean="0">
                <a:solidFill>
                  <a:srgbClr val="006600"/>
                </a:solidFill>
                <a:latin typeface="Calibri" pitchFamily="34" charset="0"/>
              </a:rPr>
              <a:t> </a:t>
            </a:r>
            <a:r>
              <a:rPr lang="en-GB" sz="2100" b="1" u="sng" dirty="0">
                <a:solidFill>
                  <a:srgbClr val="006600"/>
                </a:solidFill>
                <a:latin typeface="Calibri" pitchFamily="34" charset="0"/>
              </a:rPr>
              <a:t>the most </a:t>
            </a:r>
            <a:r>
              <a:rPr lang="en-GB" sz="2100" b="1" u="sng" dirty="0" smtClean="0">
                <a:solidFill>
                  <a:srgbClr val="006600"/>
                </a:solidFill>
                <a:latin typeface="Calibri" pitchFamily="34" charset="0"/>
              </a:rPr>
              <a:t>important</a:t>
            </a:r>
            <a:endParaRPr lang="en-GB" sz="2100" b="1" dirty="0">
              <a:solidFill>
                <a:srgbClr val="006600"/>
              </a:solidFill>
              <a:latin typeface="Calibri" pitchFamily="34" charset="0"/>
            </a:endParaRPr>
          </a:p>
          <a:p>
            <a:r>
              <a:rPr lang="en-GB" sz="21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endParaRPr lang="en-GB" sz="2100" b="1" dirty="0">
              <a:solidFill>
                <a:schemeClr val="accent2"/>
              </a:solidFill>
              <a:latin typeface="Calibri" pitchFamily="34" charset="0"/>
            </a:endParaRPr>
          </a:p>
          <a:p>
            <a:r>
              <a:rPr lang="en-GB" sz="2100" b="1" dirty="0" smtClean="0">
                <a:solidFill>
                  <a:srgbClr val="A50021"/>
                </a:solidFill>
                <a:latin typeface="Calibri" pitchFamily="34" charset="0"/>
              </a:rPr>
              <a:t>Earth’s </a:t>
            </a:r>
            <a:r>
              <a:rPr lang="en-GB" sz="2100" b="1" dirty="0">
                <a:solidFill>
                  <a:srgbClr val="A50021"/>
                </a:solidFill>
                <a:latin typeface="Calibri" pitchFamily="34" charset="0"/>
              </a:rPr>
              <a:t>atmosphere is </a:t>
            </a:r>
            <a:endParaRPr lang="en-GB" sz="2100" b="1" dirty="0" smtClean="0">
              <a:solidFill>
                <a:srgbClr val="A50021"/>
              </a:solidFill>
              <a:latin typeface="Calibri" pitchFamily="34" charset="0"/>
            </a:endParaRPr>
          </a:p>
          <a:p>
            <a:r>
              <a:rPr lang="en-GB" sz="2100" b="1" dirty="0" smtClean="0">
                <a:solidFill>
                  <a:srgbClr val="A50021"/>
                </a:solidFill>
                <a:latin typeface="Calibri" pitchFamily="34" charset="0"/>
              </a:rPr>
              <a:t>78</a:t>
            </a:r>
            <a:r>
              <a:rPr lang="en-GB" sz="2100" b="1" dirty="0">
                <a:solidFill>
                  <a:srgbClr val="A50021"/>
                </a:solidFill>
                <a:latin typeface="Calibri" pitchFamily="34" charset="0"/>
              </a:rPr>
              <a:t>% N</a:t>
            </a:r>
            <a:r>
              <a:rPr lang="en-GB" sz="2100" b="1" baseline="-25000" dirty="0">
                <a:solidFill>
                  <a:srgbClr val="A50021"/>
                </a:solidFill>
                <a:latin typeface="Calibri" pitchFamily="34" charset="0"/>
              </a:rPr>
              <a:t>2</a:t>
            </a:r>
            <a:r>
              <a:rPr lang="en-GB" sz="2100" b="1" dirty="0">
                <a:solidFill>
                  <a:srgbClr val="A50021"/>
                </a:solidFill>
                <a:latin typeface="Calibri" pitchFamily="34" charset="0"/>
              </a:rPr>
              <a:t>, 21% O</a:t>
            </a:r>
            <a:r>
              <a:rPr lang="en-GB" sz="2100" b="1" baseline="-25000" dirty="0">
                <a:solidFill>
                  <a:srgbClr val="A50021"/>
                </a:solidFill>
                <a:latin typeface="Calibri" pitchFamily="34" charset="0"/>
              </a:rPr>
              <a:t>2</a:t>
            </a:r>
            <a:r>
              <a:rPr lang="en-GB" sz="2100" b="1" dirty="0">
                <a:solidFill>
                  <a:srgbClr val="A50021"/>
                </a:solidFill>
                <a:latin typeface="Calibri" pitchFamily="34" charset="0"/>
              </a:rPr>
              <a:t> ; </a:t>
            </a:r>
            <a:r>
              <a:rPr lang="en-GB" sz="2100" b="1" dirty="0" smtClean="0">
                <a:solidFill>
                  <a:srgbClr val="A50021"/>
                </a:solidFill>
                <a:latin typeface="Calibri" pitchFamily="34" charset="0"/>
              </a:rPr>
              <a:t> neither </a:t>
            </a:r>
            <a:r>
              <a:rPr lang="en-GB" sz="2100" b="1" dirty="0">
                <a:solidFill>
                  <a:srgbClr val="A50021"/>
                </a:solidFill>
                <a:latin typeface="Calibri" pitchFamily="34" charset="0"/>
              </a:rPr>
              <a:t>absorb </a:t>
            </a:r>
            <a:endParaRPr lang="en-GB" sz="2100" b="1" dirty="0" smtClean="0">
              <a:solidFill>
                <a:srgbClr val="A50021"/>
              </a:solidFill>
              <a:latin typeface="Calibri" pitchFamily="34" charset="0"/>
            </a:endParaRPr>
          </a:p>
          <a:p>
            <a:r>
              <a:rPr lang="en-GB" sz="2100" b="1" dirty="0" smtClean="0">
                <a:solidFill>
                  <a:srgbClr val="A50021"/>
                </a:solidFill>
                <a:latin typeface="Calibri" pitchFamily="34" charset="0"/>
              </a:rPr>
              <a:t>IR radiation</a:t>
            </a:r>
            <a:endParaRPr lang="en-GB" sz="2100" b="1" dirty="0"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31861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" name="Object 7"/>
          <p:cNvGraphicFramePr>
            <a:graphicFrameLocks noChangeAspect="1"/>
          </p:cNvGraphicFramePr>
          <p:nvPr/>
        </p:nvGraphicFramePr>
        <p:xfrm>
          <a:off x="1979613" y="692150"/>
          <a:ext cx="1728787" cy="890588"/>
        </p:xfrm>
        <a:graphic>
          <a:graphicData uri="http://schemas.openxmlformats.org/presentationml/2006/ole">
            <p:oleObj spid="_x0000_s31747" name="Equation" r:id="rId4" imgW="939392" imgH="482391" progId="">
              <p:embed/>
            </p:oleObj>
          </a:graphicData>
        </a:graphic>
      </p:graphicFrame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971550" y="981075"/>
            <a:ext cx="117157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200" i="1"/>
              <a:t>T</a:t>
            </a:r>
            <a:r>
              <a:rPr lang="en-GB" sz="2200" i="1" baseline="-25000"/>
              <a:t>earth  </a:t>
            </a:r>
            <a:r>
              <a:rPr lang="en-GB" sz="2200" i="1"/>
              <a:t>=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0" y="1773238"/>
            <a:ext cx="5302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750" b="1" i="1" dirty="0">
                <a:solidFill>
                  <a:srgbClr val="A50021"/>
                </a:solidFill>
              </a:rPr>
              <a:t>F</a:t>
            </a:r>
            <a:r>
              <a:rPr lang="en-GB" sz="1750" b="1" i="1" baseline="-25000" dirty="0">
                <a:solidFill>
                  <a:srgbClr val="A50021"/>
                </a:solidFill>
              </a:rPr>
              <a:t>s</a:t>
            </a:r>
            <a:r>
              <a:rPr lang="en-GB" sz="1750" baseline="-25000" dirty="0"/>
              <a:t> </a:t>
            </a:r>
            <a:r>
              <a:rPr lang="en-GB" sz="1750" dirty="0"/>
              <a:t>solar flux, </a:t>
            </a:r>
            <a:r>
              <a:rPr lang="en-GB" sz="1750" b="1" i="1" dirty="0">
                <a:solidFill>
                  <a:srgbClr val="A50021"/>
                </a:solidFill>
              </a:rPr>
              <a:t>s</a:t>
            </a:r>
            <a:r>
              <a:rPr lang="en-GB" sz="1750" dirty="0"/>
              <a:t> Stefan’s Constant, </a:t>
            </a:r>
            <a:r>
              <a:rPr lang="en-GB" sz="1750" b="1" i="1" dirty="0">
                <a:solidFill>
                  <a:srgbClr val="A50021"/>
                </a:solidFill>
              </a:rPr>
              <a:t>A</a:t>
            </a:r>
            <a:r>
              <a:rPr lang="en-GB" sz="1750" dirty="0"/>
              <a:t> Earth’s </a:t>
            </a:r>
            <a:r>
              <a:rPr lang="en-GB" sz="1750" dirty="0" err="1"/>
              <a:t>albedo</a:t>
            </a:r>
            <a:endParaRPr lang="en-GB" sz="17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0" y="548680"/>
            <a:ext cx="8877300" cy="6201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 b="1" i="1" dirty="0">
                <a:solidFill>
                  <a:srgbClr val="006600"/>
                </a:solidFill>
              </a:rPr>
              <a:t>Molecule		     Mole Fraction		</a:t>
            </a:r>
            <a:r>
              <a:rPr lang="en-GB" sz="1400" b="1" i="1" dirty="0" err="1">
                <a:solidFill>
                  <a:srgbClr val="006600"/>
                </a:solidFill>
              </a:rPr>
              <a:t>ppmv</a:t>
            </a:r>
            <a:r>
              <a:rPr lang="en-GB" sz="1400" b="1" i="1" dirty="0">
                <a:solidFill>
                  <a:srgbClr val="006600"/>
                </a:solidFill>
              </a:rPr>
              <a:t> (</a:t>
            </a:r>
            <a:r>
              <a:rPr lang="en-GB" sz="1400" b="1" i="1" dirty="0" smtClean="0">
                <a:solidFill>
                  <a:srgbClr val="006600"/>
                </a:solidFill>
              </a:rPr>
              <a:t>2018)</a:t>
            </a:r>
            <a:r>
              <a:rPr lang="en-GB" sz="1400" b="1" i="1" dirty="0">
                <a:solidFill>
                  <a:srgbClr val="006600"/>
                </a:solidFill>
              </a:rPr>
              <a:t>	</a:t>
            </a:r>
            <a:r>
              <a:rPr lang="en-GB" sz="1400" b="1" i="1" dirty="0" err="1">
                <a:solidFill>
                  <a:srgbClr val="006600"/>
                </a:solidFill>
              </a:rPr>
              <a:t>ppmv</a:t>
            </a:r>
            <a:r>
              <a:rPr lang="en-GB" sz="1400" b="1" i="1" dirty="0">
                <a:solidFill>
                  <a:srgbClr val="006600"/>
                </a:solidFill>
              </a:rPr>
              <a:t> (1748)      % increase</a:t>
            </a:r>
            <a:endParaRPr lang="en-GB" sz="1400" dirty="0">
              <a:solidFill>
                <a:srgbClr val="006600"/>
              </a:solidFill>
            </a:endParaRPr>
          </a:p>
          <a:p>
            <a:r>
              <a:rPr lang="en-GB" sz="1400" dirty="0"/>
              <a:t>________________________________________________________________________________________</a:t>
            </a:r>
          </a:p>
          <a:p>
            <a:r>
              <a:rPr lang="en-GB" sz="1400" dirty="0"/>
              <a:t>   N</a:t>
            </a:r>
            <a:r>
              <a:rPr lang="en-GB" sz="1400" baseline="-25000" dirty="0"/>
              <a:t>2</a:t>
            </a:r>
            <a:r>
              <a:rPr lang="en-GB" sz="1400" dirty="0"/>
              <a:t>		0.78 or 78 %		  </a:t>
            </a:r>
            <a:r>
              <a:rPr lang="en-GB" sz="1400" dirty="0" smtClean="0"/>
              <a:t>780,900</a:t>
            </a:r>
            <a:r>
              <a:rPr lang="en-GB" sz="1400" dirty="0"/>
              <a:t>		    </a:t>
            </a:r>
            <a:r>
              <a:rPr lang="en-GB" sz="1400" dirty="0" smtClean="0"/>
              <a:t>780,900</a:t>
            </a:r>
            <a:r>
              <a:rPr lang="en-GB" sz="1400" dirty="0"/>
              <a:t>		0</a:t>
            </a:r>
          </a:p>
          <a:p>
            <a:r>
              <a:rPr lang="en-GB" sz="1400" dirty="0"/>
              <a:t>   O</a:t>
            </a:r>
            <a:r>
              <a:rPr lang="en-GB" sz="1400" baseline="-25000" dirty="0"/>
              <a:t>2</a:t>
            </a:r>
            <a:r>
              <a:rPr lang="en-GB" sz="1400" dirty="0"/>
              <a:t>		0.21 or 21 %		  </a:t>
            </a:r>
            <a:r>
              <a:rPr lang="en-GB" sz="1400" dirty="0" smtClean="0"/>
              <a:t>209,400</a:t>
            </a:r>
            <a:r>
              <a:rPr lang="en-GB" sz="1400" dirty="0"/>
              <a:t>		    </a:t>
            </a:r>
            <a:r>
              <a:rPr lang="en-GB" sz="1400" dirty="0" smtClean="0"/>
              <a:t>209,400</a:t>
            </a:r>
            <a:r>
              <a:rPr lang="en-GB" sz="1400" dirty="0"/>
              <a:t>		0</a:t>
            </a:r>
          </a:p>
          <a:p>
            <a:endParaRPr lang="en-GB" sz="1400" dirty="0"/>
          </a:p>
          <a:p>
            <a:r>
              <a:rPr lang="en-GB" sz="1400" dirty="0"/>
              <a:t>   H</a:t>
            </a:r>
            <a:r>
              <a:rPr lang="en-GB" sz="1400" baseline="-25000" dirty="0"/>
              <a:t>2</a:t>
            </a:r>
            <a:r>
              <a:rPr lang="en-GB" sz="1400" dirty="0"/>
              <a:t>O		0.01 (50% humidity, 298</a:t>
            </a:r>
            <a:r>
              <a:rPr lang="en-GB" sz="1400" i="1" dirty="0"/>
              <a:t> K</a:t>
            </a:r>
            <a:r>
              <a:rPr lang="en-GB" sz="1400" dirty="0"/>
              <a:t>)	  </a:t>
            </a:r>
            <a:r>
              <a:rPr lang="en-GB" sz="1400" dirty="0" smtClean="0"/>
              <a:t>10,000</a:t>
            </a:r>
            <a:r>
              <a:rPr lang="en-GB" sz="1400" dirty="0"/>
              <a:t>		    </a:t>
            </a:r>
            <a:r>
              <a:rPr lang="en-GB" sz="1400" dirty="0" smtClean="0"/>
              <a:t>10,000</a:t>
            </a:r>
            <a:r>
              <a:rPr lang="en-GB" sz="1400" dirty="0"/>
              <a:t>		0</a:t>
            </a:r>
          </a:p>
          <a:p>
            <a:r>
              <a:rPr lang="en-GB" sz="1400" dirty="0"/>
              <a:t>	 </a:t>
            </a:r>
            <a:r>
              <a:rPr lang="en-GB" sz="1400" dirty="0" smtClean="0"/>
              <a:t>______________________________________________________________________</a:t>
            </a:r>
          </a:p>
          <a:p>
            <a:r>
              <a:rPr lang="en-GB" sz="1400" dirty="0" smtClean="0"/>
              <a:t>   </a:t>
            </a:r>
            <a:r>
              <a:rPr lang="en-GB" sz="1400" dirty="0"/>
              <a:t>	    </a:t>
            </a:r>
          </a:p>
          <a:p>
            <a:r>
              <a:rPr lang="en-GB" sz="1400" dirty="0"/>
              <a:t>   CO</a:t>
            </a:r>
            <a:r>
              <a:rPr lang="en-GB" sz="1400" baseline="-25000" dirty="0"/>
              <a:t>2</a:t>
            </a:r>
            <a:r>
              <a:rPr lang="en-GB" sz="1400" dirty="0"/>
              <a:t>		3.8 x 10</a:t>
            </a:r>
            <a:r>
              <a:rPr lang="en-GB" sz="1400" baseline="30000" dirty="0">
                <a:latin typeface="Symbol" pitchFamily="18" charset="2"/>
              </a:rPr>
              <a:t>-</a:t>
            </a:r>
            <a:r>
              <a:rPr lang="en-GB" sz="1400" baseline="30000" dirty="0"/>
              <a:t>4</a:t>
            </a:r>
            <a:r>
              <a:rPr lang="en-GB" sz="1400" dirty="0"/>
              <a:t> </a:t>
            </a:r>
            <a:r>
              <a:rPr lang="en-GB" sz="1400" i="1" dirty="0"/>
              <a:t>or</a:t>
            </a:r>
            <a:r>
              <a:rPr lang="en-GB" sz="1400" dirty="0"/>
              <a:t> 0.038 %		    </a:t>
            </a:r>
            <a:r>
              <a:rPr lang="en-GB" sz="1400" dirty="0" smtClean="0"/>
              <a:t>407</a:t>
            </a:r>
            <a:r>
              <a:rPr lang="en-GB" sz="1400" dirty="0"/>
              <a:t>		    </a:t>
            </a:r>
            <a:r>
              <a:rPr lang="en-GB" sz="1400" dirty="0" smtClean="0"/>
              <a:t>278</a:t>
            </a:r>
            <a:r>
              <a:rPr lang="en-GB" sz="1400" dirty="0"/>
              <a:t>		</a:t>
            </a:r>
            <a:r>
              <a:rPr lang="en-GB" sz="2100" b="1" u="sng" dirty="0" smtClean="0">
                <a:solidFill>
                  <a:srgbClr val="A50021"/>
                </a:solidFill>
              </a:rPr>
              <a:t>46</a:t>
            </a:r>
            <a:endParaRPr lang="en-GB" sz="2100" b="1" u="sng" dirty="0">
              <a:solidFill>
                <a:srgbClr val="A50021"/>
              </a:solidFill>
            </a:endParaRPr>
          </a:p>
          <a:p>
            <a:r>
              <a:rPr lang="en-GB" sz="1400" dirty="0"/>
              <a:t>		    </a:t>
            </a:r>
          </a:p>
          <a:p>
            <a:r>
              <a:rPr lang="en-GB" sz="1400" dirty="0"/>
              <a:t>   CH</a:t>
            </a:r>
            <a:r>
              <a:rPr lang="en-GB" sz="1400" baseline="-25000" dirty="0"/>
              <a:t>4</a:t>
            </a:r>
            <a:r>
              <a:rPr lang="en-GB" sz="1400" dirty="0"/>
              <a:t>		1.77 x 10</a:t>
            </a:r>
            <a:r>
              <a:rPr lang="en-GB" sz="1400" baseline="30000" dirty="0">
                <a:latin typeface="Symbol" pitchFamily="18" charset="2"/>
              </a:rPr>
              <a:t>-</a:t>
            </a:r>
            <a:r>
              <a:rPr lang="en-GB" sz="1400" baseline="30000" dirty="0"/>
              <a:t>6</a:t>
            </a:r>
            <a:r>
              <a:rPr lang="en-GB" sz="1400" dirty="0"/>
              <a:t> </a:t>
            </a:r>
            <a:r>
              <a:rPr lang="en-GB" sz="1400" i="1" dirty="0"/>
              <a:t>or</a:t>
            </a:r>
            <a:r>
              <a:rPr lang="en-GB" sz="1400" dirty="0"/>
              <a:t> 0.0002 %	    </a:t>
            </a:r>
            <a:r>
              <a:rPr lang="en-GB" sz="1400" dirty="0" smtClean="0"/>
              <a:t>1.86</a:t>
            </a:r>
            <a:r>
              <a:rPr lang="en-GB" sz="1400" dirty="0"/>
              <a:t>		    0.72		</a:t>
            </a:r>
            <a:r>
              <a:rPr lang="en-GB" sz="2100" b="1" u="sng" dirty="0" smtClean="0">
                <a:solidFill>
                  <a:srgbClr val="A50021"/>
                </a:solidFill>
              </a:rPr>
              <a:t>158</a:t>
            </a:r>
            <a:endParaRPr lang="en-GB" sz="2100" b="1" u="sng" dirty="0">
              <a:solidFill>
                <a:srgbClr val="A50021"/>
              </a:solidFill>
            </a:endParaRPr>
          </a:p>
          <a:p>
            <a:r>
              <a:rPr lang="en-GB" sz="1400" dirty="0"/>
              <a:t>	    </a:t>
            </a:r>
          </a:p>
          <a:p>
            <a:r>
              <a:rPr lang="en-GB" sz="1400" dirty="0"/>
              <a:t>   N</a:t>
            </a:r>
            <a:r>
              <a:rPr lang="en-GB" sz="1400" baseline="-25000" dirty="0"/>
              <a:t>2</a:t>
            </a:r>
            <a:r>
              <a:rPr lang="en-GB" sz="1400" dirty="0"/>
              <a:t>O		3.2 x 10</a:t>
            </a:r>
            <a:r>
              <a:rPr lang="en-GB" sz="1400" baseline="30000" dirty="0">
                <a:latin typeface="Symbol" pitchFamily="18" charset="2"/>
              </a:rPr>
              <a:t>-</a:t>
            </a:r>
            <a:r>
              <a:rPr lang="en-GB" sz="1400" baseline="30000" dirty="0"/>
              <a:t>7</a:t>
            </a:r>
            <a:r>
              <a:rPr lang="en-GB" sz="1400" dirty="0"/>
              <a:t> </a:t>
            </a:r>
            <a:r>
              <a:rPr lang="en-GB" sz="1400" i="1" dirty="0"/>
              <a:t>or </a:t>
            </a:r>
            <a:r>
              <a:rPr lang="en-GB" sz="1400" dirty="0"/>
              <a:t>0.00003 %	    </a:t>
            </a:r>
            <a:r>
              <a:rPr lang="en-GB" sz="1400" dirty="0" smtClean="0"/>
              <a:t>0.33</a:t>
            </a:r>
            <a:r>
              <a:rPr lang="en-GB" sz="1400" dirty="0"/>
              <a:t>		    0.27		</a:t>
            </a:r>
            <a:r>
              <a:rPr lang="en-GB" sz="2000" b="1" u="sng" dirty="0" smtClean="0">
                <a:solidFill>
                  <a:schemeClr val="accent2"/>
                </a:solidFill>
              </a:rPr>
              <a:t>22</a:t>
            </a:r>
            <a:endParaRPr lang="en-GB" sz="2000" b="1" u="sng" dirty="0">
              <a:solidFill>
                <a:schemeClr val="accent2"/>
              </a:solidFill>
            </a:endParaRPr>
          </a:p>
          <a:p>
            <a:r>
              <a:rPr lang="en-GB" sz="1400" dirty="0"/>
              <a:t>	    </a:t>
            </a:r>
          </a:p>
          <a:p>
            <a:r>
              <a:rPr lang="en-GB" sz="1400" dirty="0"/>
              <a:t>   O</a:t>
            </a:r>
            <a:r>
              <a:rPr lang="en-GB" sz="1400" baseline="-25000" dirty="0"/>
              <a:t>3</a:t>
            </a:r>
            <a:r>
              <a:rPr lang="en-GB" sz="1400" dirty="0"/>
              <a:t> (troposphere)	3.4 x 10</a:t>
            </a:r>
            <a:r>
              <a:rPr lang="en-GB" sz="1400" baseline="30000" dirty="0">
                <a:latin typeface="Symbol" pitchFamily="18" charset="2"/>
              </a:rPr>
              <a:t>-</a:t>
            </a:r>
            <a:r>
              <a:rPr lang="en-GB" sz="1400" baseline="30000" dirty="0"/>
              <a:t>8</a:t>
            </a:r>
            <a:r>
              <a:rPr lang="en-GB" sz="1400" dirty="0"/>
              <a:t> </a:t>
            </a:r>
            <a:r>
              <a:rPr lang="en-GB" sz="1400" i="1" dirty="0"/>
              <a:t>or</a:t>
            </a:r>
            <a:r>
              <a:rPr lang="en-GB" sz="1400" dirty="0"/>
              <a:t> 0.000003 %	    </a:t>
            </a:r>
            <a:r>
              <a:rPr lang="en-GB" sz="1400" dirty="0" smtClean="0"/>
              <a:t>0.040</a:t>
            </a:r>
            <a:r>
              <a:rPr lang="en-GB" sz="1400" dirty="0"/>
              <a:t>		    0.025		</a:t>
            </a:r>
            <a:r>
              <a:rPr lang="en-GB" sz="2000" b="1" u="sng" dirty="0" smtClean="0">
                <a:solidFill>
                  <a:schemeClr val="accent2"/>
                </a:solidFill>
              </a:rPr>
              <a:t>60</a:t>
            </a:r>
            <a:endParaRPr lang="en-GB" sz="2000" b="1" u="sng" dirty="0">
              <a:solidFill>
                <a:schemeClr val="accent2"/>
              </a:solidFill>
            </a:endParaRPr>
          </a:p>
          <a:p>
            <a:r>
              <a:rPr lang="en-GB" sz="1400" dirty="0"/>
              <a:t>	    </a:t>
            </a:r>
          </a:p>
          <a:p>
            <a:r>
              <a:rPr lang="en-GB" sz="1400" dirty="0"/>
              <a:t>   All CFCs 		</a:t>
            </a:r>
            <a:r>
              <a:rPr lang="en-GB" sz="1400" dirty="0" smtClean="0"/>
              <a:t>8.0 </a:t>
            </a:r>
            <a:r>
              <a:rPr lang="en-GB" sz="1400" dirty="0"/>
              <a:t>x 10</a:t>
            </a:r>
            <a:r>
              <a:rPr lang="en-GB" sz="1400" baseline="30000" dirty="0">
                <a:latin typeface="Symbol" pitchFamily="18" charset="2"/>
              </a:rPr>
              <a:t>-</a:t>
            </a:r>
            <a:r>
              <a:rPr lang="en-GB" sz="1400" baseline="30000" dirty="0"/>
              <a:t>10</a:t>
            </a:r>
            <a:r>
              <a:rPr lang="en-GB" sz="1400" dirty="0"/>
              <a:t> </a:t>
            </a:r>
            <a:r>
              <a:rPr lang="en-GB" sz="1400" i="1" dirty="0"/>
              <a:t>or</a:t>
            </a:r>
            <a:r>
              <a:rPr lang="en-GB" sz="1400" dirty="0"/>
              <a:t> </a:t>
            </a:r>
            <a:r>
              <a:rPr lang="en-GB" sz="1400" dirty="0" smtClean="0"/>
              <a:t>8.0 </a:t>
            </a:r>
            <a:r>
              <a:rPr lang="en-GB" sz="1400" dirty="0"/>
              <a:t>x 10</a:t>
            </a:r>
            <a:r>
              <a:rPr lang="en-GB" sz="1400" baseline="30000" dirty="0">
                <a:latin typeface="Symbol" pitchFamily="18" charset="2"/>
              </a:rPr>
              <a:t>-</a:t>
            </a:r>
            <a:r>
              <a:rPr lang="en-GB" sz="1400" baseline="30000" dirty="0"/>
              <a:t>8</a:t>
            </a:r>
            <a:r>
              <a:rPr lang="en-GB" sz="1400" dirty="0"/>
              <a:t> %	    </a:t>
            </a:r>
            <a:r>
              <a:rPr lang="en-GB" sz="1400" dirty="0" smtClean="0"/>
              <a:t>0.0008</a:t>
            </a:r>
            <a:r>
              <a:rPr lang="en-GB" sz="1400" dirty="0"/>
              <a:t>		    0		</a:t>
            </a:r>
            <a:r>
              <a:rPr lang="en-GB" sz="2800" b="1" u="sng" dirty="0">
                <a:solidFill>
                  <a:schemeClr val="accent2"/>
                </a:solidFill>
                <a:sym typeface="Symbol" pitchFamily="18" charset="2"/>
              </a:rPr>
              <a:t></a:t>
            </a:r>
          </a:p>
          <a:p>
            <a:r>
              <a:rPr lang="en-GB" sz="1400" dirty="0"/>
              <a:t>	    </a:t>
            </a:r>
          </a:p>
          <a:p>
            <a:r>
              <a:rPr lang="en-GB" sz="1400" dirty="0"/>
              <a:t>   All </a:t>
            </a:r>
            <a:r>
              <a:rPr lang="en-GB" sz="1400" dirty="0" smtClean="0"/>
              <a:t>HFCs </a:t>
            </a:r>
            <a:r>
              <a:rPr lang="en-GB" sz="1400" dirty="0"/>
              <a:t>	</a:t>
            </a:r>
            <a:r>
              <a:rPr lang="en-GB" sz="1400" dirty="0" smtClean="0"/>
              <a:t>	1.0 </a:t>
            </a:r>
            <a:r>
              <a:rPr lang="en-GB" sz="1400" dirty="0"/>
              <a:t>x </a:t>
            </a:r>
            <a:r>
              <a:rPr lang="en-GB" sz="1400" dirty="0" smtClean="0"/>
              <a:t>10</a:t>
            </a:r>
            <a:r>
              <a:rPr lang="en-GB" sz="1400" baseline="30000" dirty="0" smtClean="0">
                <a:latin typeface="Symbol" pitchFamily="18" charset="2"/>
              </a:rPr>
              <a:t>-</a:t>
            </a:r>
            <a:r>
              <a:rPr lang="en-GB" sz="1400" baseline="30000" dirty="0" smtClean="0"/>
              <a:t>9</a:t>
            </a:r>
            <a:r>
              <a:rPr lang="en-GB" sz="1400" dirty="0" smtClean="0"/>
              <a:t> </a:t>
            </a:r>
            <a:r>
              <a:rPr lang="en-GB" sz="1400" i="1" dirty="0"/>
              <a:t>or</a:t>
            </a:r>
            <a:r>
              <a:rPr lang="en-GB" sz="1400" dirty="0"/>
              <a:t> </a:t>
            </a:r>
            <a:r>
              <a:rPr lang="en-GB" sz="1400" dirty="0" smtClean="0"/>
              <a:t>1.0 </a:t>
            </a:r>
            <a:r>
              <a:rPr lang="en-GB" sz="1400" dirty="0"/>
              <a:t>x </a:t>
            </a:r>
            <a:r>
              <a:rPr lang="en-GB" sz="1400" dirty="0" smtClean="0"/>
              <a:t>10</a:t>
            </a:r>
            <a:r>
              <a:rPr lang="en-GB" sz="1400" baseline="30000" dirty="0" smtClean="0">
                <a:latin typeface="Symbol" pitchFamily="18" charset="2"/>
              </a:rPr>
              <a:t>-</a:t>
            </a:r>
            <a:r>
              <a:rPr lang="en-GB" sz="1400" baseline="30000" dirty="0" smtClean="0"/>
              <a:t>7</a:t>
            </a:r>
            <a:r>
              <a:rPr lang="en-GB" sz="1400" dirty="0" smtClean="0"/>
              <a:t> </a:t>
            </a:r>
            <a:r>
              <a:rPr lang="en-GB" sz="1400" dirty="0"/>
              <a:t>%	    </a:t>
            </a:r>
            <a:r>
              <a:rPr lang="en-GB" sz="1400" dirty="0" smtClean="0"/>
              <a:t>0.0010</a:t>
            </a:r>
            <a:r>
              <a:rPr lang="en-GB" sz="1400" dirty="0"/>
              <a:t>		    0		 </a:t>
            </a:r>
            <a:r>
              <a:rPr lang="en-GB" sz="2800" b="1" u="sng" dirty="0" smtClean="0">
                <a:solidFill>
                  <a:schemeClr val="accent2"/>
                </a:solidFill>
                <a:sym typeface="Symbol" pitchFamily="18" charset="2"/>
              </a:rPr>
              <a:t></a:t>
            </a:r>
            <a:endParaRPr lang="en-GB" sz="2800" b="1" u="sng" dirty="0">
              <a:solidFill>
                <a:schemeClr val="accent2"/>
              </a:solidFill>
            </a:endParaRPr>
          </a:p>
          <a:p>
            <a:r>
              <a:rPr lang="en-GB" sz="1400" dirty="0"/>
              <a:t>	    </a:t>
            </a:r>
          </a:p>
          <a:p>
            <a:r>
              <a:rPr lang="en-GB" sz="1400" dirty="0"/>
              <a:t>   All PFCs 		</a:t>
            </a:r>
            <a:r>
              <a:rPr lang="en-GB" sz="1400" dirty="0" smtClean="0"/>
              <a:t>1.0 </a:t>
            </a:r>
            <a:r>
              <a:rPr lang="en-GB" sz="1400" dirty="0"/>
              <a:t>x </a:t>
            </a:r>
            <a:r>
              <a:rPr lang="en-GB" sz="1400" dirty="0" smtClean="0"/>
              <a:t>10</a:t>
            </a:r>
            <a:r>
              <a:rPr lang="en-GB" sz="1400" baseline="30000" dirty="0" smtClean="0">
                <a:latin typeface="Symbol" pitchFamily="18" charset="2"/>
              </a:rPr>
              <a:t>-</a:t>
            </a:r>
            <a:r>
              <a:rPr lang="en-GB" sz="1400" baseline="30000" dirty="0" smtClean="0"/>
              <a:t>10</a:t>
            </a:r>
            <a:r>
              <a:rPr lang="en-GB" sz="1400" dirty="0" smtClean="0"/>
              <a:t> </a:t>
            </a:r>
            <a:r>
              <a:rPr lang="en-GB" sz="1400" i="1" dirty="0"/>
              <a:t>or</a:t>
            </a:r>
            <a:r>
              <a:rPr lang="en-GB" sz="1400" dirty="0"/>
              <a:t> </a:t>
            </a:r>
            <a:r>
              <a:rPr lang="en-GB" sz="1400" dirty="0" smtClean="0"/>
              <a:t>1.0 </a:t>
            </a:r>
            <a:r>
              <a:rPr lang="en-GB" sz="1400" dirty="0"/>
              <a:t>x </a:t>
            </a:r>
            <a:r>
              <a:rPr lang="en-GB" sz="1400" dirty="0" smtClean="0"/>
              <a:t>10</a:t>
            </a:r>
            <a:r>
              <a:rPr lang="en-GB" sz="1400" baseline="30000" dirty="0" smtClean="0">
                <a:latin typeface="Symbol" pitchFamily="18" charset="2"/>
              </a:rPr>
              <a:t>-</a:t>
            </a:r>
            <a:r>
              <a:rPr lang="en-GB" sz="1400" baseline="30000" dirty="0" smtClean="0"/>
              <a:t>8</a:t>
            </a:r>
            <a:r>
              <a:rPr lang="en-GB" sz="1400" dirty="0" smtClean="0"/>
              <a:t> </a:t>
            </a:r>
            <a:r>
              <a:rPr lang="en-GB" sz="1400" dirty="0"/>
              <a:t>%	    </a:t>
            </a:r>
            <a:r>
              <a:rPr lang="en-GB" sz="1400" dirty="0" smtClean="0"/>
              <a:t>0.0001</a:t>
            </a:r>
            <a:r>
              <a:rPr lang="en-GB" sz="1400" dirty="0"/>
              <a:t>		    0		</a:t>
            </a:r>
            <a:r>
              <a:rPr lang="en-GB" sz="2200" dirty="0"/>
              <a:t> </a:t>
            </a:r>
            <a:r>
              <a:rPr lang="en-GB" sz="2800" b="1" u="sng" dirty="0">
                <a:solidFill>
                  <a:schemeClr val="accent2"/>
                </a:solidFill>
                <a:sym typeface="Symbol" pitchFamily="18" charset="2"/>
              </a:rPr>
              <a:t></a:t>
            </a:r>
            <a:endParaRPr lang="en-GB" sz="2800" b="1" u="sng" dirty="0">
              <a:solidFill>
                <a:schemeClr val="accent2"/>
              </a:solidFill>
            </a:endParaRPr>
          </a:p>
          <a:p>
            <a:r>
              <a:rPr lang="en-GB" sz="1400" dirty="0"/>
              <a:t>	    </a:t>
            </a:r>
          </a:p>
          <a:p>
            <a:r>
              <a:rPr lang="en-GB" sz="1400" dirty="0"/>
              <a:t> </a:t>
            </a:r>
            <a:r>
              <a:rPr lang="en-GB" sz="1400" dirty="0" smtClean="0"/>
              <a:t>              </a:t>
            </a:r>
            <a:r>
              <a:rPr lang="en-GB" sz="2100" b="1" i="1" dirty="0" smtClean="0">
                <a:solidFill>
                  <a:srgbClr val="A50021"/>
                </a:solidFill>
                <a:latin typeface="Calibri" pitchFamily="34" charset="0"/>
              </a:rPr>
              <a:t>Bull. Amer. Meteor. Soc. Suppl., </a:t>
            </a:r>
            <a:r>
              <a:rPr lang="en-GB" sz="2100" b="1" dirty="0" smtClean="0">
                <a:solidFill>
                  <a:srgbClr val="A50021"/>
                </a:solidFill>
                <a:latin typeface="Calibri" pitchFamily="34" charset="0"/>
              </a:rPr>
              <a:t>(September 2019)  </a:t>
            </a:r>
            <a:r>
              <a:rPr lang="en-GB" sz="2100" b="1" u="sng" dirty="0" smtClean="0">
                <a:solidFill>
                  <a:srgbClr val="A50021"/>
                </a:solidFill>
                <a:latin typeface="Calibri" pitchFamily="34" charset="0"/>
              </a:rPr>
              <a:t>100 (9)</a:t>
            </a:r>
            <a:r>
              <a:rPr lang="en-GB" sz="2100" b="1" dirty="0" smtClean="0">
                <a:solidFill>
                  <a:srgbClr val="A50021"/>
                </a:solidFill>
                <a:latin typeface="Calibri" pitchFamily="34" charset="0"/>
              </a:rPr>
              <a:t> , 1-325 </a:t>
            </a:r>
            <a:endParaRPr lang="en-GB" sz="2100" b="1" dirty="0">
              <a:solidFill>
                <a:srgbClr val="006600"/>
              </a:solidFill>
              <a:latin typeface="Calibri" pitchFamily="34" charset="0"/>
            </a:endParaRP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323528" y="0"/>
            <a:ext cx="8414171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2200" b="1" i="1" u="sng" dirty="0" smtClean="0">
                <a:solidFill>
                  <a:srgbClr val="A50021"/>
                </a:solidFill>
                <a:latin typeface="Calibri" pitchFamily="34" charset="0"/>
              </a:rPr>
              <a:t>Increase</a:t>
            </a:r>
            <a:r>
              <a:rPr lang="en-GB" sz="2200" b="1" dirty="0" smtClean="0">
                <a:solidFill>
                  <a:srgbClr val="A50021"/>
                </a:solidFill>
                <a:latin typeface="Calibri" pitchFamily="34" charset="0"/>
              </a:rPr>
              <a:t> </a:t>
            </a:r>
            <a:r>
              <a:rPr lang="en-GB" sz="2200" b="1" dirty="0">
                <a:solidFill>
                  <a:srgbClr val="A50021"/>
                </a:solidFill>
                <a:latin typeface="Calibri" pitchFamily="34" charset="0"/>
              </a:rPr>
              <a:t>in GH </a:t>
            </a:r>
            <a:r>
              <a:rPr lang="en-GB" sz="2200" b="1" dirty="0" smtClean="0">
                <a:solidFill>
                  <a:srgbClr val="A50021"/>
                </a:solidFill>
                <a:latin typeface="Calibri" pitchFamily="34" charset="0"/>
              </a:rPr>
              <a:t>concentrations causes</a:t>
            </a:r>
            <a:r>
              <a:rPr lang="en-GB" sz="2200" b="1" i="1" u="sng" dirty="0" smtClean="0">
                <a:solidFill>
                  <a:srgbClr val="A50021"/>
                </a:solidFill>
                <a:latin typeface="Calibri" pitchFamily="34" charset="0"/>
              </a:rPr>
              <a:t> secondary</a:t>
            </a:r>
            <a:r>
              <a:rPr lang="en-GB" sz="2200" b="1" i="1" dirty="0" smtClean="0">
                <a:solidFill>
                  <a:srgbClr val="A50021"/>
                </a:solidFill>
                <a:latin typeface="Calibri" pitchFamily="34" charset="0"/>
              </a:rPr>
              <a:t> </a:t>
            </a:r>
            <a:r>
              <a:rPr lang="en-GB" sz="2200" b="1" dirty="0" smtClean="0">
                <a:solidFill>
                  <a:srgbClr val="A50021"/>
                </a:solidFill>
                <a:latin typeface="Calibri" pitchFamily="34" charset="0"/>
              </a:rPr>
              <a:t>greenhouse effect</a:t>
            </a:r>
            <a:endParaRPr lang="en-GB" sz="2200" b="1" dirty="0">
              <a:solidFill>
                <a:srgbClr val="A5002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4725144"/>
            <a:ext cx="9144000" cy="21313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700" b="1" dirty="0">
                <a:solidFill>
                  <a:srgbClr val="A50021"/>
                </a:solidFill>
              </a:rPr>
              <a:t>Increasing levels of CO</a:t>
            </a:r>
            <a:r>
              <a:rPr lang="en-GB" sz="1700" b="1" baseline="-25000" dirty="0">
                <a:solidFill>
                  <a:srgbClr val="A50021"/>
                </a:solidFill>
              </a:rPr>
              <a:t>2</a:t>
            </a:r>
            <a:r>
              <a:rPr lang="en-GB" sz="1700" b="1" dirty="0">
                <a:solidFill>
                  <a:srgbClr val="A50021"/>
                </a:solidFill>
              </a:rPr>
              <a:t> in the Earth's </a:t>
            </a:r>
            <a:r>
              <a:rPr lang="en-GB" sz="1700" b="1" dirty="0" smtClean="0">
                <a:solidFill>
                  <a:srgbClr val="A50021"/>
                </a:solidFill>
              </a:rPr>
              <a:t>atmosphere recorded in Hawaii.</a:t>
            </a:r>
            <a:r>
              <a:rPr lang="en-GB" sz="1700" b="1" i="1" dirty="0" smtClean="0">
                <a:solidFill>
                  <a:srgbClr val="A50021"/>
                </a:solidFill>
              </a:rPr>
              <a:t>  </a:t>
            </a:r>
            <a:r>
              <a:rPr lang="en-GB" sz="1700" b="1" dirty="0" smtClean="0">
                <a:solidFill>
                  <a:srgbClr val="A50021"/>
                </a:solidFill>
              </a:rPr>
              <a:t>Small </a:t>
            </a:r>
            <a:r>
              <a:rPr lang="en-GB" sz="1700" b="1" dirty="0">
                <a:solidFill>
                  <a:srgbClr val="A50021"/>
                </a:solidFill>
              </a:rPr>
              <a:t>oscillations every </a:t>
            </a:r>
            <a:r>
              <a:rPr lang="en-GB" sz="1700" b="1" dirty="0" smtClean="0">
                <a:solidFill>
                  <a:srgbClr val="A50021"/>
                </a:solidFill>
              </a:rPr>
              <a:t>six months are caused </a:t>
            </a:r>
            <a:r>
              <a:rPr lang="en-GB" sz="1700" b="1" dirty="0">
                <a:solidFill>
                  <a:srgbClr val="A50021"/>
                </a:solidFill>
              </a:rPr>
              <a:t>by seasonal changes due to photosynthetic activity of vegetation which consumes </a:t>
            </a:r>
            <a:r>
              <a:rPr lang="en-GB" sz="1700" b="1" dirty="0" smtClean="0">
                <a:solidFill>
                  <a:srgbClr val="A50021"/>
                </a:solidFill>
              </a:rPr>
              <a:t>CO</a:t>
            </a:r>
            <a:r>
              <a:rPr lang="en-GB" sz="1700" b="1" baseline="-25000" dirty="0" smtClean="0">
                <a:solidFill>
                  <a:srgbClr val="A50021"/>
                </a:solidFill>
              </a:rPr>
              <a:t>2</a:t>
            </a:r>
            <a:r>
              <a:rPr lang="en-GB" sz="1700" b="1" dirty="0" smtClean="0">
                <a:solidFill>
                  <a:srgbClr val="A50021"/>
                </a:solidFill>
              </a:rPr>
              <a:t>;  oscillations reduce </a:t>
            </a:r>
            <a:r>
              <a:rPr lang="en-GB" sz="1700" b="1" dirty="0">
                <a:solidFill>
                  <a:srgbClr val="A50021"/>
                </a:solidFill>
              </a:rPr>
              <a:t>in regions with </a:t>
            </a:r>
            <a:r>
              <a:rPr lang="en-GB" sz="1700" b="1" dirty="0" smtClean="0">
                <a:solidFill>
                  <a:srgbClr val="A50021"/>
                </a:solidFill>
              </a:rPr>
              <a:t>small </a:t>
            </a:r>
            <a:r>
              <a:rPr lang="en-GB" sz="1700" b="1" dirty="0">
                <a:solidFill>
                  <a:srgbClr val="A50021"/>
                </a:solidFill>
              </a:rPr>
              <a:t>amounts of vegetation, </a:t>
            </a:r>
            <a:r>
              <a:rPr lang="en-GB" sz="1700" b="1" i="1" dirty="0" smtClean="0">
                <a:solidFill>
                  <a:srgbClr val="A50021"/>
                </a:solidFill>
              </a:rPr>
              <a:t>e.g.</a:t>
            </a:r>
            <a:r>
              <a:rPr lang="en-GB" sz="1700" b="1" dirty="0" smtClean="0">
                <a:solidFill>
                  <a:srgbClr val="A50021"/>
                </a:solidFill>
              </a:rPr>
              <a:t> </a:t>
            </a:r>
            <a:r>
              <a:rPr lang="en-GB" sz="1700" b="1" dirty="0">
                <a:solidFill>
                  <a:srgbClr val="A50021"/>
                </a:solidFill>
              </a:rPr>
              <a:t>Antarctica</a:t>
            </a:r>
            <a:r>
              <a:rPr lang="en-GB" sz="1700" b="1" dirty="0" smtClean="0">
                <a:solidFill>
                  <a:srgbClr val="A50021"/>
                </a:solidFill>
              </a:rPr>
              <a:t>. </a:t>
            </a:r>
            <a:r>
              <a:rPr lang="en-GB" sz="1600" b="1" i="1" dirty="0" smtClean="0">
                <a:solidFill>
                  <a:schemeClr val="accent2"/>
                </a:solidFill>
              </a:rPr>
              <a:t>(Bull. Amer. Meteor. Soc., </a:t>
            </a:r>
            <a:r>
              <a:rPr lang="en-GB" sz="1600" b="1" dirty="0" smtClean="0">
                <a:solidFill>
                  <a:schemeClr val="accent2"/>
                </a:solidFill>
              </a:rPr>
              <a:t>(2019) </a:t>
            </a:r>
            <a:r>
              <a:rPr lang="en-GB" sz="1600" b="1" u="sng" dirty="0" smtClean="0">
                <a:solidFill>
                  <a:schemeClr val="accent2"/>
                </a:solidFill>
              </a:rPr>
              <a:t>100 (9)</a:t>
            </a:r>
            <a:r>
              <a:rPr lang="en-GB" sz="1600" b="1" dirty="0" smtClean="0">
                <a:solidFill>
                  <a:schemeClr val="accent2"/>
                </a:solidFill>
              </a:rPr>
              <a:t>  1</a:t>
            </a:r>
            <a:r>
              <a:rPr lang="en-GB" sz="1600" b="1" dirty="0" smtClean="0">
                <a:solidFill>
                  <a:schemeClr val="accent2"/>
                </a:solidFill>
                <a:latin typeface="Symbol" pitchFamily="18" charset="2"/>
              </a:rPr>
              <a:t>-</a:t>
            </a:r>
            <a:r>
              <a:rPr lang="en-GB" sz="1600" b="1" dirty="0" smtClean="0">
                <a:solidFill>
                  <a:schemeClr val="accent2"/>
                </a:solidFill>
              </a:rPr>
              <a:t>325</a:t>
            </a:r>
            <a:r>
              <a:rPr lang="en-GB" sz="1600" b="1" i="1" dirty="0" smtClean="0">
                <a:solidFill>
                  <a:schemeClr val="accent2"/>
                </a:solidFill>
              </a:rPr>
              <a:t>)</a:t>
            </a:r>
            <a:r>
              <a:rPr lang="en-GB" sz="1600" b="1" dirty="0" smtClean="0">
                <a:solidFill>
                  <a:srgbClr val="A50021"/>
                </a:solidFill>
              </a:rPr>
              <a:t> </a:t>
            </a:r>
            <a:endParaRPr lang="en-GB" sz="1650" b="1" dirty="0" smtClean="0">
              <a:solidFill>
                <a:srgbClr val="A50021"/>
              </a:solidFill>
            </a:endParaRPr>
          </a:p>
          <a:p>
            <a:endParaRPr lang="en-GB" sz="1650" b="1" dirty="0" smtClean="0">
              <a:solidFill>
                <a:srgbClr val="A50021"/>
              </a:solidFill>
            </a:endParaRPr>
          </a:p>
          <a:p>
            <a:r>
              <a:rPr lang="en-GB" sz="1600" b="1" i="1" u="sng" dirty="0" smtClean="0">
                <a:solidFill>
                  <a:schemeClr val="accent2"/>
                </a:solidFill>
              </a:rPr>
              <a:t>Data (2018)</a:t>
            </a:r>
            <a:r>
              <a:rPr lang="en-GB" sz="1600" b="1" dirty="0" smtClean="0">
                <a:solidFill>
                  <a:schemeClr val="accent2"/>
                </a:solidFill>
              </a:rPr>
              <a:t>  </a:t>
            </a:r>
            <a:r>
              <a:rPr lang="en-GB" sz="1600" b="1" dirty="0" smtClean="0">
                <a:solidFill>
                  <a:srgbClr val="A50021"/>
                </a:solidFill>
              </a:rPr>
              <a:t>(a)  Average CO</a:t>
            </a:r>
            <a:r>
              <a:rPr lang="en-GB" sz="1600" b="1" baseline="-25000" dirty="0" smtClean="0">
                <a:solidFill>
                  <a:srgbClr val="A50021"/>
                </a:solidFill>
              </a:rPr>
              <a:t>2 </a:t>
            </a:r>
            <a:r>
              <a:rPr lang="en-GB" sz="1600" b="1" dirty="0" smtClean="0">
                <a:solidFill>
                  <a:srgbClr val="A50021"/>
                </a:solidFill>
              </a:rPr>
              <a:t>concentration was 407.4 ± 0.1 </a:t>
            </a:r>
            <a:r>
              <a:rPr lang="en-GB" sz="1600" b="1" dirty="0" err="1" smtClean="0">
                <a:solidFill>
                  <a:srgbClr val="A50021"/>
                </a:solidFill>
              </a:rPr>
              <a:t>ppmv</a:t>
            </a:r>
            <a:endParaRPr lang="en-GB" sz="1600" b="1" dirty="0" smtClean="0">
              <a:solidFill>
                <a:srgbClr val="A50021"/>
              </a:solidFill>
            </a:endParaRPr>
          </a:p>
          <a:p>
            <a:r>
              <a:rPr lang="en-GB" sz="1600" b="1" dirty="0" smtClean="0">
                <a:solidFill>
                  <a:srgbClr val="A50021"/>
                </a:solidFill>
              </a:rPr>
              <a:t>                     (b)  Total </a:t>
            </a:r>
            <a:r>
              <a:rPr lang="en-GB" sz="1600" b="1" dirty="0" err="1" smtClean="0">
                <a:solidFill>
                  <a:srgbClr val="A50021"/>
                </a:solidFill>
              </a:rPr>
              <a:t>radiative</a:t>
            </a:r>
            <a:r>
              <a:rPr lang="en-GB" sz="1600" b="1" dirty="0" smtClean="0">
                <a:solidFill>
                  <a:srgbClr val="A50021"/>
                </a:solidFill>
              </a:rPr>
              <a:t> forcing of GH gases was 3.10 W m</a:t>
            </a:r>
            <a:r>
              <a:rPr lang="en-GB" sz="1600" b="1" baseline="30000" dirty="0" smtClean="0">
                <a:solidFill>
                  <a:srgbClr val="A50021"/>
                </a:solidFill>
              </a:rPr>
              <a:t>-2</a:t>
            </a:r>
            <a:r>
              <a:rPr lang="en-GB" sz="1600" b="1" dirty="0" smtClean="0">
                <a:solidFill>
                  <a:srgbClr val="A50021"/>
                </a:solidFill>
              </a:rPr>
              <a:t>; in 1990, 2.16 W m</a:t>
            </a:r>
            <a:r>
              <a:rPr lang="en-GB" sz="1600" b="1" baseline="30000" dirty="0" smtClean="0">
                <a:solidFill>
                  <a:srgbClr val="A50021"/>
                </a:solidFill>
              </a:rPr>
              <a:t>-2</a:t>
            </a:r>
            <a:r>
              <a:rPr lang="en-GB" sz="1600" b="1" dirty="0" smtClean="0">
                <a:solidFill>
                  <a:srgbClr val="A50021"/>
                </a:solidFill>
              </a:rPr>
              <a:t>	</a:t>
            </a:r>
            <a:r>
              <a:rPr lang="en-GB" sz="1450" b="1" dirty="0" smtClean="0">
                <a:solidFill>
                  <a:srgbClr val="A50021"/>
                </a:solidFill>
              </a:rPr>
              <a:t>	</a:t>
            </a:r>
            <a:endParaRPr lang="en-GB" sz="1450" b="1" dirty="0">
              <a:solidFill>
                <a:srgbClr val="A50021"/>
              </a:solidFill>
            </a:endParaRPr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0"/>
            <a:ext cx="6192688" cy="465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836906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4914</TotalTime>
  <Words>1363</Words>
  <Application>Microsoft Office PowerPoint</Application>
  <PresentationFormat>On-screen Show (4:3)</PresentationFormat>
  <Paragraphs>297</Paragraphs>
  <Slides>24</Slides>
  <Notes>0</Notes>
  <HiddenSlides>0</HiddenSlides>
  <MMClips>2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Default Design</vt:lpstr>
      <vt:lpstr>CS ChemDraw Drawing</vt:lpstr>
      <vt:lpstr>Equation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Company>University of Birmingham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Richard Tuckett</dc:creator>
  <cp:lastModifiedBy>Owner</cp:lastModifiedBy>
  <cp:revision>419</cp:revision>
  <dcterms:created xsi:type="dcterms:W3CDTF">2008-10-23T14:11:25Z</dcterms:created>
  <dcterms:modified xsi:type="dcterms:W3CDTF">2021-03-09T15:24:53Z</dcterms:modified>
</cp:coreProperties>
</file>