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7"/>
  </p:notesMasterIdLst>
  <p:handoutMasterIdLst>
    <p:handoutMasterId r:id="rId28"/>
  </p:handoutMasterIdLst>
  <p:sldIdLst>
    <p:sldId id="257" r:id="rId5"/>
    <p:sldId id="389" r:id="rId6"/>
    <p:sldId id="268"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405" r:id="rId23"/>
    <p:sldId id="406" r:id="rId24"/>
    <p:sldId id="407" r:id="rId25"/>
    <p:sldId id="327" r:id="rId26"/>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725" autoAdjust="0"/>
  </p:normalViewPr>
  <p:slideViewPr>
    <p:cSldViewPr snapToGrid="0">
      <p:cViewPr varScale="1">
        <p:scale>
          <a:sx n="90" d="100"/>
          <a:sy n="90" d="100"/>
        </p:scale>
        <p:origin x="576" y="7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BE77BE8-C92C-4478-BEC0-BA685856F54D}" type="datetime1">
              <a:rPr lang="en-GB" smtClean="0"/>
              <a:t>24/08/2023</a:t>
            </a:fld>
            <a:endParaRPr lang="en-GB"/>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en-GB" smtClean="0"/>
              <a:t>‹#›</a:t>
            </a:fld>
            <a:endParaRPr lang="en-GB"/>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F695629-D1D6-472E-AD8D-B841B09640C4}" type="datetime1">
              <a:rPr lang="en-GB" smtClean="0"/>
              <a:t>24/08/2023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en-GB" smtClean="0"/>
              <a:t>‹#›</a:t>
            </a:fld>
            <a:endParaRPr lang="en-GB"/>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a:t>
            </a:fld>
            <a:endParaRPr lang="en-GB"/>
          </a:p>
        </p:txBody>
      </p:sp>
      <p:sp>
        <p:nvSpPr>
          <p:cNvPr id="5" name="Date Placeholder 4">
            <a:extLst>
              <a:ext uri="{FF2B5EF4-FFF2-40B4-BE49-F238E27FC236}">
                <a16:creationId xmlns:a16="http://schemas.microsoft.com/office/drawing/2014/main" id="{7B638BEA-13B4-4493-97CD-5DE130591975}"/>
              </a:ext>
            </a:extLst>
          </p:cNvPr>
          <p:cNvSpPr>
            <a:spLocks noGrp="1"/>
          </p:cNvSpPr>
          <p:nvPr>
            <p:ph type="dt" idx="1"/>
          </p:nvPr>
        </p:nvSpPr>
        <p:spPr/>
        <p:txBody>
          <a:bodyPr/>
          <a:lstStyle/>
          <a:p>
            <a:pPr rtl="0"/>
            <a:fld id="{1A5657D3-E8CC-402E-9DD0-BFC4FEBDA829}" type="datetime1">
              <a:rPr lang="en-GB" smtClean="0"/>
              <a:t>24/08/2023</a:t>
            </a:fld>
            <a:endParaRPr lang="en-GB"/>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11</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2630204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12</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2224187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13</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303574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14</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2373884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15</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454788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16</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3778479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17</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1385433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18</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3125242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19</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211143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20</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380813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3</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396330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21</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923716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rtl="0"/>
            <a:fld id="{8B990660-4B7D-4C11-96DB-B19FFA8CA93C}" type="slidenum">
              <a:rPr lang="en-GB" smtClean="0"/>
              <a:t>22</a:t>
            </a:fld>
            <a:endParaRPr lang="en-GB"/>
          </a:p>
        </p:txBody>
      </p:sp>
    </p:spTree>
    <p:extLst>
      <p:ext uri="{BB962C8B-B14F-4D97-AF65-F5344CB8AC3E}">
        <p14:creationId xmlns:p14="http://schemas.microsoft.com/office/powerpoint/2010/main" val="393359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4</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586996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5</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135858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6</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129125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7</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2894693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8</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326016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9</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1901723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10</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24/08/2023</a:t>
            </a:fld>
            <a:endParaRPr lang="en-GB"/>
          </a:p>
        </p:txBody>
      </p:sp>
    </p:spTree>
    <p:extLst>
      <p:ext uri="{BB962C8B-B14F-4D97-AF65-F5344CB8AC3E}">
        <p14:creationId xmlns:p14="http://schemas.microsoft.com/office/powerpoint/2010/main" val="234001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n-GB"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n-US"/>
              <a:t>Click icon to add picture</a:t>
            </a:r>
            <a:endParaRPr lang="en-GB"/>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n-US"/>
              <a:t>Click to edit Master title style</a:t>
            </a:r>
            <a:endParaRPr lang="en-GB"/>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GB" sz="2000" b="0" cap="all" spc="200" baseline="0" dirty="0">
                <a:solidFill>
                  <a:schemeClr val="tx1"/>
                </a:solidFill>
              </a:defRPr>
            </a:lvl1pPr>
          </a:lstStyle>
          <a:p>
            <a:pPr marL="228600" lvl="0" indent="-228600" rtl="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GB" sz="2000" b="0" cap="all" spc="200" baseline="0" dirty="0">
                <a:solidFill>
                  <a:schemeClr val="tx1"/>
                </a:solidFill>
              </a:defRPr>
            </a:lvl1pPr>
          </a:lstStyle>
          <a:p>
            <a:pPr marL="228600" lvl="0" indent="-228600" rtl="0"/>
            <a:r>
              <a:rPr lang="en-GB"/>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en-US"/>
              <a:t>Click to edit Master title style</a:t>
            </a:r>
            <a:endParaRPr lang="en-GB"/>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en-US"/>
              <a:t>Click icon to add picture</a:t>
            </a:r>
            <a:endParaRPr lang="en-GB"/>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en-US"/>
              <a:t>Click to edit Master title style</a:t>
            </a:r>
            <a:endParaRPr lang="en-GB"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en-US"/>
              <a:t>Click icon to add picture</a:t>
            </a:r>
            <a:endParaRPr lang="en-GB"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en-US"/>
              <a:t>Click icon to add picture</a:t>
            </a:r>
            <a:endParaRPr lang="en-GB"/>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en-US"/>
              <a:t>Click to edit Master title style</a:t>
            </a:r>
            <a:endParaRPr lang="en-GB"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lang="en-GB"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98356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Business Model">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53E651DB-268C-47F2-B510-168B1A59A1BE}"/>
              </a:ext>
            </a:extLst>
          </p:cNvPr>
          <p:cNvSpPr/>
          <p:nvPr userDrawn="1"/>
        </p:nvSpPr>
        <p:spPr>
          <a:xfrm>
            <a:off x="-5208" y="5943600"/>
            <a:ext cx="12213592" cy="938212"/>
          </a:xfrm>
          <a:custGeom>
            <a:avLst/>
            <a:gdLst>
              <a:gd name="connsiteX0" fmla="*/ 0 w 12192000"/>
              <a:gd name="connsiteY0" fmla="*/ 0 h 914400"/>
              <a:gd name="connsiteX1" fmla="*/ 12192000 w 12192000"/>
              <a:gd name="connsiteY1" fmla="*/ 0 h 914400"/>
              <a:gd name="connsiteX2" fmla="*/ 12192000 w 12192000"/>
              <a:gd name="connsiteY2" fmla="*/ 914400 h 914400"/>
              <a:gd name="connsiteX3" fmla="*/ 0 w 12192000"/>
              <a:gd name="connsiteY3" fmla="*/ 914400 h 914400"/>
              <a:gd name="connsiteX4" fmla="*/ 0 w 12192000"/>
              <a:gd name="connsiteY4" fmla="*/ 0 h 914400"/>
              <a:gd name="connsiteX0" fmla="*/ 0 w 12228095"/>
              <a:gd name="connsiteY0" fmla="*/ 457200 h 914400"/>
              <a:gd name="connsiteX1" fmla="*/ 12228095 w 12228095"/>
              <a:gd name="connsiteY1" fmla="*/ 0 h 914400"/>
              <a:gd name="connsiteX2" fmla="*/ 12228095 w 12228095"/>
              <a:gd name="connsiteY2" fmla="*/ 914400 h 914400"/>
              <a:gd name="connsiteX3" fmla="*/ 36095 w 12228095"/>
              <a:gd name="connsiteY3" fmla="*/ 914400 h 914400"/>
              <a:gd name="connsiteX4" fmla="*/ 0 w 12228095"/>
              <a:gd name="connsiteY4" fmla="*/ 457200 h 914400"/>
              <a:gd name="connsiteX0" fmla="*/ 11652 w 12239747"/>
              <a:gd name="connsiteY0" fmla="*/ 45720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57200 h 938212"/>
              <a:gd name="connsiteX0" fmla="*/ 0 w 12251968"/>
              <a:gd name="connsiteY0" fmla="*/ 438150 h 938212"/>
              <a:gd name="connsiteX1" fmla="*/ 12251968 w 12251968"/>
              <a:gd name="connsiteY1" fmla="*/ 0 h 938212"/>
              <a:gd name="connsiteX2" fmla="*/ 12251968 w 12251968"/>
              <a:gd name="connsiteY2" fmla="*/ 914400 h 938212"/>
              <a:gd name="connsiteX3" fmla="*/ 12221 w 12251968"/>
              <a:gd name="connsiteY3" fmla="*/ 938212 h 938212"/>
              <a:gd name="connsiteX4" fmla="*/ 0 w 12251968"/>
              <a:gd name="connsiteY4" fmla="*/ 438150 h 938212"/>
              <a:gd name="connsiteX0" fmla="*/ 0 w 12275842"/>
              <a:gd name="connsiteY0" fmla="*/ 438150 h 938212"/>
              <a:gd name="connsiteX1" fmla="*/ 12275842 w 12275842"/>
              <a:gd name="connsiteY1" fmla="*/ 0 h 938212"/>
              <a:gd name="connsiteX2" fmla="*/ 12275842 w 12275842"/>
              <a:gd name="connsiteY2" fmla="*/ 914400 h 938212"/>
              <a:gd name="connsiteX3" fmla="*/ 36095 w 12275842"/>
              <a:gd name="connsiteY3" fmla="*/ 938212 h 938212"/>
              <a:gd name="connsiteX4" fmla="*/ 0 w 12275842"/>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11652 w 12239747"/>
              <a:gd name="connsiteY0" fmla="*/ 438150 h 938212"/>
              <a:gd name="connsiteX1" fmla="*/ 12239747 w 12239747"/>
              <a:gd name="connsiteY1" fmla="*/ 0 h 938212"/>
              <a:gd name="connsiteX2" fmla="*/ 12239747 w 12239747"/>
              <a:gd name="connsiteY2" fmla="*/ 914400 h 938212"/>
              <a:gd name="connsiteX3" fmla="*/ 0 w 12239747"/>
              <a:gd name="connsiteY3" fmla="*/ 938212 h 938212"/>
              <a:gd name="connsiteX4" fmla="*/ 11652 w 12239747"/>
              <a:gd name="connsiteY4" fmla="*/ 438150 h 938212"/>
              <a:gd name="connsiteX0" fmla="*/ 0 w 12244968"/>
              <a:gd name="connsiteY0" fmla="*/ 421321 h 938212"/>
              <a:gd name="connsiteX1" fmla="*/ 12244968 w 12244968"/>
              <a:gd name="connsiteY1" fmla="*/ 0 h 938212"/>
              <a:gd name="connsiteX2" fmla="*/ 12244968 w 12244968"/>
              <a:gd name="connsiteY2" fmla="*/ 914400 h 938212"/>
              <a:gd name="connsiteX3" fmla="*/ 5221 w 12244968"/>
              <a:gd name="connsiteY3" fmla="*/ 938212 h 938212"/>
              <a:gd name="connsiteX4" fmla="*/ 0 w 12244968"/>
              <a:gd name="connsiteY4" fmla="*/ 421321 h 938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4968" h="938212">
                <a:moveTo>
                  <a:pt x="0" y="421321"/>
                </a:moveTo>
                <a:lnTo>
                  <a:pt x="12244968" y="0"/>
                </a:lnTo>
                <a:lnTo>
                  <a:pt x="12244968" y="914400"/>
                </a:lnTo>
                <a:lnTo>
                  <a:pt x="5221" y="938212"/>
                </a:lnTo>
                <a:cubicBezTo>
                  <a:pt x="3481" y="765915"/>
                  <a:pt x="1740" y="593618"/>
                  <a:pt x="0" y="4213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cxnSp>
        <p:nvCxnSpPr>
          <p:cNvPr id="8" name="Straight Connector 7">
            <a:extLst>
              <a:ext uri="{FF2B5EF4-FFF2-40B4-BE49-F238E27FC236}">
                <a16:creationId xmlns:a16="http://schemas.microsoft.com/office/drawing/2014/main" id="{A109EA94-D4C0-489D-B11F-AAF2C1D27B88}"/>
              </a:ext>
            </a:extLst>
          </p:cNvPr>
          <p:cNvCxnSpPr>
            <a:cxnSpLocks/>
            <a:stCxn id="3" idx="1"/>
            <a:endCxn id="3" idx="0"/>
          </p:cNvCxnSpPr>
          <p:nvPr userDrawn="1"/>
        </p:nvCxnSpPr>
        <p:spPr>
          <a:xfrm flipH="1">
            <a:off x="-5208" y="5943600"/>
            <a:ext cx="12213592" cy="42132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p:txBody>
          <a:bodyPr rtlCol="0"/>
          <a:lstStyle>
            <a:lvl1pPr algn="ctr">
              <a:defRPr baseline="0"/>
            </a:lvl1pPr>
          </a:lstStyle>
          <a:p>
            <a:pPr rtl="0"/>
            <a:r>
              <a:rPr lang="en-GB" noProof="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en-GB" noProof="0"/>
              <a:t>7/1/20XX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en-GB" noProof="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en-GB" noProof="0" smtClean="0"/>
              <a:t>‹#›</a:t>
            </a:fld>
            <a:endParaRPr lang="en-GB" noProof="0"/>
          </a:p>
        </p:txBody>
      </p:sp>
      <p:sp>
        <p:nvSpPr>
          <p:cNvPr id="13" name="Content Placeholder 12">
            <a:extLst>
              <a:ext uri="{FF2B5EF4-FFF2-40B4-BE49-F238E27FC236}">
                <a16:creationId xmlns:a16="http://schemas.microsoft.com/office/drawing/2014/main" id="{7EAC5CD7-1A3E-485E-B8D8-C6B22ADD6AE4}"/>
              </a:ext>
            </a:extLst>
          </p:cNvPr>
          <p:cNvSpPr>
            <a:spLocks noGrp="1"/>
          </p:cNvSpPr>
          <p:nvPr>
            <p:ph sz="quarter" idx="13" hasCustomPrompt="1"/>
          </p:nvPr>
        </p:nvSpPr>
        <p:spPr>
          <a:xfrm>
            <a:off x="2136374" y="1982835"/>
            <a:ext cx="1828800" cy="1315629"/>
          </a:xfrm>
        </p:spPr>
        <p:txBody>
          <a:bodyPr rtlCol="0">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n-GB" noProof="0"/>
              <a:t>icon</a:t>
            </a:r>
          </a:p>
        </p:txBody>
      </p:sp>
      <p:sp>
        <p:nvSpPr>
          <p:cNvPr id="17" name="Text Placeholder 16">
            <a:extLst>
              <a:ext uri="{FF2B5EF4-FFF2-40B4-BE49-F238E27FC236}">
                <a16:creationId xmlns:a16="http://schemas.microsoft.com/office/drawing/2014/main" id="{31B2C19D-178B-430A-AB7C-D759E13E9D09}"/>
              </a:ext>
            </a:extLst>
          </p:cNvPr>
          <p:cNvSpPr>
            <a:spLocks noGrp="1"/>
          </p:cNvSpPr>
          <p:nvPr>
            <p:ph type="body" sz="quarter" idx="14" hasCustomPrompt="1"/>
          </p:nvPr>
        </p:nvSpPr>
        <p:spPr>
          <a:xfrm>
            <a:off x="1996925" y="4243719"/>
            <a:ext cx="2103120" cy="1188720"/>
          </a:xfrm>
        </p:spPr>
        <p:txBody>
          <a:bodyPr rtlCol="0">
            <a:no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n-GB" noProof="0"/>
              <a:t>Section Description</a:t>
            </a:r>
          </a:p>
        </p:txBody>
      </p:sp>
      <p:sp>
        <p:nvSpPr>
          <p:cNvPr id="19" name="Content Placeholder 12">
            <a:extLst>
              <a:ext uri="{FF2B5EF4-FFF2-40B4-BE49-F238E27FC236}">
                <a16:creationId xmlns:a16="http://schemas.microsoft.com/office/drawing/2014/main" id="{B004E4D5-7F92-4D3E-BB88-35ED384CCF52}"/>
              </a:ext>
            </a:extLst>
          </p:cNvPr>
          <p:cNvSpPr>
            <a:spLocks noGrp="1"/>
          </p:cNvSpPr>
          <p:nvPr>
            <p:ph sz="quarter" idx="15" hasCustomPrompt="1"/>
          </p:nvPr>
        </p:nvSpPr>
        <p:spPr>
          <a:xfrm>
            <a:off x="5182108" y="1985107"/>
            <a:ext cx="1828800" cy="1316736"/>
          </a:xfrm>
        </p:spPr>
        <p:txBody>
          <a:bodyPr rtlCol="0">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n-GB" noProof="0"/>
              <a:t>icon</a:t>
            </a:r>
          </a:p>
        </p:txBody>
      </p:sp>
      <p:sp>
        <p:nvSpPr>
          <p:cNvPr id="20" name="Text Placeholder 16">
            <a:extLst>
              <a:ext uri="{FF2B5EF4-FFF2-40B4-BE49-F238E27FC236}">
                <a16:creationId xmlns:a16="http://schemas.microsoft.com/office/drawing/2014/main" id="{870165D6-1CE9-4D32-9B1C-526EFE3C3FF9}"/>
              </a:ext>
            </a:extLst>
          </p:cNvPr>
          <p:cNvSpPr>
            <a:spLocks noGrp="1"/>
          </p:cNvSpPr>
          <p:nvPr>
            <p:ph type="body" sz="quarter" idx="16" hasCustomPrompt="1"/>
          </p:nvPr>
        </p:nvSpPr>
        <p:spPr>
          <a:xfrm>
            <a:off x="5045984" y="4245991"/>
            <a:ext cx="2103120" cy="1188720"/>
          </a:xfrm>
        </p:spPr>
        <p:txBody>
          <a:bodyPr rtlCol="0">
            <a:no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n-GB" noProof="0"/>
              <a:t>Section Description</a:t>
            </a:r>
          </a:p>
        </p:txBody>
      </p:sp>
      <p:sp>
        <p:nvSpPr>
          <p:cNvPr id="22" name="Content Placeholder 12">
            <a:extLst>
              <a:ext uri="{FF2B5EF4-FFF2-40B4-BE49-F238E27FC236}">
                <a16:creationId xmlns:a16="http://schemas.microsoft.com/office/drawing/2014/main" id="{575F9DFF-43AF-4E05-8407-87D47C1818C4}"/>
              </a:ext>
            </a:extLst>
          </p:cNvPr>
          <p:cNvSpPr>
            <a:spLocks noGrp="1"/>
          </p:cNvSpPr>
          <p:nvPr>
            <p:ph sz="quarter" idx="17" hasCustomPrompt="1"/>
          </p:nvPr>
        </p:nvSpPr>
        <p:spPr>
          <a:xfrm>
            <a:off x="8234662" y="1980555"/>
            <a:ext cx="1828800" cy="1316736"/>
          </a:xfrm>
        </p:spPr>
        <p:txBody>
          <a:bodyPr rtlCol="0">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n-GB" noProof="0"/>
              <a:t>icon</a:t>
            </a:r>
          </a:p>
        </p:txBody>
      </p:sp>
      <p:sp>
        <p:nvSpPr>
          <p:cNvPr id="23" name="Text Placeholder 16">
            <a:extLst>
              <a:ext uri="{FF2B5EF4-FFF2-40B4-BE49-F238E27FC236}">
                <a16:creationId xmlns:a16="http://schemas.microsoft.com/office/drawing/2014/main" id="{4E2096A1-8340-4D15-A6EA-3B804C1A5F4B}"/>
              </a:ext>
            </a:extLst>
          </p:cNvPr>
          <p:cNvSpPr>
            <a:spLocks noGrp="1"/>
          </p:cNvSpPr>
          <p:nvPr>
            <p:ph type="body" sz="quarter" idx="18" hasCustomPrompt="1"/>
          </p:nvPr>
        </p:nvSpPr>
        <p:spPr>
          <a:xfrm>
            <a:off x="8089013" y="4241439"/>
            <a:ext cx="2103120" cy="1188720"/>
          </a:xfrm>
        </p:spPr>
        <p:txBody>
          <a:bodyPr rtlCol="0">
            <a:noAutofit/>
          </a:bodyPr>
          <a:lstStyle>
            <a:lvl1pPr marL="0" indent="0" algn="ctr">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n-GB" noProof="0"/>
              <a:t>Section Description</a:t>
            </a:r>
          </a:p>
        </p:txBody>
      </p:sp>
      <p:sp>
        <p:nvSpPr>
          <p:cNvPr id="15" name="Text Placeholder 8">
            <a:extLst>
              <a:ext uri="{FF2B5EF4-FFF2-40B4-BE49-F238E27FC236}">
                <a16:creationId xmlns:a16="http://schemas.microsoft.com/office/drawing/2014/main" id="{62CE8502-2A5C-4AF6-9580-821991C9C0A7}"/>
              </a:ext>
            </a:extLst>
          </p:cNvPr>
          <p:cNvSpPr>
            <a:spLocks noGrp="1"/>
          </p:cNvSpPr>
          <p:nvPr>
            <p:ph type="body" sz="quarter" idx="33" hasCustomPrompt="1"/>
          </p:nvPr>
        </p:nvSpPr>
        <p:spPr>
          <a:xfrm>
            <a:off x="2063600" y="3799982"/>
            <a:ext cx="1980000" cy="360000"/>
          </a:xfrm>
        </p:spPr>
        <p:txBody>
          <a:bodyPr rtlCol="0">
            <a:noAutofit/>
          </a:bodyPr>
          <a:lstStyle>
            <a:lvl1pPr marL="0" indent="0" algn="ctr">
              <a:buFont typeface="Arial" panose="020B0604020202020204" pitchFamily="34" charset="0"/>
              <a:buNone/>
              <a:defRPr sz="1800">
                <a:solidFill>
                  <a:schemeClr val="bg1">
                    <a:lumMod val="50000"/>
                  </a:schemeClr>
                </a:solidFill>
                <a:latin typeface="+mj-lt"/>
              </a:defRPr>
            </a:lvl1pPr>
          </a:lstStyle>
          <a:p>
            <a:pPr lvl="0" rtl="0"/>
            <a:r>
              <a:rPr lang="en-GB" noProof="0"/>
              <a:t>BULLET 2</a:t>
            </a:r>
          </a:p>
        </p:txBody>
      </p:sp>
      <p:sp>
        <p:nvSpPr>
          <p:cNvPr id="16" name="Text Placeholder 8">
            <a:extLst>
              <a:ext uri="{FF2B5EF4-FFF2-40B4-BE49-F238E27FC236}">
                <a16:creationId xmlns:a16="http://schemas.microsoft.com/office/drawing/2014/main" id="{97B2ABAD-B1D1-47F3-9008-0EDFC6F61F7C}"/>
              </a:ext>
            </a:extLst>
          </p:cNvPr>
          <p:cNvSpPr>
            <a:spLocks noGrp="1"/>
          </p:cNvSpPr>
          <p:nvPr>
            <p:ph type="body" sz="quarter" idx="35" hasCustomPrompt="1"/>
          </p:nvPr>
        </p:nvSpPr>
        <p:spPr>
          <a:xfrm>
            <a:off x="5108500" y="3799982"/>
            <a:ext cx="1980000" cy="360000"/>
          </a:xfrm>
        </p:spPr>
        <p:txBody>
          <a:bodyPr rtlCol="0">
            <a:noAutofit/>
          </a:bodyPr>
          <a:lstStyle>
            <a:lvl1pPr marL="0" indent="0" algn="ctr">
              <a:buFont typeface="Arial" panose="020B0604020202020204" pitchFamily="34" charset="0"/>
              <a:buNone/>
              <a:defRPr sz="1800">
                <a:solidFill>
                  <a:schemeClr val="bg1">
                    <a:lumMod val="50000"/>
                  </a:schemeClr>
                </a:solidFill>
                <a:latin typeface="+mj-lt"/>
              </a:defRPr>
            </a:lvl1pPr>
          </a:lstStyle>
          <a:p>
            <a:pPr lvl="0" rtl="0"/>
            <a:r>
              <a:rPr lang="en-GB" noProof="0"/>
              <a:t>BULLET 3</a:t>
            </a:r>
          </a:p>
        </p:txBody>
      </p:sp>
      <p:sp>
        <p:nvSpPr>
          <p:cNvPr id="24" name="Text Placeholder 8">
            <a:extLst>
              <a:ext uri="{FF2B5EF4-FFF2-40B4-BE49-F238E27FC236}">
                <a16:creationId xmlns:a16="http://schemas.microsoft.com/office/drawing/2014/main" id="{BD7CE6C1-36AE-4F6D-948C-7CF1B5AF383B}"/>
              </a:ext>
            </a:extLst>
          </p:cNvPr>
          <p:cNvSpPr>
            <a:spLocks noGrp="1"/>
          </p:cNvSpPr>
          <p:nvPr>
            <p:ph type="body" sz="quarter" idx="37" hasCustomPrompt="1"/>
          </p:nvPr>
        </p:nvSpPr>
        <p:spPr>
          <a:xfrm>
            <a:off x="8153400" y="3799982"/>
            <a:ext cx="1980000" cy="360000"/>
          </a:xfrm>
        </p:spPr>
        <p:txBody>
          <a:bodyPr rtlCol="0">
            <a:noAutofit/>
          </a:bodyPr>
          <a:lstStyle>
            <a:lvl1pPr marL="0" indent="0" algn="ctr">
              <a:buFont typeface="Arial" panose="020B0604020202020204" pitchFamily="34" charset="0"/>
              <a:buNone/>
              <a:defRPr sz="1800">
                <a:solidFill>
                  <a:schemeClr val="bg1">
                    <a:lumMod val="50000"/>
                  </a:schemeClr>
                </a:solidFill>
                <a:latin typeface="+mj-lt"/>
              </a:defRPr>
            </a:lvl1pPr>
          </a:lstStyle>
          <a:p>
            <a:pPr lvl="0" rtl="0"/>
            <a:r>
              <a:rPr lang="en-GB" noProof="0"/>
              <a:t>BULLET 4</a:t>
            </a:r>
          </a:p>
        </p:txBody>
      </p:sp>
      <p:cxnSp>
        <p:nvCxnSpPr>
          <p:cNvPr id="10" name="Straight Connector 9">
            <a:extLst>
              <a:ext uri="{FF2B5EF4-FFF2-40B4-BE49-F238E27FC236}">
                <a16:creationId xmlns:a16="http://schemas.microsoft.com/office/drawing/2014/main" id="{26DC72DD-030A-4AF2-8123-478BE9277165}"/>
              </a:ext>
            </a:extLst>
          </p:cNvPr>
          <p:cNvCxnSpPr/>
          <p:nvPr userDrawn="1"/>
        </p:nvCxnSpPr>
        <p:spPr>
          <a:xfrm>
            <a:off x="2158850" y="3497316"/>
            <a:ext cx="1828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71F1BF-0652-4581-AC74-7A608C1A0290}"/>
              </a:ext>
            </a:extLst>
          </p:cNvPr>
          <p:cNvCxnSpPr>
            <a:cxnSpLocks/>
          </p:cNvCxnSpPr>
          <p:nvPr userDrawn="1"/>
        </p:nvCxnSpPr>
        <p:spPr>
          <a:xfrm>
            <a:off x="5181600" y="3487791"/>
            <a:ext cx="1828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F8D050-0D5E-490F-98C5-C491541E54D2}"/>
              </a:ext>
            </a:extLst>
          </p:cNvPr>
          <p:cNvCxnSpPr>
            <a:cxnSpLocks/>
          </p:cNvCxnSpPr>
          <p:nvPr userDrawn="1"/>
        </p:nvCxnSpPr>
        <p:spPr>
          <a:xfrm>
            <a:off x="8199363" y="3492554"/>
            <a:ext cx="1828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27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en-GB"/>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en-GB"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en-US"/>
              <a:t>Click to edit Master title style</a:t>
            </a:r>
            <a:endParaRPr lang="en-GB"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en-US"/>
              <a:t>Click icon to add picture</a:t>
            </a:r>
            <a:endParaRPr lang="en-GB"/>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en-US"/>
              <a:t>Click icon to add picture</a:t>
            </a:r>
            <a:endParaRPr lang="en-GB"/>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en-US"/>
              <a:t>Click icon to add picture</a:t>
            </a:r>
            <a:endParaRPr lang="en-GB"/>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en-US"/>
              <a:t>Click icon to add picture</a:t>
            </a:r>
            <a:endParaRPr lang="en-GB"/>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en-GB"/>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en-GB" smtClean="0"/>
              <a:t>‹#›</a:t>
            </a:fld>
            <a:endParaRPr lang="en-GB"/>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en-US"/>
              <a:t>Click to edit Master title style</a:t>
            </a:r>
            <a:endParaRPr lang="en-GB"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en-US"/>
              <a:t>Click icon to add picture</a:t>
            </a:r>
            <a:endParaRPr lang="en-GB"/>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en-US"/>
              <a:t>Click to edit Master title style</a:t>
            </a:r>
            <a:endParaRPr lang="en-GB"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GB" dirty="0"/>
            </a:lvl1pPr>
          </a:lstStyle>
          <a:p>
            <a:pPr lvl="0" rtl="0">
              <a:lnSpc>
                <a:spcPct val="100000"/>
              </a:lnSpc>
            </a:pPr>
            <a:r>
              <a:rPr lang="en-US"/>
              <a:t>Click to edit Master title style</a:t>
            </a:r>
            <a:endParaRPr lang="en-GB"/>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en-GB"/>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en-US"/>
              <a:t>Click to edit Master title style</a:t>
            </a:r>
            <a:endParaRPr lang="en-GB"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en-GB"/>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en-US"/>
              <a:t>Click icon to add picture</a:t>
            </a:r>
            <a:endParaRPr lang="en-GB"/>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en-US"/>
              <a:t>Click icon to add picture</a:t>
            </a:r>
            <a:endParaRPr lang="en-GB"/>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en-US"/>
              <a:t>Click icon to add picture</a:t>
            </a:r>
            <a:endParaRPr lang="en-GB"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en-US"/>
              <a:t>Click icon to add picture</a:t>
            </a:r>
            <a:endParaRPr lang="en-GB"/>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en-GB"/>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en-GB"/>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en-GB"/>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en-GB"/>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en-GB"/>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en-GB"/>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en-GB"/>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en-GB"/>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n-US"/>
              <a:t>Click to edit Master title style</a:t>
            </a:r>
            <a:endParaRPr lang="en-GB"/>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GB" sz="1400" b="0" cap="all" spc="200" baseline="0" dirty="0">
                <a:solidFill>
                  <a:schemeClr val="tx1"/>
                </a:solidFill>
              </a:defRPr>
            </a:lvl1pPr>
          </a:lstStyle>
          <a:p>
            <a:pPr marL="228600" lvl="0" indent="-228600" rtl="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en-GB"/>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en-GB"/>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en-US"/>
              <a:t>Click to edit Master title style</a:t>
            </a:r>
            <a:endParaRPr lang="en-GB"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n-GB"/>
              <a:t>Sample Footer Text</a:t>
            </a:r>
            <a:endParaRPr lang="en-GB"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en-GB" smtClean="0"/>
              <a:pPr/>
              <a:t>‹#›</a:t>
            </a:fld>
            <a:endParaRPr lang="en-GB"/>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 id="2147483735" r:id="rId17"/>
  </p:sldLayoutIdLst>
  <p:hf hdr="0"/>
  <p:txStyles>
    <p:titleStyle>
      <a:lvl1pPr algn="l" defTabSz="914400" rtl="0" eaLnBrk="1" latinLnBrk="0" hangingPunct="1">
        <a:lnSpc>
          <a:spcPct val="90000"/>
        </a:lnSpc>
        <a:spcBef>
          <a:spcPct val="0"/>
        </a:spcBef>
        <a:buNone/>
        <a:defRPr lang="en-GB"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7x2Ch-aMqEY&amp;list=PLbLm7JxAJLIA-styxAarUbG77BBk4itbw&amp;index=14&amp;pp=iAQB" TargetMode="External"/><Relationship Id="rId7" Type="http://schemas.openxmlformats.org/officeDocument/2006/relationships/image" Target="../media/image6.svg"/><Relationship Id="rId12"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jlWfQoycRPE&amp;list=PLbLm7JxAJLIA-styxAarUbG77BBk4itbw&amp;index=10&amp;pp=iAQB" TargetMode="External"/><Relationship Id="rId7" Type="http://schemas.openxmlformats.org/officeDocument/2006/relationships/image" Target="../media/image6.svg"/><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JVBypZdv8qw&amp;list=PLbLm7JxAJLIA-styxAarUbG77BBk4itbw&amp;index=4&amp;pp=iAQB" TargetMode="External"/><Relationship Id="rId7" Type="http://schemas.openxmlformats.org/officeDocument/2006/relationships/image" Target="../media/image6.svg"/><Relationship Id="rId12"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HjX4rlMP-eg&amp;list=PLbLm7JxAJLIA-styxAarUbG77BBk4itbw&amp;index=7&amp;pp=iAQB" TargetMode="External"/><Relationship Id="rId7" Type="http://schemas.openxmlformats.org/officeDocument/2006/relationships/image" Target="../media/image6.svg"/><Relationship Id="rId12"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H4pI2XcCHbw&amp;list=PLbLm7JxAJLIA-styxAarUbG77BBk4itbw&amp;index=6&amp;pp=iAQB" TargetMode="External"/><Relationship Id="rId7" Type="http://schemas.openxmlformats.org/officeDocument/2006/relationships/image" Target="../media/image6.svg"/><Relationship Id="rId12"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VrBrpSTwPK8&amp;list=PLbLm7JxAJLIA-styxAarUbG77BBk4itbw&amp;index=5&amp;pp=iAQB" TargetMode="External"/><Relationship Id="rId7" Type="http://schemas.openxmlformats.org/officeDocument/2006/relationships/image" Target="../media/image6.svg"/><Relationship Id="rId12"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22.png"/><Relationship Id="rId3" Type="http://schemas.openxmlformats.org/officeDocument/2006/relationships/hyperlink" Target="https://www.youtube.com/watch?v=2Ypif-QElok&amp;list=PLbLm7JxAJLIA-styxAarUbG77BBk4itbw&amp;index=12&amp;pp=iAQB" TargetMode="Externa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hyperlink" Target="https://www.etsy.com/uk/listing/1520489047/help-the-planet-mini-zine?ga_order=most_relevant&amp;ga_search_type=all&amp;ga_view_type=gallery&amp;ga_search_query=environmental+zine&amp;ref=sr_gallery-1-11&amp;organic_search_click=1" TargetMode="Externa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6YqmEYlg4IY&amp;list=PLbLm7JxAJLIA-styxAarUbG77BBk4itbw&amp;index=13&amp;pp=iAQB" TargetMode="External"/><Relationship Id="rId7" Type="http://schemas.openxmlformats.org/officeDocument/2006/relationships/image" Target="../media/image6.svg"/><Relationship Id="rId12"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muMwekvfmBY&amp;list=PLbLm7JxAJLIA-styxAarUbG77BBk4itbw&amp;index=33&amp;pp=iAQB" TargetMode="External"/><Relationship Id="rId7" Type="http://schemas.openxmlformats.org/officeDocument/2006/relationships/image" Target="../media/image6.svg"/><Relationship Id="rId12"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png"/><Relationship Id="rId3" Type="http://schemas.openxmlformats.org/officeDocument/2006/relationships/hyperlink" Target="https://www.youtube.com/watch?v=qAfmUc7HJr0&amp;list=PLbLm7JxAJLIA-styxAarUbG77BBk4itbw&amp;index=31&amp;pp=iAQB" TargetMode="External"/><Relationship Id="rId7" Type="http://schemas.openxmlformats.org/officeDocument/2006/relationships/image" Target="../media/image6.svg"/><Relationship Id="rId12"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AjwL5vWqp-Y&amp;list=PLbLm7JxAJLIA-styxAarUbG77BBk4itbw&amp;index=34&amp;pp=iAQB" TargetMode="External"/><Relationship Id="rId7" Type="http://schemas.openxmlformats.org/officeDocument/2006/relationships/image" Target="../media/image6.svg"/><Relationship Id="rId12"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4uThM0pgjB0&amp;list=PLbLm7JxAJLIA-styxAarUbG77BBk4itbw&amp;index=32&amp;pp=iAQB" TargetMode="External"/><Relationship Id="rId7" Type="http://schemas.openxmlformats.org/officeDocument/2006/relationships/image" Target="../media/image6.svg"/><Relationship Id="rId12"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7x2Ch-aMqEY&amp;list=PLbLm7JxAJLIA-styxAarUbG77BBk4itbw&amp;index=14&amp;pp=iAQB" TargetMode="External"/><Relationship Id="rId13" Type="http://schemas.openxmlformats.org/officeDocument/2006/relationships/hyperlink" Target="https://www.youtube.com/watch?v=VrBrpSTwPK8&amp;list=PLbLm7JxAJLIA-styxAarUbG77BBk4itbw&amp;index=5&amp;pp=iAQB" TargetMode="External"/><Relationship Id="rId18" Type="http://schemas.openxmlformats.org/officeDocument/2006/relationships/hyperlink" Target="https://www.youtube.com/watch?v=AjwL5vWqp-Y&amp;list=PLbLm7JxAJLIA-styxAarUbG77BBk4itbw&amp;index=34&amp;pp=iAQB" TargetMode="External"/><Relationship Id="rId3" Type="http://schemas.openxmlformats.org/officeDocument/2006/relationships/hyperlink" Target="https://www.youtube.com/watch?v=A2O1HU6FMfk" TargetMode="External"/><Relationship Id="rId7" Type="http://schemas.openxmlformats.org/officeDocument/2006/relationships/hyperlink" Target="https://www.youtube.com/watch?v=vz7IUDOYvXk&amp;list=PLbLm7JxAJLIA-styxAarUbG77BBk4itbw&amp;index=9&amp;pp=iAQB" TargetMode="External"/><Relationship Id="rId12" Type="http://schemas.openxmlformats.org/officeDocument/2006/relationships/hyperlink" Target="https://www.youtube.com/watch?v=H4pI2XcCHbw&amp;list=PLbLm7JxAJLIA-styxAarUbG77BBk4itbw&amp;index=6&amp;pp=iAQB" TargetMode="External"/><Relationship Id="rId17" Type="http://schemas.openxmlformats.org/officeDocument/2006/relationships/hyperlink" Target="https://www.youtube.com/watch?v=qAfmUc7HJr0&amp;list=PLbLm7JxAJLIA-styxAarUbG77BBk4itbw&amp;index=31&amp;pp=iAQB" TargetMode="External"/><Relationship Id="rId2" Type="http://schemas.openxmlformats.org/officeDocument/2006/relationships/notesSlide" Target="../notesSlides/notesSlide21.xml"/><Relationship Id="rId16" Type="http://schemas.openxmlformats.org/officeDocument/2006/relationships/hyperlink" Target="https://www.youtube.com/watch?v=muMwekvfmBY&amp;list=PLbLm7JxAJLIA-styxAarUbG77BBk4itbw&amp;index=33&amp;pp=iAQB" TargetMode="External"/><Relationship Id="rId1" Type="http://schemas.openxmlformats.org/officeDocument/2006/relationships/slideLayout" Target="../slideLayouts/slideLayout17.xml"/><Relationship Id="rId6" Type="http://schemas.openxmlformats.org/officeDocument/2006/relationships/hyperlink" Target="https://www.youtube.com/watch?v=4HXyJmY--gM&amp;list=PLbLm7JxAJLIA-styxAarUbG77BBk4itbw&amp;index=11&amp;pp=iAQB" TargetMode="External"/><Relationship Id="rId11" Type="http://schemas.openxmlformats.org/officeDocument/2006/relationships/hyperlink" Target="https://www.youtube.com/watch?v=HjX4rlMP-eg&amp;list=PLbLm7JxAJLIA-styxAarUbG77BBk4itbw&amp;index=7&amp;pp=iAQB" TargetMode="External"/><Relationship Id="rId5" Type="http://schemas.openxmlformats.org/officeDocument/2006/relationships/hyperlink" Target="https://www.youtube.com/watch?v=9qiVBF_7wvY&amp;list=PLbLm7JxAJLIA-styxAarUbG77BBk4itbw&amp;index=8&amp;pp=iAQB" TargetMode="External"/><Relationship Id="rId15" Type="http://schemas.openxmlformats.org/officeDocument/2006/relationships/hyperlink" Target="https://www.youtube.com/watch?v=6YqmEYlg4IY&amp;list=PLbLm7JxAJLIA-styxAarUbG77BBk4itbw&amp;index=13&amp;pp=iAQB" TargetMode="External"/><Relationship Id="rId10" Type="http://schemas.openxmlformats.org/officeDocument/2006/relationships/hyperlink" Target="https://www.youtube.com/watch?v=JVBypZdv8qw&amp;list=PLbLm7JxAJLIA-styxAarUbG77BBk4itbw&amp;index=4&amp;pp=iAQB" TargetMode="External"/><Relationship Id="rId19" Type="http://schemas.openxmlformats.org/officeDocument/2006/relationships/hyperlink" Target="https://www.youtube.com/watch?v=4uThM0pgjB0&amp;list=PLbLm7JxAJLIA-styxAarUbG77BBk4itbw&amp;index=32&amp;pp=iAQB" TargetMode="External"/><Relationship Id="rId4" Type="http://schemas.openxmlformats.org/officeDocument/2006/relationships/hyperlink" Target="https://www.youtube.com/watch?v=JjE76M0a054" TargetMode="External"/><Relationship Id="rId9" Type="http://schemas.openxmlformats.org/officeDocument/2006/relationships/hyperlink" Target="https://www.youtube.com/watch?v=jlWfQoycRPE&amp;list=PLbLm7JxAJLIA-styxAarUbG77BBk4itbw&amp;index=10&amp;pp=iAQB" TargetMode="External"/><Relationship Id="rId14" Type="http://schemas.openxmlformats.org/officeDocument/2006/relationships/hyperlink" Target="https://www.youtube.com/watch?v=2Ypif-QElok&amp;list=PLbLm7JxAJLIA-styxAarUbG77BBk4itbw&amp;index=12&amp;pp=iAQB"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M-iJM02m_Hg&amp;t=6s" TargetMode="External"/><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A2O1HU6FMfk" TargetMode="Externa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JjE76M0a054" TargetMode="External"/><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9qiVBF_7wvY&amp;list=PLbLm7JxAJLIA-styxAarUbG77BBk4itbw&amp;index=8&amp;pp=iAQB" TargetMode="External"/><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4HXyJmY--gM&amp;list=PLbLm7JxAJLIA-styxAarUbG77BBk4itbw&amp;index=11&amp;pp=iAQB" TargetMode="External"/><Relationship Id="rId7" Type="http://schemas.openxmlformats.org/officeDocument/2006/relationships/image" Target="../media/image6.sv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vz7IUDOYvXk&amp;list=PLbLm7JxAJLIA-styxAarUbG77BBk4itbw&amp;index=9&amp;pp=iAQB" TargetMode="External"/><Relationship Id="rId7" Type="http://schemas.openxmlformats.org/officeDocument/2006/relationships/image" Target="../media/image6.svg"/><Relationship Id="rId12"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plained: The Sustainable Development Goals | Concern Worldwide">
            <a:extLst>
              <a:ext uri="{FF2B5EF4-FFF2-40B4-BE49-F238E27FC236}">
                <a16:creationId xmlns:a16="http://schemas.microsoft.com/office/drawing/2014/main" id="{7B6DD830-898D-1987-190E-0635B149D8A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104173" y="72342"/>
            <a:ext cx="6597570" cy="6713316"/>
          </a:xfrm>
          <a:gradFill flip="none" rotWithShape="1">
            <a:gsLst>
              <a:gs pos="0">
                <a:schemeClr val="bg2">
                  <a:alpha val="0"/>
                </a:schemeClr>
              </a:gs>
              <a:gs pos="50000">
                <a:schemeClr val="bg2">
                  <a:alpha val="70000"/>
                </a:schemeClr>
              </a:gs>
            </a:gsLst>
            <a:lin ang="10800000" scaled="1"/>
            <a:tileRect/>
          </a:gradFill>
        </p:spPr>
        <p:txBody>
          <a:bodyPr wrap="square" rtlCol="0" anchor="b" anchorCtr="0">
            <a:normAutofit/>
          </a:bodyPr>
          <a:lstStyle/>
          <a:p>
            <a:pPr rtl="0"/>
            <a:r>
              <a:rPr lang="en-GB" dirty="0" err="1"/>
              <a:t>Msch</a:t>
            </a:r>
            <a:r>
              <a:rPr lang="en-GB" dirty="0"/>
              <a:t> Tutor Programme</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6</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470209" y="4232949"/>
            <a:ext cx="2079747" cy="638175"/>
          </a:xfrm>
        </p:spPr>
        <p:txBody>
          <a:bodyPr rtlCol="0"/>
          <a:lstStyle/>
          <a:p>
            <a:pPr rtl="0"/>
            <a:r>
              <a:rPr lang="en-GB" sz="1800" dirty="0">
                <a:hlinkClick r:id="rId3"/>
              </a:rPr>
              <a:t>https://www.youtube.com/watch?v=7x2Ch-aMqEY&amp;list=PLbLm7JxAJLIA-styxAarUbG77BBk4itbw&amp;index=14&amp;pp=iAQB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294321" y="4147185"/>
            <a:ext cx="2079747" cy="638175"/>
          </a:xfrm>
        </p:spPr>
        <p:txBody>
          <a:bodyPr rtlCol="0"/>
          <a:lstStyle/>
          <a:p>
            <a:pPr rtl="0"/>
            <a:r>
              <a:rPr lang="en-GB" dirty="0"/>
              <a:t>The fashion industry uses 79-93billion cubic meters of water per year. How could we encourage people to buy fewer new items of clothing?</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Journal</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432345" y="4238812"/>
            <a:ext cx="1711572" cy="638175"/>
          </a:xfrm>
        </p:spPr>
        <p:txBody>
          <a:bodyPr rtlCol="0"/>
          <a:lstStyle/>
          <a:p>
            <a:pPr rtl="0"/>
            <a:r>
              <a:rPr lang="en-GB" dirty="0"/>
              <a:t>Design a small sign to go next to sinks and showers in the school encouraging people to conserve water.</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10</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5" name="Picture 4">
            <a:extLst>
              <a:ext uri="{FF2B5EF4-FFF2-40B4-BE49-F238E27FC236}">
                <a16:creationId xmlns:a16="http://schemas.microsoft.com/office/drawing/2014/main" id="{D655ADA4-2566-B58D-CA8D-3583C51EE84F}"/>
              </a:ext>
            </a:extLst>
          </p:cNvPr>
          <p:cNvPicPr>
            <a:picLocks noChangeAspect="1"/>
          </p:cNvPicPr>
          <p:nvPr/>
        </p:nvPicPr>
        <p:blipFill>
          <a:blip r:embed="rId12"/>
          <a:stretch>
            <a:fillRect/>
          </a:stretch>
        </p:blipFill>
        <p:spPr>
          <a:xfrm>
            <a:off x="395412" y="4242058"/>
            <a:ext cx="2016000" cy="1972877"/>
          </a:xfrm>
          <a:prstGeom prst="rect">
            <a:avLst/>
          </a:prstGeom>
        </p:spPr>
      </p:pic>
    </p:spTree>
    <p:extLst>
      <p:ext uri="{BB962C8B-B14F-4D97-AF65-F5344CB8AC3E}">
        <p14:creationId xmlns:p14="http://schemas.microsoft.com/office/powerpoint/2010/main" val="2068523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7</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338509" y="4232949"/>
            <a:ext cx="2211447" cy="638175"/>
          </a:xfrm>
        </p:spPr>
        <p:txBody>
          <a:bodyPr rtlCol="0"/>
          <a:lstStyle/>
          <a:p>
            <a:pPr rtl="0"/>
            <a:r>
              <a:rPr lang="en-GB" sz="1800" dirty="0">
                <a:hlinkClick r:id="rId3"/>
              </a:rPr>
              <a:t>https://www.youtube.com/watch?v=jlWfQoycRPE&amp;list=PLbLm7JxAJLIA-styxAarUbG77BBk4itbw&amp;index=10&amp;pp=iAQB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220652" y="4232949"/>
            <a:ext cx="2211447" cy="638175"/>
          </a:xfrm>
        </p:spPr>
        <p:txBody>
          <a:bodyPr rtlCol="0"/>
          <a:lstStyle/>
          <a:p>
            <a:pPr rtl="0"/>
            <a:r>
              <a:rPr lang="en-GB" dirty="0"/>
              <a:t>How can we encourage the use of renewable energy sources and reduce energy consumption in our school?</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Journal</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8896240" y="4232948"/>
            <a:ext cx="3019646" cy="638175"/>
          </a:xfrm>
        </p:spPr>
        <p:txBody>
          <a:bodyPr rtlCol="0"/>
          <a:lstStyle/>
          <a:p>
            <a:pPr rtl="0"/>
            <a:r>
              <a:rPr lang="en-GB" b="0" i="0" dirty="0">
                <a:solidFill>
                  <a:schemeClr val="tx1"/>
                </a:solidFill>
                <a:effectLst/>
                <a:latin typeface="Söhne"/>
              </a:rPr>
              <a:t>Write a persuasive letter to our Headteacher (</a:t>
            </a:r>
            <a:r>
              <a:rPr lang="en-GB" b="0" i="0" dirty="0" err="1">
                <a:solidFill>
                  <a:schemeClr val="tx1"/>
                </a:solidFill>
                <a:effectLst/>
                <a:latin typeface="Söhne"/>
              </a:rPr>
              <a:t>Deneal</a:t>
            </a:r>
            <a:r>
              <a:rPr lang="en-GB" b="0" i="0" dirty="0">
                <a:solidFill>
                  <a:schemeClr val="tx1"/>
                </a:solidFill>
                <a:effectLst/>
                <a:latin typeface="Söhne"/>
              </a:rPr>
              <a:t>) and our Bursar (Gavin), suggesting ways to incorporate renewable energy sources (like solar panels) into the school buildings.</a:t>
            </a:r>
            <a:endParaRPr lang="en-GB" dirty="0">
              <a:solidFill>
                <a:schemeClr val="tx1"/>
              </a:solidFill>
            </a:endParaRP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11</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5" name="Picture 4">
            <a:extLst>
              <a:ext uri="{FF2B5EF4-FFF2-40B4-BE49-F238E27FC236}">
                <a16:creationId xmlns:a16="http://schemas.microsoft.com/office/drawing/2014/main" id="{D28401B9-7D93-F131-504E-19CE43DD9819}"/>
              </a:ext>
            </a:extLst>
          </p:cNvPr>
          <p:cNvPicPr>
            <a:picLocks noChangeAspect="1"/>
          </p:cNvPicPr>
          <p:nvPr/>
        </p:nvPicPr>
        <p:blipFill>
          <a:blip r:embed="rId12"/>
          <a:stretch>
            <a:fillRect/>
          </a:stretch>
        </p:blipFill>
        <p:spPr>
          <a:xfrm>
            <a:off x="527112" y="4237961"/>
            <a:ext cx="1752600" cy="1847850"/>
          </a:xfrm>
          <a:prstGeom prst="rect">
            <a:avLst/>
          </a:prstGeom>
        </p:spPr>
      </p:pic>
    </p:spTree>
    <p:extLst>
      <p:ext uri="{BB962C8B-B14F-4D97-AF65-F5344CB8AC3E}">
        <p14:creationId xmlns:p14="http://schemas.microsoft.com/office/powerpoint/2010/main" val="412474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8</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232298" y="4232949"/>
            <a:ext cx="2317658" cy="638175"/>
          </a:xfrm>
        </p:spPr>
        <p:txBody>
          <a:bodyPr rtlCol="0"/>
          <a:lstStyle/>
          <a:p>
            <a:pPr rtl="0"/>
            <a:r>
              <a:rPr lang="en-GB" sz="1800" dirty="0">
                <a:hlinkClick r:id="rId3"/>
              </a:rPr>
              <a:t>https://www.youtube.com/watch?v=JVBypZdv8qw&amp;list=PLbLm7JxAJLIA-styxAarUbG77BBk4itbw&amp;index=4&amp;pp=iAQB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230177" y="4232949"/>
            <a:ext cx="2192397" cy="638175"/>
          </a:xfrm>
        </p:spPr>
        <p:txBody>
          <a:bodyPr rtlCol="0"/>
          <a:lstStyle/>
          <a:p>
            <a:pPr rtl="0"/>
            <a:r>
              <a:rPr lang="en-GB" dirty="0"/>
              <a:t>How could the school do more to support local independent businesses in York?</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Journal</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8832870" y="4223729"/>
            <a:ext cx="2911807" cy="638175"/>
          </a:xfrm>
        </p:spPr>
        <p:txBody>
          <a:bodyPr rtlCol="0"/>
          <a:lstStyle/>
          <a:p>
            <a:pPr rtl="0"/>
            <a:r>
              <a:rPr lang="en-GB" b="0" i="0" dirty="0">
                <a:solidFill>
                  <a:schemeClr val="tx1"/>
                </a:solidFill>
                <a:effectLst/>
                <a:latin typeface="Söhne"/>
              </a:rPr>
              <a:t>Design a job fair poster showcasing different careers in your local community. Include information about the skills and education needed for each job.</a:t>
            </a:r>
            <a:endParaRPr lang="en-GB" dirty="0">
              <a:solidFill>
                <a:schemeClr val="tx1"/>
              </a:solidFill>
            </a:endParaRP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12</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8" name="Picture 7">
            <a:extLst>
              <a:ext uri="{FF2B5EF4-FFF2-40B4-BE49-F238E27FC236}">
                <a16:creationId xmlns:a16="http://schemas.microsoft.com/office/drawing/2014/main" id="{A8FF1D93-58F5-1531-D324-7F84E491EA6B}"/>
              </a:ext>
            </a:extLst>
          </p:cNvPr>
          <p:cNvPicPr>
            <a:picLocks noChangeAspect="1"/>
          </p:cNvPicPr>
          <p:nvPr/>
        </p:nvPicPr>
        <p:blipFill>
          <a:blip r:embed="rId12"/>
          <a:stretch>
            <a:fillRect/>
          </a:stretch>
        </p:blipFill>
        <p:spPr>
          <a:xfrm>
            <a:off x="508062" y="4328384"/>
            <a:ext cx="1790700" cy="1800225"/>
          </a:xfrm>
          <a:prstGeom prst="rect">
            <a:avLst/>
          </a:prstGeom>
        </p:spPr>
      </p:pic>
    </p:spTree>
    <p:extLst>
      <p:ext uri="{BB962C8B-B14F-4D97-AF65-F5344CB8AC3E}">
        <p14:creationId xmlns:p14="http://schemas.microsoft.com/office/powerpoint/2010/main" val="347651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9</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078920" y="4232948"/>
            <a:ext cx="2307026" cy="638175"/>
          </a:xfrm>
        </p:spPr>
        <p:txBody>
          <a:bodyPr rtlCol="0"/>
          <a:lstStyle/>
          <a:p>
            <a:pPr rtl="0"/>
            <a:r>
              <a:rPr lang="en-GB" sz="1800" dirty="0">
                <a:hlinkClick r:id="rId3"/>
              </a:rPr>
              <a:t>https://www.youtube.com/watch?v=HjX4rlMP-eg&amp;list=PLbLm7JxAJLIA-styxAarUbG77BBk4itbw&amp;index=7&amp;pp=iAQB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5983032" y="4232947"/>
            <a:ext cx="3070745" cy="638175"/>
          </a:xfrm>
        </p:spPr>
        <p:txBody>
          <a:bodyPr rtlCol="0"/>
          <a:lstStyle/>
          <a:p>
            <a:pPr rtl="0"/>
            <a:r>
              <a:rPr lang="en-GB" dirty="0"/>
              <a:t>Which of the following types of infrastructure would you prioritise improving if you were mayor of a town?</a:t>
            </a:r>
          </a:p>
          <a:p>
            <a:pPr rtl="0"/>
            <a:r>
              <a:rPr lang="en-GB" dirty="0"/>
              <a:t>	Transport system, </a:t>
            </a:r>
            <a:r>
              <a:rPr lang="en-GB" dirty="0" err="1"/>
              <a:t>wifi</a:t>
            </a:r>
            <a:r>
              <a:rPr lang="en-GB" dirty="0"/>
              <a:t> connection, sewage, health system, education system</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Journal</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207795" y="4232947"/>
            <a:ext cx="2433342" cy="638175"/>
          </a:xfrm>
        </p:spPr>
        <p:txBody>
          <a:bodyPr rtlCol="0"/>
          <a:lstStyle/>
          <a:p>
            <a:pPr rtl="0"/>
            <a:r>
              <a:rPr lang="en-GB" b="0" i="0" dirty="0">
                <a:solidFill>
                  <a:schemeClr val="tx1"/>
                </a:solidFill>
                <a:effectLst/>
                <a:latin typeface="Söhne"/>
              </a:rPr>
              <a:t>Write a short story or </a:t>
            </a:r>
            <a:r>
              <a:rPr lang="en-GB" dirty="0">
                <a:solidFill>
                  <a:schemeClr val="tx1"/>
                </a:solidFill>
                <a:latin typeface="Söhne"/>
              </a:rPr>
              <a:t>design a cartoon </a:t>
            </a:r>
            <a:r>
              <a:rPr lang="en-GB" b="0" i="0" dirty="0">
                <a:solidFill>
                  <a:schemeClr val="tx1"/>
                </a:solidFill>
                <a:effectLst/>
                <a:latin typeface="Söhne"/>
              </a:rPr>
              <a:t>set in the future where sustainable technology  has transformed the way people live, work, and travel</a:t>
            </a:r>
            <a:endParaRPr lang="en-GB" dirty="0">
              <a:solidFill>
                <a:schemeClr val="tx1"/>
              </a:solidFill>
            </a:endParaRP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13</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8" name="Picture 7">
            <a:extLst>
              <a:ext uri="{FF2B5EF4-FFF2-40B4-BE49-F238E27FC236}">
                <a16:creationId xmlns:a16="http://schemas.microsoft.com/office/drawing/2014/main" id="{94CC4E0C-007A-6722-A50F-1198AB8B8B9B}"/>
              </a:ext>
            </a:extLst>
          </p:cNvPr>
          <p:cNvPicPr>
            <a:picLocks noChangeAspect="1"/>
          </p:cNvPicPr>
          <p:nvPr/>
        </p:nvPicPr>
        <p:blipFill>
          <a:blip r:embed="rId12"/>
          <a:stretch>
            <a:fillRect/>
          </a:stretch>
        </p:blipFill>
        <p:spPr>
          <a:xfrm>
            <a:off x="331849" y="4290284"/>
            <a:ext cx="2143125" cy="1876425"/>
          </a:xfrm>
          <a:prstGeom prst="rect">
            <a:avLst/>
          </a:prstGeom>
        </p:spPr>
      </p:pic>
    </p:spTree>
    <p:extLst>
      <p:ext uri="{BB962C8B-B14F-4D97-AF65-F5344CB8AC3E}">
        <p14:creationId xmlns:p14="http://schemas.microsoft.com/office/powerpoint/2010/main" val="3189782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10</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243259" y="4232949"/>
            <a:ext cx="2306697" cy="638175"/>
          </a:xfrm>
        </p:spPr>
        <p:txBody>
          <a:bodyPr rtlCol="0"/>
          <a:lstStyle/>
          <a:p>
            <a:pPr rtl="0"/>
            <a:r>
              <a:rPr lang="en-GB" sz="1800" dirty="0">
                <a:hlinkClick r:id="rId3"/>
              </a:rPr>
              <a:t>https://www.youtube.com/watch?v=H4pI2XcCHbw&amp;list=PLbLm7JxAJLIA-styxAarUbG77BBk4itbw&amp;index=6&amp;pp=iAQB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315740" y="4232949"/>
            <a:ext cx="2057808" cy="638175"/>
          </a:xfrm>
        </p:spPr>
        <p:txBody>
          <a:bodyPr rtlCol="0"/>
          <a:lstStyle/>
          <a:p>
            <a:pPr rtl="0"/>
            <a:r>
              <a:rPr lang="en-GB" dirty="0"/>
              <a:t>What could Bootham do to help tackle inequality both inside and outside of the school?</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Journal</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8697433" y="4238812"/>
            <a:ext cx="2594344" cy="638175"/>
          </a:xfrm>
        </p:spPr>
        <p:txBody>
          <a:bodyPr rtlCol="0"/>
          <a:lstStyle/>
          <a:p>
            <a:pPr rtl="0"/>
            <a:r>
              <a:rPr lang="en-GB" b="0" i="0" dirty="0">
                <a:solidFill>
                  <a:schemeClr val="tx1"/>
                </a:solidFill>
                <a:effectLst/>
                <a:latin typeface="Söhne"/>
              </a:rPr>
              <a:t>Compose a poem or a song that emphasizes the importance of treating everyone fairly and with kindness, regardless of their background.</a:t>
            </a:r>
            <a:endParaRPr lang="en-GB" dirty="0">
              <a:solidFill>
                <a:schemeClr val="tx1"/>
              </a:solidFill>
            </a:endParaRP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14</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8" name="Picture 7">
            <a:extLst>
              <a:ext uri="{FF2B5EF4-FFF2-40B4-BE49-F238E27FC236}">
                <a16:creationId xmlns:a16="http://schemas.microsoft.com/office/drawing/2014/main" id="{D41C0FEC-A942-AC16-35CA-DA966FF615F5}"/>
              </a:ext>
            </a:extLst>
          </p:cNvPr>
          <p:cNvPicPr>
            <a:picLocks noChangeAspect="1"/>
          </p:cNvPicPr>
          <p:nvPr/>
        </p:nvPicPr>
        <p:blipFill>
          <a:blip r:embed="rId12"/>
          <a:stretch>
            <a:fillRect/>
          </a:stretch>
        </p:blipFill>
        <p:spPr>
          <a:xfrm>
            <a:off x="622362" y="4309334"/>
            <a:ext cx="1562100" cy="1838325"/>
          </a:xfrm>
          <a:prstGeom prst="rect">
            <a:avLst/>
          </a:prstGeom>
        </p:spPr>
      </p:pic>
    </p:spTree>
    <p:extLst>
      <p:ext uri="{BB962C8B-B14F-4D97-AF65-F5344CB8AC3E}">
        <p14:creationId xmlns:p14="http://schemas.microsoft.com/office/powerpoint/2010/main" val="1780778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11</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2945219" y="4232949"/>
            <a:ext cx="2604737" cy="638175"/>
          </a:xfrm>
        </p:spPr>
        <p:txBody>
          <a:bodyPr rtlCol="0"/>
          <a:lstStyle/>
          <a:p>
            <a:pPr rtl="0"/>
            <a:r>
              <a:rPr lang="en-GB" sz="1800" dirty="0">
                <a:hlinkClick r:id="rId3"/>
              </a:rPr>
              <a:t>https://www.youtube.com/watch?v=VrBrpSTwPK8&amp;list=PLbLm7JxAJLIA-styxAarUbG77BBk4itbw&amp;index=5&amp;pp=iAQB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5865042" y="4364886"/>
            <a:ext cx="3306726" cy="638175"/>
          </a:xfrm>
        </p:spPr>
        <p:txBody>
          <a:bodyPr rtlCol="0"/>
          <a:lstStyle/>
          <a:p>
            <a:pPr rtl="0"/>
            <a:r>
              <a:rPr lang="en-GB" dirty="0"/>
              <a:t>Some economists and politicians support the idea of a 15 minute city (that you should be able to fulfil all of your daily needs within 15 minutes of your home.) What do you think should be included in this?</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Journal</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246781" y="4223507"/>
            <a:ext cx="2604736" cy="638175"/>
          </a:xfrm>
        </p:spPr>
        <p:txBody>
          <a:bodyPr rtlCol="0"/>
          <a:lstStyle/>
          <a:p>
            <a:pPr rtl="0"/>
            <a:r>
              <a:rPr lang="en-GB" b="0" i="0" dirty="0">
                <a:solidFill>
                  <a:schemeClr val="tx1"/>
                </a:solidFill>
                <a:effectLst/>
                <a:latin typeface="Söhne"/>
              </a:rPr>
              <a:t>Design a city map with a </a:t>
            </a:r>
            <a:r>
              <a:rPr lang="en-GB" dirty="0">
                <a:solidFill>
                  <a:schemeClr val="tx1"/>
                </a:solidFill>
                <a:latin typeface="Söhne"/>
              </a:rPr>
              <a:t>range of housing to suit individuals, couples and families. It should also</a:t>
            </a:r>
            <a:r>
              <a:rPr lang="en-GB" b="0" i="0" dirty="0">
                <a:solidFill>
                  <a:schemeClr val="tx1"/>
                </a:solidFill>
                <a:effectLst/>
                <a:latin typeface="Söhne"/>
              </a:rPr>
              <a:t> include green spaces, bike lanes, and efficient public transportation options.</a:t>
            </a:r>
            <a:endParaRPr lang="en-GB" dirty="0">
              <a:solidFill>
                <a:schemeClr val="tx1"/>
              </a:solidFill>
            </a:endParaRP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15</a:t>
            </a:fld>
            <a:endParaRPr lang="en-GB" dirty="0"/>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8" name="Picture 7">
            <a:extLst>
              <a:ext uri="{FF2B5EF4-FFF2-40B4-BE49-F238E27FC236}">
                <a16:creationId xmlns:a16="http://schemas.microsoft.com/office/drawing/2014/main" id="{D62702A8-E91D-91D5-F48C-377BE6008862}"/>
              </a:ext>
            </a:extLst>
          </p:cNvPr>
          <p:cNvPicPr>
            <a:picLocks noChangeAspect="1"/>
          </p:cNvPicPr>
          <p:nvPr/>
        </p:nvPicPr>
        <p:blipFill>
          <a:blip r:embed="rId12"/>
          <a:stretch>
            <a:fillRect/>
          </a:stretch>
        </p:blipFill>
        <p:spPr>
          <a:xfrm>
            <a:off x="393762" y="4232949"/>
            <a:ext cx="2019300" cy="1809750"/>
          </a:xfrm>
          <a:prstGeom prst="rect">
            <a:avLst/>
          </a:prstGeom>
        </p:spPr>
      </p:pic>
    </p:spTree>
    <p:extLst>
      <p:ext uri="{BB962C8B-B14F-4D97-AF65-F5344CB8AC3E}">
        <p14:creationId xmlns:p14="http://schemas.microsoft.com/office/powerpoint/2010/main" val="3519383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12</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2870791" y="4232949"/>
            <a:ext cx="2679165" cy="638175"/>
          </a:xfrm>
        </p:spPr>
        <p:txBody>
          <a:bodyPr rtlCol="0"/>
          <a:lstStyle/>
          <a:p>
            <a:pPr rtl="0"/>
            <a:r>
              <a:rPr lang="en-GB" sz="1800" dirty="0">
                <a:hlinkClick r:id="rId3"/>
              </a:rPr>
              <a:t>https://www.youtube.com/watch?v=2Ypif-QElok&amp;list=PLbLm7JxAJLIA-styxAarUbG77BBk4itbw&amp;index=12&amp;pp=iAQB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096000" y="4232948"/>
            <a:ext cx="2536274" cy="638175"/>
          </a:xfrm>
        </p:spPr>
        <p:txBody>
          <a:bodyPr rtlCol="0"/>
          <a:lstStyle/>
          <a:p>
            <a:pPr rtl="0"/>
            <a:r>
              <a:rPr lang="en-GB" dirty="0"/>
              <a:t>“Restaurants that do “all you can eat” buffets and challenges are wasteful; the government should ban them.” Do you agree? If not, what are the alternatives?</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Journal</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432344" y="4238812"/>
            <a:ext cx="2327793" cy="638175"/>
          </a:xfrm>
        </p:spPr>
        <p:txBody>
          <a:bodyPr rtlCol="0"/>
          <a:lstStyle/>
          <a:p>
            <a:pPr rtl="0"/>
            <a:r>
              <a:rPr lang="en-GB" b="0" i="0" dirty="0">
                <a:solidFill>
                  <a:schemeClr val="tx1"/>
                </a:solidFill>
                <a:effectLst/>
                <a:latin typeface="Söhne"/>
              </a:rPr>
              <a:t>Plan a "green living" zine with practical tips for reducing waste, recycling, and making environmentally conscious choices in daily life.</a:t>
            </a:r>
          </a:p>
          <a:p>
            <a:pPr rtl="0"/>
            <a:r>
              <a:rPr lang="en-GB" dirty="0">
                <a:solidFill>
                  <a:schemeClr val="tx1"/>
                </a:solidFill>
                <a:latin typeface="Söhne"/>
                <a:hlinkClick r:id="rId4"/>
              </a:rPr>
              <a:t>Example</a:t>
            </a:r>
            <a:endParaRPr lang="en-GB" dirty="0">
              <a:solidFill>
                <a:schemeClr val="tx1"/>
              </a:solidFill>
            </a:endParaRP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16</a:t>
            </a:fld>
            <a:endParaRPr lang="en-GB" dirty="0"/>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91663" y="2330236"/>
            <a:ext cx="914400" cy="914400"/>
          </a:xfrm>
          <a:prstGeom prst="rect">
            <a:avLst/>
          </a:prstGeom>
        </p:spPr>
      </p:pic>
      <p:pic>
        <p:nvPicPr>
          <p:cNvPr id="8" name="Picture 7">
            <a:extLst>
              <a:ext uri="{FF2B5EF4-FFF2-40B4-BE49-F238E27FC236}">
                <a16:creationId xmlns:a16="http://schemas.microsoft.com/office/drawing/2014/main" id="{163362DD-ABD3-D521-2D38-442F5455F9FB}"/>
              </a:ext>
            </a:extLst>
          </p:cNvPr>
          <p:cNvPicPr>
            <a:picLocks noChangeAspect="1"/>
          </p:cNvPicPr>
          <p:nvPr/>
        </p:nvPicPr>
        <p:blipFill>
          <a:blip r:embed="rId13"/>
          <a:stretch>
            <a:fillRect/>
          </a:stretch>
        </p:blipFill>
        <p:spPr>
          <a:xfrm>
            <a:off x="431862" y="4232949"/>
            <a:ext cx="1943100" cy="1733550"/>
          </a:xfrm>
          <a:prstGeom prst="rect">
            <a:avLst/>
          </a:prstGeom>
        </p:spPr>
      </p:pic>
    </p:spTree>
    <p:extLst>
      <p:ext uri="{BB962C8B-B14F-4D97-AF65-F5344CB8AC3E}">
        <p14:creationId xmlns:p14="http://schemas.microsoft.com/office/powerpoint/2010/main" val="1329205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13</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1078733" y="4232949"/>
            <a:ext cx="1711572" cy="638175"/>
          </a:xfrm>
        </p:spPr>
        <p:txBody>
          <a:bodyPr rtlCol="0"/>
          <a:lstStyle/>
          <a:p>
            <a:pPr rtl="0"/>
            <a:r>
              <a:rPr lang="en-GB" sz="1800" dirty="0"/>
              <a:t>Climate Action</a:t>
            </a:r>
            <a:endParaRPr lang="en-GB" dirty="0"/>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359888" y="4232949"/>
            <a:ext cx="2190068" cy="638175"/>
          </a:xfrm>
        </p:spPr>
        <p:txBody>
          <a:bodyPr rtlCol="0"/>
          <a:lstStyle/>
          <a:p>
            <a:pPr rtl="0"/>
            <a:r>
              <a:rPr lang="en-GB" sz="1800" dirty="0">
                <a:hlinkClick r:id="rId3"/>
              </a:rPr>
              <a:t>https://www.youtube.com/watch?v=6YqmEYlg4IY&amp;list=PLbLm7JxAJLIA-styxAarUbG77BBk4itbw&amp;index=13&amp;pp=iAQB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661976" y="4232949"/>
            <a:ext cx="1711572" cy="638175"/>
          </a:xfrm>
        </p:spPr>
        <p:txBody>
          <a:bodyPr rtlCol="0"/>
          <a:lstStyle/>
          <a:p>
            <a:pPr rtl="0"/>
            <a:r>
              <a:rPr lang="en-GB" dirty="0"/>
              <a:t>“The best reason for looking after the environment is to protect the human species.” Do you agree?</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Journal</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432345" y="4238812"/>
            <a:ext cx="2351606" cy="638175"/>
          </a:xfrm>
        </p:spPr>
        <p:txBody>
          <a:bodyPr rtlCol="0"/>
          <a:lstStyle/>
          <a:p>
            <a:pPr rtl="0"/>
            <a:r>
              <a:rPr lang="en-GB" dirty="0"/>
              <a:t>Think of three ways that the school could be more environmentally friendly. Write a letter to student council with your suggestions</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17</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5" name="Picture 4">
            <a:extLst>
              <a:ext uri="{FF2B5EF4-FFF2-40B4-BE49-F238E27FC236}">
                <a16:creationId xmlns:a16="http://schemas.microsoft.com/office/drawing/2014/main" id="{0A24ADD1-CD2D-64A9-CE1F-3F0610524353}"/>
              </a:ext>
            </a:extLst>
          </p:cNvPr>
          <p:cNvPicPr>
            <a:picLocks noChangeAspect="1"/>
          </p:cNvPicPr>
          <p:nvPr/>
        </p:nvPicPr>
        <p:blipFill>
          <a:blip r:embed="rId12"/>
          <a:stretch>
            <a:fillRect/>
          </a:stretch>
        </p:blipFill>
        <p:spPr>
          <a:xfrm>
            <a:off x="408049" y="4232949"/>
            <a:ext cx="2151314" cy="1893980"/>
          </a:xfrm>
          <a:prstGeom prst="rect">
            <a:avLst/>
          </a:prstGeom>
        </p:spPr>
      </p:pic>
    </p:spTree>
    <p:extLst>
      <p:ext uri="{BB962C8B-B14F-4D97-AF65-F5344CB8AC3E}">
        <p14:creationId xmlns:p14="http://schemas.microsoft.com/office/powerpoint/2010/main" val="1825159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14</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2987749" y="4232949"/>
            <a:ext cx="2562207" cy="638175"/>
          </a:xfrm>
        </p:spPr>
        <p:txBody>
          <a:bodyPr rtlCol="0"/>
          <a:lstStyle/>
          <a:p>
            <a:pPr rtl="0"/>
            <a:r>
              <a:rPr lang="en-GB" sz="1800" dirty="0">
                <a:hlinkClick r:id="rId3"/>
              </a:rPr>
              <a:t>https://www.youtube.com/watch?v=muMwekvfmBY&amp;list=PLbLm7JxAJLIA-styxAarUbG77BBk4itbw&amp;index=33&amp;pp=iAQB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265896" y="4256947"/>
            <a:ext cx="2120960" cy="638175"/>
          </a:xfrm>
        </p:spPr>
        <p:txBody>
          <a:bodyPr rtlCol="0"/>
          <a:lstStyle/>
          <a:p>
            <a:pPr rtl="0"/>
            <a:r>
              <a:rPr lang="en-GB" dirty="0"/>
              <a:t>Come up with five ways that the school could reduce its use of plastic. </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Journal</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432345" y="4238812"/>
            <a:ext cx="1711572" cy="638175"/>
          </a:xfrm>
        </p:spPr>
        <p:txBody>
          <a:bodyPr rtlCol="0"/>
          <a:lstStyle/>
          <a:p>
            <a:pPr rtl="0"/>
            <a:r>
              <a:rPr lang="en-GB" dirty="0"/>
              <a:t>Design a placard for a protest to promote taking better care of the oceans and the wildlife in them. </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18</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5" name="Picture 4">
            <a:extLst>
              <a:ext uri="{FF2B5EF4-FFF2-40B4-BE49-F238E27FC236}">
                <a16:creationId xmlns:a16="http://schemas.microsoft.com/office/drawing/2014/main" id="{D5CFFC01-7968-1E1B-E52B-1199975C45A9}"/>
              </a:ext>
            </a:extLst>
          </p:cNvPr>
          <p:cNvPicPr>
            <a:picLocks noChangeAspect="1"/>
          </p:cNvPicPr>
          <p:nvPr/>
        </p:nvPicPr>
        <p:blipFill>
          <a:blip r:embed="rId12"/>
          <a:stretch>
            <a:fillRect/>
          </a:stretch>
        </p:blipFill>
        <p:spPr>
          <a:xfrm>
            <a:off x="436624" y="4256947"/>
            <a:ext cx="1933575" cy="1943100"/>
          </a:xfrm>
          <a:prstGeom prst="rect">
            <a:avLst/>
          </a:prstGeom>
        </p:spPr>
      </p:pic>
    </p:spTree>
    <p:extLst>
      <p:ext uri="{BB962C8B-B14F-4D97-AF65-F5344CB8AC3E}">
        <p14:creationId xmlns:p14="http://schemas.microsoft.com/office/powerpoint/2010/main" val="3434253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15</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051544" y="4232949"/>
            <a:ext cx="2498412" cy="638175"/>
          </a:xfrm>
        </p:spPr>
        <p:txBody>
          <a:bodyPr rtlCol="0"/>
          <a:lstStyle/>
          <a:p>
            <a:pPr rtl="0"/>
            <a:r>
              <a:rPr lang="en-GB" sz="1800" dirty="0">
                <a:hlinkClick r:id="rId3"/>
              </a:rPr>
              <a:t>https://www.youtube.com/watch?v=qAfmUc7HJr0&amp;list=PLbLm7JxAJLIA-styxAarUbG77BBk4itbw&amp;index=31&amp;pp=iAQB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560288" y="4232949"/>
            <a:ext cx="1813260" cy="638175"/>
          </a:xfrm>
        </p:spPr>
        <p:txBody>
          <a:bodyPr rtlCol="0"/>
          <a:lstStyle/>
          <a:p>
            <a:pPr rtl="0"/>
            <a:r>
              <a:rPr lang="en-GB" dirty="0"/>
              <a:t>How can we help preserve local wildlife and green spaces, even in urban environments?</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Journal</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8444065" y="4223994"/>
            <a:ext cx="3216061" cy="638175"/>
          </a:xfrm>
        </p:spPr>
        <p:txBody>
          <a:bodyPr rtlCol="0"/>
          <a:lstStyle/>
          <a:p>
            <a:pPr rtl="0"/>
            <a:r>
              <a:rPr lang="en-GB" dirty="0"/>
              <a:t>The Ballot Bin (above) was designed to encourage people to dispose of their rubbish rather than littering. Come up with your own idea to encourage people to plant, protect wildlife and preserve green spaces.</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19</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33112" y="2755719"/>
            <a:ext cx="914400" cy="914400"/>
          </a:xfrm>
          <a:prstGeom prst="rect">
            <a:avLst/>
          </a:prstGeom>
        </p:spPr>
      </p:pic>
      <p:pic>
        <p:nvPicPr>
          <p:cNvPr id="8" name="Picture 7">
            <a:extLst>
              <a:ext uri="{FF2B5EF4-FFF2-40B4-BE49-F238E27FC236}">
                <a16:creationId xmlns:a16="http://schemas.microsoft.com/office/drawing/2014/main" id="{FCFC8DBF-32B6-CE4E-B9A5-9F011711BCBD}"/>
              </a:ext>
            </a:extLst>
          </p:cNvPr>
          <p:cNvPicPr>
            <a:picLocks noChangeAspect="1"/>
          </p:cNvPicPr>
          <p:nvPr/>
        </p:nvPicPr>
        <p:blipFill>
          <a:blip r:embed="rId12"/>
          <a:stretch>
            <a:fillRect/>
          </a:stretch>
        </p:blipFill>
        <p:spPr>
          <a:xfrm>
            <a:off x="531874" y="4242435"/>
            <a:ext cx="1743075" cy="2066925"/>
          </a:xfrm>
          <a:prstGeom prst="rect">
            <a:avLst/>
          </a:prstGeom>
        </p:spPr>
      </p:pic>
      <p:pic>
        <p:nvPicPr>
          <p:cNvPr id="11" name="Picture 10">
            <a:extLst>
              <a:ext uri="{FF2B5EF4-FFF2-40B4-BE49-F238E27FC236}">
                <a16:creationId xmlns:a16="http://schemas.microsoft.com/office/drawing/2014/main" id="{D9E904B5-880E-0CB5-3EC9-FDEDE7188587}"/>
              </a:ext>
            </a:extLst>
          </p:cNvPr>
          <p:cNvPicPr>
            <a:picLocks noChangeAspect="1"/>
          </p:cNvPicPr>
          <p:nvPr/>
        </p:nvPicPr>
        <p:blipFill>
          <a:blip r:embed="rId13"/>
          <a:stretch>
            <a:fillRect/>
          </a:stretch>
        </p:blipFill>
        <p:spPr>
          <a:xfrm>
            <a:off x="9823363" y="6154"/>
            <a:ext cx="2373613" cy="2572797"/>
          </a:xfrm>
          <a:prstGeom prst="rect">
            <a:avLst/>
          </a:prstGeom>
        </p:spPr>
      </p:pic>
    </p:spTree>
    <p:extLst>
      <p:ext uri="{BB962C8B-B14F-4D97-AF65-F5344CB8AC3E}">
        <p14:creationId xmlns:p14="http://schemas.microsoft.com/office/powerpoint/2010/main" val="2988191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brave new world of 2021 | Brookings">
            <a:extLst>
              <a:ext uri="{FF2B5EF4-FFF2-40B4-BE49-F238E27FC236}">
                <a16:creationId xmlns:a16="http://schemas.microsoft.com/office/drawing/2014/main" id="{F21593A4-F3AD-697B-D09D-C6B9793DFB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451"/>
          <a:stretch/>
        </p:blipFill>
        <p:spPr bwMode="auto">
          <a:xfrm>
            <a:off x="20" y="10"/>
            <a:ext cx="12191980" cy="6857990"/>
          </a:xfrm>
          <a:prstGeom prst="rect">
            <a:avLst/>
          </a:prstGeom>
          <a:solidFill>
            <a:srgbClr val="FFFFFF"/>
          </a:solidFill>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wrap="square" rtlCol="0" anchor="ctr">
            <a:normAutofit/>
          </a:bodyPr>
          <a:lstStyle/>
          <a:p>
            <a:pPr rtl="0">
              <a:spcAft>
                <a:spcPts val="600"/>
              </a:spcAft>
            </a:pPr>
            <a:fld id="{DBA1B0FB-D917-4C8C-928F-313BD683BF39}" type="slidenum">
              <a:rPr lang="en-GB" smtClean="0"/>
              <a:pPr rtl="0">
                <a:spcAft>
                  <a:spcPts val="600"/>
                </a:spcAft>
              </a:pPr>
              <a:t>2</a:t>
            </a:fld>
            <a:endParaRPr lang="en-GB"/>
          </a:p>
        </p:txBody>
      </p:sp>
      <p:sp>
        <p:nvSpPr>
          <p:cNvPr id="2" name="Title 1">
            <a:extLst>
              <a:ext uri="{FF2B5EF4-FFF2-40B4-BE49-F238E27FC236}">
                <a16:creationId xmlns:a16="http://schemas.microsoft.com/office/drawing/2014/main" id="{0046426E-F6F6-4A7C-9181-8C3090996261}"/>
              </a:ext>
            </a:extLst>
          </p:cNvPr>
          <p:cNvSpPr>
            <a:spLocks noGrp="1"/>
          </p:cNvSpPr>
          <p:nvPr>
            <p:ph type="ctrTitle"/>
          </p:nvPr>
        </p:nvSpPr>
        <p:spPr>
          <a:xfrm>
            <a:off x="285049" y="321426"/>
            <a:ext cx="5437187" cy="909267"/>
          </a:xfrm>
        </p:spPr>
        <p:txBody>
          <a:bodyPr wrap="square" rtlCol="0" anchor="b">
            <a:normAutofit/>
          </a:bodyPr>
          <a:lstStyle/>
          <a:p>
            <a:pPr rtl="0"/>
            <a:r>
              <a:rPr lang="en-GB" dirty="0"/>
              <a:t>Overview</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type="subTitle" idx="1"/>
          </p:nvPr>
        </p:nvSpPr>
        <p:spPr>
          <a:xfrm>
            <a:off x="4511676" y="196900"/>
            <a:ext cx="7395275" cy="1664480"/>
          </a:xfrm>
        </p:spPr>
        <p:txBody>
          <a:bodyPr wrap="square" rtlCol="0">
            <a:normAutofit lnSpcReduction="10000"/>
          </a:bodyPr>
          <a:lstStyle/>
          <a:p>
            <a:pPr rtl="0">
              <a:lnSpc>
                <a:spcPct val="100000"/>
              </a:lnSpc>
            </a:pPr>
            <a:r>
              <a:rPr lang="en-GB" sz="1500" dirty="0"/>
              <a:t>These activities will help you to understand the world around you, some of the problems that it faces and how to make it better. </a:t>
            </a:r>
          </a:p>
          <a:p>
            <a:pPr rtl="0">
              <a:lnSpc>
                <a:spcPct val="100000"/>
              </a:lnSpc>
            </a:pPr>
            <a:r>
              <a:rPr lang="en-GB" sz="1500" dirty="0"/>
              <a:t>Each section includes a short video, a discussion question and a creative task. </a:t>
            </a:r>
          </a:p>
          <a:p>
            <a:pPr rtl="0">
              <a:lnSpc>
                <a:spcPct val="100000"/>
              </a:lnSpc>
            </a:pPr>
            <a:r>
              <a:rPr lang="en-GB" sz="1500" dirty="0"/>
              <a:t>By the end of the year the aim is that you will have spent some time thinking about how to use your intelligence, skills and energy to improve the lives of others. </a:t>
            </a:r>
          </a:p>
          <a:p>
            <a:pPr rtl="0">
              <a:lnSpc>
                <a:spcPct val="100000"/>
              </a:lnSpc>
            </a:pPr>
            <a:endParaRPr lang="en-GB" sz="1500" dirty="0"/>
          </a:p>
        </p:txBody>
      </p:sp>
    </p:spTree>
    <p:extLst>
      <p:ext uri="{BB962C8B-B14F-4D97-AF65-F5344CB8AC3E}">
        <p14:creationId xmlns:p14="http://schemas.microsoft.com/office/powerpoint/2010/main" val="2313234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16</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082324" y="4232949"/>
            <a:ext cx="2467632" cy="638175"/>
          </a:xfrm>
        </p:spPr>
        <p:txBody>
          <a:bodyPr rtlCol="0"/>
          <a:lstStyle/>
          <a:p>
            <a:pPr rtl="0"/>
            <a:r>
              <a:rPr lang="en-GB" sz="1800" dirty="0">
                <a:hlinkClick r:id="rId3"/>
              </a:rPr>
              <a:t>https://www.youtube.com/watch?v=AjwL5vWqp-Y&amp;list=PLbLm7JxAJLIA-styxAarUbG77BBk4itbw&amp;index=34&amp;pp=iAQB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5994444" y="4234361"/>
            <a:ext cx="2663864" cy="638175"/>
          </a:xfrm>
        </p:spPr>
        <p:txBody>
          <a:bodyPr rtlCol="0"/>
          <a:lstStyle/>
          <a:p>
            <a:pPr rtl="0"/>
            <a:r>
              <a:rPr lang="en-GB" dirty="0"/>
              <a:t>“Countries should stop spending money on their military and use the money for better things.” Do you agree?</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Journal</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8658308" y="4238812"/>
            <a:ext cx="3409645" cy="638175"/>
          </a:xfrm>
        </p:spPr>
        <p:txBody>
          <a:bodyPr rtlCol="0"/>
          <a:lstStyle/>
          <a:p>
            <a:pPr rtl="0"/>
            <a:r>
              <a:rPr lang="en-GB" dirty="0"/>
              <a:t>You are the Head of Middle Schoolroom. Two students were caught cheating in a test. Both blame the other one. Make bullet point notes explaining how you would investigate and deal with this fairly.</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20</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8" name="Picture 7">
            <a:extLst>
              <a:ext uri="{FF2B5EF4-FFF2-40B4-BE49-F238E27FC236}">
                <a16:creationId xmlns:a16="http://schemas.microsoft.com/office/drawing/2014/main" id="{C76016D3-66D3-F132-082F-47025E4C635C}"/>
              </a:ext>
            </a:extLst>
          </p:cNvPr>
          <p:cNvPicPr>
            <a:picLocks noChangeAspect="1"/>
          </p:cNvPicPr>
          <p:nvPr/>
        </p:nvPicPr>
        <p:blipFill>
          <a:blip r:embed="rId12"/>
          <a:stretch>
            <a:fillRect/>
          </a:stretch>
        </p:blipFill>
        <p:spPr>
          <a:xfrm>
            <a:off x="498537" y="4232949"/>
            <a:ext cx="1809750" cy="1914525"/>
          </a:xfrm>
          <a:prstGeom prst="rect">
            <a:avLst/>
          </a:prstGeom>
        </p:spPr>
      </p:pic>
    </p:spTree>
    <p:extLst>
      <p:ext uri="{BB962C8B-B14F-4D97-AF65-F5344CB8AC3E}">
        <p14:creationId xmlns:p14="http://schemas.microsoft.com/office/powerpoint/2010/main" val="2468765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17</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2852607" y="4255626"/>
            <a:ext cx="2759651" cy="638175"/>
          </a:xfrm>
        </p:spPr>
        <p:txBody>
          <a:bodyPr rtlCol="0"/>
          <a:lstStyle/>
          <a:p>
            <a:pPr rtl="0"/>
            <a:r>
              <a:rPr lang="en-GB" sz="1800" dirty="0">
                <a:hlinkClick r:id="rId3"/>
              </a:rPr>
              <a:t>https://www.youtube.com/watch?v=4uThM0pgjB0&amp;list=PLbLm7JxAJLIA-styxAarUbG77BBk4itbw&amp;index=32&amp;pp=iAQB</a:t>
            </a:r>
            <a:r>
              <a:rPr lang="en-GB" sz="1800" dirty="0"/>
              <a:t> </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661976" y="4232949"/>
            <a:ext cx="1711572" cy="638175"/>
          </a:xfrm>
        </p:spPr>
        <p:txBody>
          <a:bodyPr rtlCol="0"/>
          <a:lstStyle/>
          <a:p>
            <a:pPr rtl="0"/>
            <a:r>
              <a:rPr lang="en-GB" dirty="0"/>
              <a:t>“Individual people cannot make a difference, we have to work together.” Do you agree?</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Journal</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8830627" y="4157257"/>
            <a:ext cx="2759651" cy="638175"/>
          </a:xfrm>
        </p:spPr>
        <p:txBody>
          <a:bodyPr rtlCol="0"/>
          <a:lstStyle/>
          <a:p>
            <a:pPr rtl="0"/>
            <a:r>
              <a:rPr lang="en-GB" dirty="0"/>
              <a:t>Choose any of the sustainable development goals and work with at least 2 other people to come up with one way that Bootham can help move towards this goal.</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21</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8" name="Picture 7">
            <a:extLst>
              <a:ext uri="{FF2B5EF4-FFF2-40B4-BE49-F238E27FC236}">
                <a16:creationId xmlns:a16="http://schemas.microsoft.com/office/drawing/2014/main" id="{5269BFDA-C291-1AA6-0DED-B28E419F8C60}"/>
              </a:ext>
            </a:extLst>
          </p:cNvPr>
          <p:cNvPicPr>
            <a:picLocks noChangeAspect="1"/>
          </p:cNvPicPr>
          <p:nvPr/>
        </p:nvPicPr>
        <p:blipFill>
          <a:blip r:embed="rId12"/>
          <a:stretch>
            <a:fillRect/>
          </a:stretch>
        </p:blipFill>
        <p:spPr>
          <a:xfrm>
            <a:off x="431862" y="4255626"/>
            <a:ext cx="1943100" cy="1895475"/>
          </a:xfrm>
          <a:prstGeom prst="rect">
            <a:avLst/>
          </a:prstGeom>
        </p:spPr>
      </p:pic>
    </p:spTree>
    <p:extLst>
      <p:ext uri="{BB962C8B-B14F-4D97-AF65-F5344CB8AC3E}">
        <p14:creationId xmlns:p14="http://schemas.microsoft.com/office/powerpoint/2010/main" val="3015712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838200" y="365125"/>
            <a:ext cx="10515600" cy="1325563"/>
          </a:xfrm>
        </p:spPr>
        <p:txBody>
          <a:bodyPr rtlCol="0">
            <a:normAutofit/>
          </a:bodyPr>
          <a:lstStyle/>
          <a:p>
            <a:pPr rtl="0"/>
            <a:r>
              <a:rPr lang="en-GB" dirty="0"/>
              <a:t>Full list and videos</a:t>
            </a:r>
            <a:br>
              <a:rPr lang="en-GB" dirty="0"/>
            </a:br>
            <a:endParaRPr lang="en-GB" dirty="0"/>
          </a:p>
        </p:txBody>
      </p:sp>
      <p:sp>
        <p:nvSpPr>
          <p:cNvPr id="9" name="Text Placeholder 8">
            <a:extLst>
              <a:ext uri="{FF2B5EF4-FFF2-40B4-BE49-F238E27FC236}">
                <a16:creationId xmlns:a16="http://schemas.microsoft.com/office/drawing/2014/main" id="{95CCE699-03D1-4642-B46A-B14EF17DA183}"/>
              </a:ext>
            </a:extLst>
          </p:cNvPr>
          <p:cNvSpPr>
            <a:spLocks noGrp="1"/>
          </p:cNvSpPr>
          <p:nvPr>
            <p:ph type="body" sz="quarter" idx="35"/>
          </p:nvPr>
        </p:nvSpPr>
        <p:spPr>
          <a:xfrm>
            <a:off x="5108500" y="3799982"/>
            <a:ext cx="1980000" cy="360000"/>
          </a:xfrm>
        </p:spPr>
        <p:txBody>
          <a:bodyPr rtlCol="0">
            <a:noAutofit/>
          </a:bodyPr>
          <a:lstStyle/>
          <a:p>
            <a:pPr rtl="0"/>
            <a:r>
              <a:rPr lang="en-GB" sz="1800" dirty="0"/>
              <a:t>Discussion</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6"/>
          </p:nvPr>
        </p:nvSpPr>
        <p:spPr>
          <a:xfrm>
            <a:off x="4571647" y="4096592"/>
            <a:ext cx="3048706" cy="1188720"/>
          </a:xfrm>
        </p:spPr>
        <p:txBody>
          <a:bodyPr vert="horz" lIns="91440" tIns="45720" rIns="91440" bIns="45720" rtlCol="0" anchor="t">
            <a:noAutofit/>
          </a:bodyPr>
          <a:lstStyle/>
          <a:p>
            <a:pPr rtl="0"/>
            <a:r>
              <a:rPr lang="en-GB" sz="1200" noProof="1"/>
              <a:t>“Students from more deprived areas should be given lower grade offers to get into universities than students from wealthy areas.” </a:t>
            </a:r>
          </a:p>
          <a:p>
            <a:pPr rtl="0"/>
            <a:r>
              <a:rPr lang="en-GB" sz="1200" noProof="1"/>
              <a:t>Discuss!</a:t>
            </a:r>
          </a:p>
        </p:txBody>
      </p:sp>
      <p:sp>
        <p:nvSpPr>
          <p:cNvPr id="10" name="Text Placeholder 9">
            <a:extLst>
              <a:ext uri="{FF2B5EF4-FFF2-40B4-BE49-F238E27FC236}">
                <a16:creationId xmlns:a16="http://schemas.microsoft.com/office/drawing/2014/main" id="{BC1DF189-6F2F-4C21-88CC-C82D3D0D147B}"/>
              </a:ext>
            </a:extLst>
          </p:cNvPr>
          <p:cNvSpPr>
            <a:spLocks noGrp="1"/>
          </p:cNvSpPr>
          <p:nvPr>
            <p:ph type="body" sz="quarter" idx="37"/>
          </p:nvPr>
        </p:nvSpPr>
        <p:spPr>
          <a:xfrm>
            <a:off x="8694193" y="3651359"/>
            <a:ext cx="1980000" cy="360000"/>
          </a:xfrm>
        </p:spPr>
        <p:txBody>
          <a:bodyPr vert="horz" lIns="91440" tIns="45720" rIns="91440" bIns="45720" rtlCol="0" anchor="t">
            <a:normAutofit fontScale="92500" lnSpcReduction="10000"/>
          </a:bodyPr>
          <a:lstStyle/>
          <a:p>
            <a:pPr rtl="0"/>
            <a:r>
              <a:rPr lang="en-GB" sz="1800" noProof="1"/>
              <a:t>Journal Task</a:t>
            </a:r>
          </a:p>
        </p:txBody>
      </p:sp>
      <p:sp>
        <p:nvSpPr>
          <p:cNvPr id="7" name="Text Placeholder 6">
            <a:extLst>
              <a:ext uri="{FF2B5EF4-FFF2-40B4-BE49-F238E27FC236}">
                <a16:creationId xmlns:a16="http://schemas.microsoft.com/office/drawing/2014/main" id="{40297407-CE4E-4284-879D-AEC395713625}"/>
              </a:ext>
            </a:extLst>
          </p:cNvPr>
          <p:cNvSpPr>
            <a:spLocks noGrp="1"/>
          </p:cNvSpPr>
          <p:nvPr>
            <p:ph type="body" sz="quarter" idx="18"/>
          </p:nvPr>
        </p:nvSpPr>
        <p:spPr>
          <a:xfrm>
            <a:off x="7922726" y="3979982"/>
            <a:ext cx="3522933" cy="1188720"/>
          </a:xfrm>
        </p:spPr>
        <p:txBody>
          <a:bodyPr rtlCol="0">
            <a:noAutofit/>
          </a:bodyPr>
          <a:lstStyle/>
          <a:p>
            <a:endParaRPr lang="en-GB" noProof="1"/>
          </a:p>
          <a:p>
            <a:r>
              <a:rPr lang="en-GB" noProof="1"/>
              <a:t>Write out as many examples as you can think of of adjustments within our society designed to promote equity (for example parking spaces for people with disabilities.)</a:t>
            </a:r>
          </a:p>
          <a:p>
            <a:endParaRPr lang="en-GB" noProof="1"/>
          </a:p>
          <a:p>
            <a:pPr rtl="0"/>
            <a:endParaRPr lang="en-GB" noProof="1"/>
          </a:p>
        </p:txBody>
      </p:sp>
      <p:sp>
        <p:nvSpPr>
          <p:cNvPr id="4" name="Content Placeholder 3">
            <a:extLst>
              <a:ext uri="{FF2B5EF4-FFF2-40B4-BE49-F238E27FC236}">
                <a16:creationId xmlns:a16="http://schemas.microsoft.com/office/drawing/2014/main" id="{FF9C697F-4384-CD9D-6A55-5148AA8F057A}"/>
              </a:ext>
            </a:extLst>
          </p:cNvPr>
          <p:cNvSpPr>
            <a:spLocks noGrp="1"/>
          </p:cNvSpPr>
          <p:nvPr>
            <p:ph sz="quarter" idx="13"/>
          </p:nvPr>
        </p:nvSpPr>
        <p:spPr/>
        <p:txBody>
          <a:bodyPr/>
          <a:lstStyle/>
          <a:p>
            <a:endParaRPr lang="en-GB"/>
          </a:p>
        </p:txBody>
      </p:sp>
      <p:sp>
        <p:nvSpPr>
          <p:cNvPr id="12" name="Content Placeholder 11">
            <a:extLst>
              <a:ext uri="{FF2B5EF4-FFF2-40B4-BE49-F238E27FC236}">
                <a16:creationId xmlns:a16="http://schemas.microsoft.com/office/drawing/2014/main" id="{15FDC574-12A8-21F4-6666-660B05153C84}"/>
              </a:ext>
            </a:extLst>
          </p:cNvPr>
          <p:cNvSpPr>
            <a:spLocks noGrp="1"/>
          </p:cNvSpPr>
          <p:nvPr>
            <p:ph sz="quarter" idx="15"/>
          </p:nvPr>
        </p:nvSpPr>
        <p:spPr/>
        <p:txBody>
          <a:bodyPr/>
          <a:lstStyle/>
          <a:p>
            <a:endParaRPr lang="en-GB"/>
          </a:p>
        </p:txBody>
      </p:sp>
      <p:sp>
        <p:nvSpPr>
          <p:cNvPr id="14" name="Content Placeholder 13">
            <a:extLst>
              <a:ext uri="{FF2B5EF4-FFF2-40B4-BE49-F238E27FC236}">
                <a16:creationId xmlns:a16="http://schemas.microsoft.com/office/drawing/2014/main" id="{E3E81FF4-F0DB-DE45-A040-BF262DFC5DFC}"/>
              </a:ext>
            </a:extLst>
          </p:cNvPr>
          <p:cNvSpPr>
            <a:spLocks noGrp="1"/>
          </p:cNvSpPr>
          <p:nvPr>
            <p:ph sz="quarter" idx="17"/>
          </p:nvPr>
        </p:nvSpPr>
        <p:spPr/>
        <p:txBody>
          <a:bodyPr/>
          <a:lstStyle/>
          <a:p>
            <a:endParaRPr lang="en-GB"/>
          </a:p>
        </p:txBody>
      </p:sp>
      <p:sp>
        <p:nvSpPr>
          <p:cNvPr id="16" name="Text Placeholder 15">
            <a:extLst>
              <a:ext uri="{FF2B5EF4-FFF2-40B4-BE49-F238E27FC236}">
                <a16:creationId xmlns:a16="http://schemas.microsoft.com/office/drawing/2014/main" id="{25FB3A2E-304F-4B23-0FE8-5043E9B5CE11}"/>
              </a:ext>
            </a:extLst>
          </p:cNvPr>
          <p:cNvSpPr>
            <a:spLocks noGrp="1"/>
          </p:cNvSpPr>
          <p:nvPr>
            <p:ph type="body" sz="quarter" idx="14"/>
          </p:nvPr>
        </p:nvSpPr>
        <p:spPr/>
        <p:txBody>
          <a:bodyPr/>
          <a:lstStyle/>
          <a:p>
            <a:endParaRPr lang="en-GB"/>
          </a:p>
        </p:txBody>
      </p:sp>
      <p:sp>
        <p:nvSpPr>
          <p:cNvPr id="18" name="Text Placeholder 17">
            <a:extLst>
              <a:ext uri="{FF2B5EF4-FFF2-40B4-BE49-F238E27FC236}">
                <a16:creationId xmlns:a16="http://schemas.microsoft.com/office/drawing/2014/main" id="{3DBC9ECC-9CA7-43A1-D0B1-7342CBCF6504}"/>
              </a:ext>
            </a:extLst>
          </p:cNvPr>
          <p:cNvSpPr>
            <a:spLocks noGrp="1"/>
          </p:cNvSpPr>
          <p:nvPr>
            <p:ph type="body" sz="quarter" idx="33"/>
          </p:nvPr>
        </p:nvSpPr>
        <p:spPr/>
        <p:txBody>
          <a:bodyPr/>
          <a:lstStyle/>
          <a:p>
            <a:endParaRPr lang="en-GB"/>
          </a:p>
        </p:txBody>
      </p:sp>
      <p:sp>
        <p:nvSpPr>
          <p:cNvPr id="19" name="TextBox 18">
            <a:extLst>
              <a:ext uri="{FF2B5EF4-FFF2-40B4-BE49-F238E27FC236}">
                <a16:creationId xmlns:a16="http://schemas.microsoft.com/office/drawing/2014/main" id="{4BD1DC9E-9BEB-4209-827D-F0B9665482C1}"/>
              </a:ext>
            </a:extLst>
          </p:cNvPr>
          <p:cNvSpPr txBox="1"/>
          <p:nvPr/>
        </p:nvSpPr>
        <p:spPr>
          <a:xfrm>
            <a:off x="0" y="1504507"/>
            <a:ext cx="12192000" cy="504753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Font typeface="+mj-lt"/>
              <a:buAutoNum type="arabicPeriod"/>
            </a:pPr>
            <a:r>
              <a:rPr lang="en-GB" sz="1400" dirty="0"/>
              <a:t>No Poverty </a:t>
            </a:r>
            <a:r>
              <a:rPr lang="en-GB" sz="1400" dirty="0">
                <a:hlinkClick r:id="rId3"/>
              </a:rPr>
              <a:t>https://www.youtube.com/watch?v=A2O1HU6FMfk</a:t>
            </a:r>
            <a:r>
              <a:rPr lang="en-GB" sz="1400" dirty="0"/>
              <a:t>  </a:t>
            </a:r>
          </a:p>
          <a:p>
            <a:pPr marL="342900" indent="-342900">
              <a:buFont typeface="+mj-lt"/>
              <a:buAutoNum type="arabicPeriod"/>
            </a:pPr>
            <a:r>
              <a:rPr lang="en-GB" sz="1400" dirty="0"/>
              <a:t>Zero Hunger </a:t>
            </a:r>
            <a:r>
              <a:rPr lang="en-GB" sz="1400" dirty="0">
                <a:hlinkClick r:id="rId4"/>
              </a:rPr>
              <a:t>https://www.youtube.com/watch?v=JjE76M0a054</a:t>
            </a:r>
            <a:r>
              <a:rPr lang="en-GB" sz="1400" dirty="0"/>
              <a:t> </a:t>
            </a:r>
          </a:p>
          <a:p>
            <a:pPr marL="342900" indent="-342900">
              <a:buFont typeface="+mj-lt"/>
              <a:buAutoNum type="arabicPeriod"/>
            </a:pPr>
            <a:r>
              <a:rPr lang="en-GB" sz="1400" dirty="0"/>
              <a:t>Good Health and Wellbeing </a:t>
            </a:r>
            <a:r>
              <a:rPr lang="en-GB" sz="1400" dirty="0">
                <a:hlinkClick r:id="rId5"/>
              </a:rPr>
              <a:t>https://www.youtube.com/watch?v=9qiVBF_7wvY&amp;list=PLbLm7JxAJLIA-styxAarUbG77BBk4itbw&amp;index=8&amp;pp=iAQB</a:t>
            </a:r>
            <a:r>
              <a:rPr lang="en-GB" sz="1400" dirty="0"/>
              <a:t>  </a:t>
            </a:r>
          </a:p>
          <a:p>
            <a:pPr marL="342900" indent="-342900">
              <a:buFont typeface="+mj-lt"/>
              <a:buAutoNum type="arabicPeriod"/>
            </a:pPr>
            <a:r>
              <a:rPr lang="en-GB" sz="1400" dirty="0"/>
              <a:t> Quality Education </a:t>
            </a:r>
            <a:r>
              <a:rPr lang="en-GB" sz="1400" dirty="0">
                <a:hlinkClick r:id="rId6"/>
              </a:rPr>
              <a:t>https://www.youtube.com/watch?v=4HXyJmY--gM&amp;list=PLbLm7JxAJLIA-styxAarUbG77BBk4itbw&amp;index=11&amp;pp=iAQB</a:t>
            </a:r>
            <a:r>
              <a:rPr lang="en-GB" sz="1400" dirty="0"/>
              <a:t> </a:t>
            </a:r>
          </a:p>
          <a:p>
            <a:pPr marL="342900" indent="-342900">
              <a:buFont typeface="+mj-lt"/>
              <a:buAutoNum type="arabicPeriod"/>
            </a:pPr>
            <a:r>
              <a:rPr lang="en-GB" sz="1400" dirty="0"/>
              <a:t> Gender Equality </a:t>
            </a:r>
            <a:r>
              <a:rPr lang="en-GB" sz="1400" dirty="0">
                <a:hlinkClick r:id="rId7"/>
              </a:rPr>
              <a:t>https://www.youtube.com/watch?v=vz7IUDOYvXk&amp;list=PLbLm7JxAJLIA-styxAarUbG77BBk4itbw&amp;index=9&amp;pp=iAQB</a:t>
            </a:r>
            <a:r>
              <a:rPr lang="en-GB" sz="1400" dirty="0"/>
              <a:t> </a:t>
            </a:r>
          </a:p>
          <a:p>
            <a:pPr marL="342900" indent="-342900">
              <a:buFont typeface="+mj-lt"/>
              <a:buAutoNum type="arabicPeriod"/>
            </a:pPr>
            <a:r>
              <a:rPr lang="en-GB" sz="1400" dirty="0"/>
              <a:t> Clean water and sanitation </a:t>
            </a:r>
            <a:r>
              <a:rPr lang="en-GB" sz="1400" dirty="0">
                <a:hlinkClick r:id="rId8"/>
              </a:rPr>
              <a:t>https://www.youtube.com/watch?v=7x2Ch-aMqEY&amp;list=PLbLm7JxAJLIA-styxAarUbG77BBk4itbw&amp;index=14&amp;pp=iAQB</a:t>
            </a:r>
            <a:r>
              <a:rPr lang="en-GB" sz="1400" dirty="0"/>
              <a:t> </a:t>
            </a:r>
          </a:p>
          <a:p>
            <a:pPr marL="342900" indent="-342900">
              <a:buFont typeface="+mj-lt"/>
              <a:buAutoNum type="arabicPeriod"/>
            </a:pPr>
            <a:r>
              <a:rPr lang="en-GB" sz="1400" dirty="0"/>
              <a:t> Affordable Clean Energy </a:t>
            </a:r>
            <a:r>
              <a:rPr lang="en-GB" sz="1400" dirty="0">
                <a:hlinkClick r:id="rId9"/>
              </a:rPr>
              <a:t>https://www.youtube.com/watch?v=jlWfQoycRPE&amp;list=PLbLm7JxAJLIA-styxAarUbG77BBk4itbw&amp;index=10&amp;pp=iAQB</a:t>
            </a:r>
            <a:r>
              <a:rPr lang="en-GB" sz="1400" dirty="0"/>
              <a:t> </a:t>
            </a:r>
          </a:p>
          <a:p>
            <a:pPr marL="342900" indent="-342900">
              <a:buFont typeface="+mj-lt"/>
              <a:buAutoNum type="arabicPeriod"/>
            </a:pPr>
            <a:r>
              <a:rPr lang="en-GB" sz="1400" dirty="0"/>
              <a:t> Decent Work and Economic Growth </a:t>
            </a:r>
            <a:r>
              <a:rPr lang="en-GB" sz="1400" dirty="0">
                <a:hlinkClick r:id="rId10"/>
              </a:rPr>
              <a:t>https://www.youtube.com/watch?v=JVBypZdv8qw&amp;list=PLbLm7JxAJLIA-styxAarUbG77BBk4itbw&amp;index=4&amp;pp=iAQB</a:t>
            </a:r>
            <a:r>
              <a:rPr lang="en-GB" sz="1400" dirty="0"/>
              <a:t> </a:t>
            </a:r>
          </a:p>
          <a:p>
            <a:pPr marL="342900" indent="-342900">
              <a:buFont typeface="+mj-lt"/>
              <a:buAutoNum type="arabicPeriod"/>
            </a:pPr>
            <a:r>
              <a:rPr lang="en-GB" sz="1400" dirty="0"/>
              <a:t> Industry, Innovation and Infrastructure </a:t>
            </a:r>
            <a:r>
              <a:rPr lang="en-GB" sz="1400" dirty="0">
                <a:hlinkClick r:id="rId11"/>
              </a:rPr>
              <a:t>https://www.youtube.com/watch?v=HjX4rlMP-eg&amp;list=PLbLm7JxAJLIA-styxAarUbG77BBk4itbw&amp;index=7&amp;pp=iAQB</a:t>
            </a:r>
            <a:r>
              <a:rPr lang="en-GB" sz="1400" dirty="0"/>
              <a:t> </a:t>
            </a:r>
          </a:p>
          <a:p>
            <a:pPr marL="342900" indent="-342900">
              <a:buFont typeface="+mj-lt"/>
              <a:buAutoNum type="arabicPeriod"/>
            </a:pPr>
            <a:r>
              <a:rPr lang="en-GB" sz="1400" dirty="0"/>
              <a:t> Reduced Inequalities </a:t>
            </a:r>
            <a:r>
              <a:rPr lang="en-GB" sz="1400" dirty="0">
                <a:hlinkClick r:id="rId12"/>
              </a:rPr>
              <a:t>https://www.youtube.com/watch?v=H4pI2XcCHbw&amp;list=PLbLm7JxAJLIA-styxAarUbG77BBk4itbw&amp;index=6&amp;pp=iAQB</a:t>
            </a:r>
            <a:r>
              <a:rPr lang="en-GB" sz="1400" dirty="0"/>
              <a:t> </a:t>
            </a:r>
          </a:p>
          <a:p>
            <a:pPr marL="342900" indent="-342900">
              <a:buFont typeface="+mj-lt"/>
              <a:buAutoNum type="arabicPeriod"/>
            </a:pPr>
            <a:r>
              <a:rPr lang="en-GB" sz="1400" dirty="0"/>
              <a:t> Sustainable Cities and Communities </a:t>
            </a:r>
            <a:r>
              <a:rPr lang="en-GB" sz="1400" dirty="0">
                <a:hlinkClick r:id="rId13"/>
              </a:rPr>
              <a:t>https://www.youtube.com/watch?v=VrBrpSTwPK8&amp;list=PLbLm7JxAJLIA-styxAarUbG77BBk4itbw&amp;index=5&amp;pp=iAQB</a:t>
            </a:r>
            <a:r>
              <a:rPr lang="en-GB" sz="1400" dirty="0"/>
              <a:t> </a:t>
            </a:r>
          </a:p>
          <a:p>
            <a:pPr marL="342900" indent="-342900">
              <a:buFont typeface="+mj-lt"/>
              <a:buAutoNum type="arabicPeriod"/>
            </a:pPr>
            <a:r>
              <a:rPr lang="en-GB" sz="1400" dirty="0"/>
              <a:t> Responsible Consumption and Production </a:t>
            </a:r>
            <a:r>
              <a:rPr lang="en-GB" sz="1400" dirty="0">
                <a:hlinkClick r:id="rId14"/>
              </a:rPr>
              <a:t>https://www.youtube.com/watch?v=2Ypif-QElok&amp;list=PLbLm7JxAJLIA-styxAarUbG77BBk4itbw&amp;index=12&amp;pp=iAQB</a:t>
            </a:r>
            <a:r>
              <a:rPr lang="en-GB" sz="1400" dirty="0"/>
              <a:t> </a:t>
            </a:r>
          </a:p>
          <a:p>
            <a:pPr marL="342900" indent="-342900">
              <a:buFont typeface="+mj-lt"/>
              <a:buAutoNum type="arabicPeriod"/>
            </a:pPr>
            <a:r>
              <a:rPr lang="en-GB" sz="1400" dirty="0"/>
              <a:t> Climate Action </a:t>
            </a:r>
            <a:r>
              <a:rPr lang="en-GB" sz="1400" dirty="0">
                <a:hlinkClick r:id="rId15"/>
              </a:rPr>
              <a:t>https://www.youtube.com/watch?v=6YqmEYlg4IY&amp;list=PLbLm7JxAJLIA-styxAarUbG77BBk4itbw&amp;index=13&amp;pp=iAQB</a:t>
            </a:r>
            <a:r>
              <a:rPr lang="en-GB" sz="1400" dirty="0"/>
              <a:t> </a:t>
            </a:r>
          </a:p>
          <a:p>
            <a:pPr marL="342900" indent="-342900">
              <a:buFont typeface="+mj-lt"/>
              <a:buAutoNum type="arabicPeriod"/>
            </a:pPr>
            <a:r>
              <a:rPr lang="en-GB" sz="1400" dirty="0"/>
              <a:t> Life Below Water </a:t>
            </a:r>
            <a:r>
              <a:rPr lang="en-GB" sz="1400" dirty="0">
                <a:hlinkClick r:id="rId16"/>
              </a:rPr>
              <a:t>https://www.youtube.com/watch?v=muMwekvfmBY&amp;list=PLbLm7JxAJLIA-styxAarUbG77BBk4itbw&amp;index=33&amp;pp=iAQB</a:t>
            </a:r>
            <a:r>
              <a:rPr lang="en-GB" sz="1400" dirty="0"/>
              <a:t> </a:t>
            </a:r>
          </a:p>
          <a:p>
            <a:pPr marL="342900" indent="-342900">
              <a:buFont typeface="+mj-lt"/>
              <a:buAutoNum type="arabicPeriod"/>
            </a:pPr>
            <a:r>
              <a:rPr lang="en-GB" sz="1400" dirty="0"/>
              <a:t> Life on Land </a:t>
            </a:r>
            <a:r>
              <a:rPr lang="en-GB" sz="1400" dirty="0">
                <a:hlinkClick r:id="rId17"/>
              </a:rPr>
              <a:t>https://www.youtube.com/watch?v=qAfmUc7HJr0&amp;list=PLbLm7JxAJLIA-styxAarUbG77BBk4itbw&amp;index=31&amp;pp=iAQB</a:t>
            </a:r>
            <a:r>
              <a:rPr lang="en-GB" sz="1400" dirty="0"/>
              <a:t> </a:t>
            </a:r>
          </a:p>
          <a:p>
            <a:pPr marL="342900" indent="-342900">
              <a:buFont typeface="+mj-lt"/>
              <a:buAutoNum type="arabicPeriod"/>
            </a:pPr>
            <a:r>
              <a:rPr lang="en-GB" sz="1400" dirty="0"/>
              <a:t> Peace and Justice </a:t>
            </a:r>
            <a:r>
              <a:rPr lang="en-GB" sz="1400" dirty="0">
                <a:hlinkClick r:id="rId18"/>
              </a:rPr>
              <a:t>https://www.youtube.com/watch?v=AjwL5vWqp-Y&amp;list=PLbLm7JxAJLIA-styxAarUbG77BBk4itbw&amp;index=34&amp;pp=iAQB</a:t>
            </a:r>
            <a:r>
              <a:rPr lang="en-GB" sz="1400" dirty="0"/>
              <a:t> </a:t>
            </a:r>
          </a:p>
          <a:p>
            <a:pPr marL="342900" indent="-342900">
              <a:buFont typeface="+mj-lt"/>
              <a:buAutoNum type="arabicPeriod"/>
            </a:pPr>
            <a:r>
              <a:rPr lang="en-GB" sz="1400" dirty="0"/>
              <a:t> Partnership for the Goals </a:t>
            </a:r>
            <a:r>
              <a:rPr lang="en-GB" sz="1400" dirty="0">
                <a:hlinkClick r:id="rId19"/>
              </a:rPr>
              <a:t>https://www.youtube.com/watch?v=4uThM0pgjB0&amp;list=PLbLm7JxAJLIA-styxAarUbG77BBk4itbw&amp;index=32&amp;pp=iAQB</a:t>
            </a:r>
            <a:r>
              <a:rPr lang="en-GB" sz="1400" dirty="0"/>
              <a:t> </a:t>
            </a:r>
          </a:p>
        </p:txBody>
      </p:sp>
    </p:spTree>
    <p:extLst>
      <p:ext uri="{BB962C8B-B14F-4D97-AF65-F5344CB8AC3E}">
        <p14:creationId xmlns:p14="http://schemas.microsoft.com/office/powerpoint/2010/main" val="272023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Outline</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1078733" y="4232949"/>
            <a:ext cx="1711572" cy="638175"/>
          </a:xfrm>
        </p:spPr>
        <p:txBody>
          <a:bodyPr rtlCol="0"/>
          <a:lstStyle/>
          <a:p>
            <a:pPr rtl="0"/>
            <a:r>
              <a:rPr lang="en-GB" dirty="0"/>
              <a:t>Title</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838384" y="4232949"/>
            <a:ext cx="1711572" cy="638175"/>
          </a:xfrm>
        </p:spPr>
        <p:txBody>
          <a:bodyPr rtlCol="0"/>
          <a:lstStyle/>
          <a:p>
            <a:pPr rtl="0"/>
            <a:r>
              <a:rPr lang="en-GB"/>
              <a:t>Title</a:t>
            </a:r>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661976" y="4232949"/>
            <a:ext cx="1711572" cy="638175"/>
          </a:xfrm>
        </p:spPr>
        <p:txBody>
          <a:bodyPr rtlCol="0"/>
          <a:lstStyle/>
          <a:p>
            <a:pPr rtl="0"/>
            <a:r>
              <a:rPr lang="en-GB"/>
              <a:t>Title</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Journal</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432345" y="4238812"/>
            <a:ext cx="1711572" cy="638175"/>
          </a:xfrm>
        </p:spPr>
        <p:txBody>
          <a:bodyPr rtlCol="0"/>
          <a:lstStyle/>
          <a:p>
            <a:pPr rtl="0"/>
            <a:r>
              <a:rPr lang="en-GB"/>
              <a:t>Title</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3</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91663" y="2330236"/>
            <a:ext cx="914400" cy="914400"/>
          </a:xfrm>
          <a:prstGeom prst="rect">
            <a:avLst/>
          </a:prstGeom>
        </p:spPr>
      </p:pic>
    </p:spTree>
    <p:extLst>
      <p:ext uri="{BB962C8B-B14F-4D97-AF65-F5344CB8AC3E}">
        <p14:creationId xmlns:p14="http://schemas.microsoft.com/office/powerpoint/2010/main" val="297987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Intro Session</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1078733" y="4232949"/>
            <a:ext cx="1711572" cy="638175"/>
          </a:xfrm>
        </p:spPr>
        <p:txBody>
          <a:bodyPr rtlCol="0"/>
          <a:lstStyle/>
          <a:p>
            <a:pPr rtl="0"/>
            <a:r>
              <a:rPr lang="en-GB" dirty="0"/>
              <a:t>What is the UN?</a:t>
            </a:r>
          </a:p>
          <a:p>
            <a:pPr rtl="0"/>
            <a:r>
              <a:rPr lang="en-GB" dirty="0"/>
              <a:t>What are the Sustainable development goals?</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232297" y="4223507"/>
            <a:ext cx="2477147" cy="638175"/>
          </a:xfrm>
        </p:spPr>
        <p:txBody>
          <a:bodyPr rtlCol="0"/>
          <a:lstStyle/>
          <a:p>
            <a:pPr rtl="0"/>
            <a:r>
              <a:rPr lang="en-GB" dirty="0">
                <a:hlinkClick r:id="rId3"/>
              </a:rPr>
              <a:t>https://www.youtube.com/watch?v=E67ln5yJtyE&amp;t=33s</a:t>
            </a:r>
          </a:p>
          <a:p>
            <a:pPr rtl="0"/>
            <a:r>
              <a:rPr lang="en-GB" dirty="0">
                <a:hlinkClick r:id="rId3"/>
              </a:rPr>
              <a:t>https://www.youtube.com/watch?v=M-iJM02m_Hg&amp;t=6s</a:t>
            </a:r>
            <a:r>
              <a:rPr lang="en-GB" dirty="0"/>
              <a:t> </a:t>
            </a:r>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661975" y="4232949"/>
            <a:ext cx="4979161" cy="638175"/>
          </a:xfrm>
        </p:spPr>
        <p:txBody>
          <a:bodyPr rtlCol="0"/>
          <a:lstStyle/>
          <a:p>
            <a:pPr rtl="0"/>
            <a:r>
              <a:rPr lang="en-GB" dirty="0"/>
              <a:t>Which of the 17 goals do you think will be the easiest to meet? Why?</a:t>
            </a:r>
          </a:p>
          <a:p>
            <a:r>
              <a:rPr lang="en-GB" dirty="0"/>
              <a:t>Which of the 17 goals do you think will be the hardest to meet? Why?</a:t>
            </a:r>
          </a:p>
          <a:p>
            <a:r>
              <a:rPr lang="en-GB" dirty="0"/>
              <a:t>Which do you feel the most strongly about? Which would you like to help with?</a:t>
            </a:r>
          </a:p>
          <a:p>
            <a:pPr rtl="0"/>
            <a:endParaRPr lang="en-GB" dirty="0"/>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4</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spTree>
    <p:extLst>
      <p:ext uri="{BB962C8B-B14F-4D97-AF65-F5344CB8AC3E}">
        <p14:creationId xmlns:p14="http://schemas.microsoft.com/office/powerpoint/2010/main" val="4231635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1</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1078733" y="4232949"/>
            <a:ext cx="1711572" cy="638175"/>
          </a:xfrm>
        </p:spPr>
        <p:txBody>
          <a:bodyPr rtlCol="0"/>
          <a:lstStyle/>
          <a:p>
            <a:pPr rtl="0"/>
            <a:r>
              <a:rPr lang="en-GB" dirty="0"/>
              <a:t>No Poverty</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838384" y="4232949"/>
            <a:ext cx="1711572" cy="638175"/>
          </a:xfrm>
        </p:spPr>
        <p:txBody>
          <a:bodyPr rtlCol="0"/>
          <a:lstStyle/>
          <a:p>
            <a:pPr rtl="0"/>
            <a:r>
              <a:rPr lang="en-GB" sz="1800" dirty="0">
                <a:hlinkClick r:id="rId3"/>
              </a:rPr>
              <a:t>https://www.youtube.com/watch?v=A2O1HU6FMfk</a:t>
            </a:r>
            <a:r>
              <a:rPr lang="en-GB" sz="1800" dirty="0"/>
              <a:t> </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661976" y="4232949"/>
            <a:ext cx="1711572" cy="638175"/>
          </a:xfrm>
        </p:spPr>
        <p:txBody>
          <a:bodyPr rtlCol="0"/>
          <a:lstStyle/>
          <a:p>
            <a:pPr rtl="0"/>
            <a:r>
              <a:rPr lang="en-GB" dirty="0"/>
              <a:t>Should we focus on ending poverty within the UK or globally?</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Journal</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8950104" y="4212875"/>
            <a:ext cx="2691033" cy="638175"/>
          </a:xfrm>
        </p:spPr>
        <p:txBody>
          <a:bodyPr rtlCol="0"/>
          <a:lstStyle/>
          <a:p>
            <a:pPr rtl="0"/>
            <a:r>
              <a:rPr lang="en-GB" dirty="0"/>
              <a:t>Write a short paragraph explaining how poverty can affect individuals and communities,  and propose one idea for a school project that could help address this issue.</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5</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5" name="Picture 4">
            <a:extLst>
              <a:ext uri="{FF2B5EF4-FFF2-40B4-BE49-F238E27FC236}">
                <a16:creationId xmlns:a16="http://schemas.microsoft.com/office/drawing/2014/main" id="{1CDCA4B6-DA3E-A9E9-9933-D2D3E14E0D30}"/>
              </a:ext>
            </a:extLst>
          </p:cNvPr>
          <p:cNvPicPr>
            <a:picLocks noChangeAspect="1"/>
          </p:cNvPicPr>
          <p:nvPr/>
        </p:nvPicPr>
        <p:blipFill>
          <a:blip r:embed="rId12"/>
          <a:stretch>
            <a:fillRect/>
          </a:stretch>
        </p:blipFill>
        <p:spPr>
          <a:xfrm>
            <a:off x="598549" y="4232949"/>
            <a:ext cx="1609725" cy="1457325"/>
          </a:xfrm>
          <a:prstGeom prst="rect">
            <a:avLst/>
          </a:prstGeom>
        </p:spPr>
      </p:pic>
    </p:spTree>
    <p:extLst>
      <p:ext uri="{BB962C8B-B14F-4D97-AF65-F5344CB8AC3E}">
        <p14:creationId xmlns:p14="http://schemas.microsoft.com/office/powerpoint/2010/main" val="207583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2</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1078733" y="4232949"/>
            <a:ext cx="1711572" cy="638175"/>
          </a:xfrm>
        </p:spPr>
        <p:txBody>
          <a:bodyPr rtlCol="0"/>
          <a:lstStyle/>
          <a:p>
            <a:pPr rtl="0"/>
            <a:r>
              <a:rPr lang="en-GB" dirty="0"/>
              <a:t>Zero Hunger</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838384" y="4232949"/>
            <a:ext cx="1711572" cy="638175"/>
          </a:xfrm>
        </p:spPr>
        <p:txBody>
          <a:bodyPr rtlCol="0"/>
          <a:lstStyle/>
          <a:p>
            <a:r>
              <a:rPr lang="en-GB" sz="1800" dirty="0">
                <a:hlinkClick r:id="rId3"/>
              </a:rPr>
              <a:t>https://www.youtube.com/watch?v=JjE76M0a054</a:t>
            </a:r>
            <a:r>
              <a:rPr lang="en-GB" sz="1800" dirty="0"/>
              <a:t> </a:t>
            </a:r>
          </a:p>
          <a:p>
            <a:pPr rtl="0"/>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140846" y="4232948"/>
            <a:ext cx="2371060" cy="638175"/>
          </a:xfrm>
        </p:spPr>
        <p:txBody>
          <a:bodyPr rtlCol="0"/>
          <a:lstStyle/>
          <a:p>
            <a:pPr rtl="0"/>
            <a:r>
              <a:rPr lang="en-GB" b="0" i="0" dirty="0">
                <a:solidFill>
                  <a:schemeClr val="tx1"/>
                </a:solidFill>
                <a:effectLst/>
                <a:latin typeface="Söhne"/>
              </a:rPr>
              <a:t>What actions can we take (in school, nationally, globally) to reduce food waste and ensure that everyone has access to enough nutritious food?</a:t>
            </a:r>
            <a:endParaRPr lang="en-GB" dirty="0">
              <a:solidFill>
                <a:schemeClr val="tx1"/>
              </a:solidFill>
            </a:endParaRP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Journal</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017406" y="4232948"/>
            <a:ext cx="2371060" cy="638175"/>
          </a:xfrm>
        </p:spPr>
        <p:txBody>
          <a:bodyPr rtlCol="0"/>
          <a:lstStyle/>
          <a:p>
            <a:pPr rtl="0"/>
            <a:r>
              <a:rPr lang="en-GB" dirty="0">
                <a:solidFill>
                  <a:schemeClr val="tx1"/>
                </a:solidFill>
                <a:latin typeface="Söhne"/>
              </a:rPr>
              <a:t>Plan</a:t>
            </a:r>
            <a:r>
              <a:rPr lang="en-GB" b="0" i="0" dirty="0">
                <a:solidFill>
                  <a:schemeClr val="tx1"/>
                </a:solidFill>
                <a:effectLst/>
                <a:latin typeface="Söhne"/>
              </a:rPr>
              <a:t> a poster highlighting the importance of reducing food waste and including practical tips for your peers on how to avoid wasting food at home.</a:t>
            </a:r>
            <a:endParaRPr lang="en-GB" dirty="0">
              <a:solidFill>
                <a:schemeClr val="tx1"/>
              </a:solidFill>
            </a:endParaRP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6</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5" name="Picture 4">
            <a:extLst>
              <a:ext uri="{FF2B5EF4-FFF2-40B4-BE49-F238E27FC236}">
                <a16:creationId xmlns:a16="http://schemas.microsoft.com/office/drawing/2014/main" id="{109BB349-B250-A5CF-33C2-092F35E0A513}"/>
              </a:ext>
            </a:extLst>
          </p:cNvPr>
          <p:cNvPicPr>
            <a:picLocks noChangeAspect="1"/>
          </p:cNvPicPr>
          <p:nvPr/>
        </p:nvPicPr>
        <p:blipFill>
          <a:blip r:embed="rId12"/>
          <a:stretch>
            <a:fillRect/>
          </a:stretch>
        </p:blipFill>
        <p:spPr>
          <a:xfrm>
            <a:off x="674749" y="4236070"/>
            <a:ext cx="1711325" cy="1901472"/>
          </a:xfrm>
          <a:prstGeom prst="rect">
            <a:avLst/>
          </a:prstGeom>
        </p:spPr>
      </p:pic>
    </p:spTree>
    <p:extLst>
      <p:ext uri="{BB962C8B-B14F-4D97-AF65-F5344CB8AC3E}">
        <p14:creationId xmlns:p14="http://schemas.microsoft.com/office/powerpoint/2010/main" val="3912727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3</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1078733" y="4232949"/>
            <a:ext cx="1711572" cy="638175"/>
          </a:xfrm>
        </p:spPr>
        <p:txBody>
          <a:bodyPr rtlCol="0"/>
          <a:lstStyle/>
          <a:p>
            <a:pPr rtl="0"/>
            <a:r>
              <a:rPr lang="en-GB" sz="1800" dirty="0"/>
              <a:t>Good Health and Wellbeing</a:t>
            </a:r>
            <a:endParaRPr lang="en-GB" dirty="0"/>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838384" y="4232949"/>
            <a:ext cx="1711572" cy="638175"/>
          </a:xfrm>
        </p:spPr>
        <p:txBody>
          <a:bodyPr rtlCol="0"/>
          <a:lstStyle/>
          <a:p>
            <a:pPr rtl="0"/>
            <a:r>
              <a:rPr lang="en-GB" sz="1800" dirty="0">
                <a:hlinkClick r:id="rId3"/>
              </a:rPr>
              <a:t>https://www.youtube.com/watch?v=9qiVBF_7wvY&amp;list=PLbLm7JxAJLIA-styxAarUbG77BBk4itbw&amp;index=8&amp;pp=iAQB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187602" y="4232949"/>
            <a:ext cx="2277548" cy="638175"/>
          </a:xfrm>
        </p:spPr>
        <p:txBody>
          <a:bodyPr rtlCol="0"/>
          <a:lstStyle/>
          <a:p>
            <a:pPr rtl="0"/>
            <a:r>
              <a:rPr lang="en-GB" dirty="0"/>
              <a:t>How can we encourage healthy habits among our peers and promote mental well-being in our school?</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Journal</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267289" y="4232949"/>
            <a:ext cx="2277548" cy="638175"/>
          </a:xfrm>
        </p:spPr>
        <p:txBody>
          <a:bodyPr rtlCol="0"/>
          <a:lstStyle/>
          <a:p>
            <a:pPr rtl="0"/>
            <a:r>
              <a:rPr lang="en-GB" dirty="0"/>
              <a:t>Plan a day out with a friend in which you include activities to fulfil the 5 ways to wellbeing (be active, connect, take notice, give, keep learning.)</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7</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5" name="Picture 4">
            <a:extLst>
              <a:ext uri="{FF2B5EF4-FFF2-40B4-BE49-F238E27FC236}">
                <a16:creationId xmlns:a16="http://schemas.microsoft.com/office/drawing/2014/main" id="{4A1A0B5A-58F2-27ED-B095-94721464F5B8}"/>
              </a:ext>
            </a:extLst>
          </p:cNvPr>
          <p:cNvPicPr>
            <a:picLocks noChangeAspect="1"/>
          </p:cNvPicPr>
          <p:nvPr/>
        </p:nvPicPr>
        <p:blipFill>
          <a:blip r:embed="rId12"/>
          <a:stretch>
            <a:fillRect/>
          </a:stretch>
        </p:blipFill>
        <p:spPr>
          <a:xfrm>
            <a:off x="598549" y="4156113"/>
            <a:ext cx="2127815" cy="1989318"/>
          </a:xfrm>
          <a:prstGeom prst="rect">
            <a:avLst/>
          </a:prstGeom>
        </p:spPr>
      </p:pic>
    </p:spTree>
    <p:extLst>
      <p:ext uri="{BB962C8B-B14F-4D97-AF65-F5344CB8AC3E}">
        <p14:creationId xmlns:p14="http://schemas.microsoft.com/office/powerpoint/2010/main" val="235007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4</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338623" y="4232949"/>
            <a:ext cx="2211333" cy="638175"/>
          </a:xfrm>
        </p:spPr>
        <p:txBody>
          <a:bodyPr rtlCol="0"/>
          <a:lstStyle/>
          <a:p>
            <a:pPr rtl="0"/>
            <a:r>
              <a:rPr lang="en-GB" sz="1800" dirty="0">
                <a:hlinkClick r:id="rId3"/>
              </a:rPr>
              <a:t>https://www.youtube.com/watch?v=4HXyJmY--gM&amp;list=PLbLm7JxAJLIA-styxAarUbG77BBk4itbw&amp;index=11&amp;pp=iAQB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220709" y="4232949"/>
            <a:ext cx="2211333" cy="638175"/>
          </a:xfrm>
        </p:spPr>
        <p:txBody>
          <a:bodyPr rtlCol="0"/>
          <a:lstStyle/>
          <a:p>
            <a:pPr rtl="0"/>
            <a:r>
              <a:rPr lang="en-GB" dirty="0"/>
              <a:t>What improvements can we suggest to make our school more inclusive and ensure that every student receives a quality education?</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Journal</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268213" y="4232948"/>
            <a:ext cx="2041122" cy="638175"/>
          </a:xfrm>
        </p:spPr>
        <p:txBody>
          <a:bodyPr rtlCol="0"/>
          <a:lstStyle/>
          <a:p>
            <a:pPr rtl="0"/>
            <a:r>
              <a:rPr lang="en-GB" b="0" i="0" dirty="0">
                <a:solidFill>
                  <a:schemeClr val="tx1"/>
                </a:solidFill>
                <a:effectLst/>
                <a:latin typeface="Söhne"/>
              </a:rPr>
              <a:t>Redesign a classroom in the school to make it more inclusive for students with different learning needs. </a:t>
            </a:r>
            <a:endParaRPr lang="en-GB" dirty="0">
              <a:solidFill>
                <a:schemeClr val="tx1"/>
              </a:solidFill>
            </a:endParaRP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8</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5" name="Picture 4">
            <a:extLst>
              <a:ext uri="{FF2B5EF4-FFF2-40B4-BE49-F238E27FC236}">
                <a16:creationId xmlns:a16="http://schemas.microsoft.com/office/drawing/2014/main" id="{91AAEC4B-BC03-990E-99EC-74EE64C0BF1F}"/>
              </a:ext>
            </a:extLst>
          </p:cNvPr>
          <p:cNvPicPr>
            <a:picLocks noChangeAspect="1"/>
          </p:cNvPicPr>
          <p:nvPr/>
        </p:nvPicPr>
        <p:blipFill>
          <a:blip r:embed="rId12"/>
          <a:stretch>
            <a:fillRect/>
          </a:stretch>
        </p:blipFill>
        <p:spPr>
          <a:xfrm>
            <a:off x="237020" y="4154098"/>
            <a:ext cx="2332783" cy="2281793"/>
          </a:xfrm>
          <a:prstGeom prst="rect">
            <a:avLst/>
          </a:prstGeom>
        </p:spPr>
      </p:pic>
    </p:spTree>
    <p:extLst>
      <p:ext uri="{BB962C8B-B14F-4D97-AF65-F5344CB8AC3E}">
        <p14:creationId xmlns:p14="http://schemas.microsoft.com/office/powerpoint/2010/main" val="2864470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Session 5</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Goal</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Video</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838384" y="4232949"/>
            <a:ext cx="1711572" cy="638175"/>
          </a:xfrm>
        </p:spPr>
        <p:txBody>
          <a:bodyPr rtlCol="0"/>
          <a:lstStyle/>
          <a:p>
            <a:pPr rtl="0"/>
            <a:r>
              <a:rPr lang="en-GB" sz="1800" dirty="0">
                <a:hlinkClick r:id="rId3"/>
              </a:rPr>
              <a:t>https://www.youtube.com/watch?v=vz7IUDOYvXk&amp;list=PLbLm7JxAJLIA-styxAarUbG77BBk4itbw&amp;index=9&amp;pp=iAQB</a:t>
            </a:r>
            <a:endParaRPr lang="en-GB" dirty="0"/>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Discussion</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276206" y="4232949"/>
            <a:ext cx="2100339" cy="638175"/>
          </a:xfrm>
        </p:spPr>
        <p:txBody>
          <a:bodyPr rtlCol="0"/>
          <a:lstStyle/>
          <a:p>
            <a:pPr rtl="0"/>
            <a:r>
              <a:rPr lang="en-GB" dirty="0"/>
              <a:t>How can we challenge gender stereotypes and promote equal opportunities for everyone in our school environment?</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Journal</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8830627" y="4178301"/>
            <a:ext cx="2769849" cy="638175"/>
          </a:xfrm>
        </p:spPr>
        <p:txBody>
          <a:bodyPr rtlCol="0"/>
          <a:lstStyle/>
          <a:p>
            <a:pPr rtl="0"/>
            <a:r>
              <a:rPr lang="en-GB" b="0" i="0" dirty="0">
                <a:solidFill>
                  <a:schemeClr val="tx1"/>
                </a:solidFill>
                <a:effectLst/>
                <a:latin typeface="Söhne"/>
              </a:rPr>
              <a:t>Write a dialogue between two friends discussing the importance of treating everyone equally regardless of their gender. Include examples of everyday situations where gender equality matters.</a:t>
            </a:r>
            <a:endParaRPr lang="en-GB" dirty="0">
              <a:solidFill>
                <a:schemeClr val="tx1"/>
              </a:solidFill>
            </a:endParaRP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9</a:t>
            </a:fld>
            <a:endParaRPr lang="en-GB"/>
          </a:p>
        </p:txBody>
      </p:sp>
      <p:pic>
        <p:nvPicPr>
          <p:cNvPr id="4" name="Graphic 3" descr="Target with solid fill">
            <a:extLst>
              <a:ext uri="{FF2B5EF4-FFF2-40B4-BE49-F238E27FC236}">
                <a16:creationId xmlns:a16="http://schemas.microsoft.com/office/drawing/2014/main" id="{50278E13-6317-CCD1-B805-3F72E3F60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212" y="2334353"/>
            <a:ext cx="914400" cy="914400"/>
          </a:xfrm>
          <a:prstGeom prst="rect">
            <a:avLst/>
          </a:prstGeom>
        </p:spPr>
      </p:pic>
      <p:pic>
        <p:nvPicPr>
          <p:cNvPr id="14" name="Graphic 13" descr="Popcorn with solid fill">
            <a:extLst>
              <a:ext uri="{FF2B5EF4-FFF2-40B4-BE49-F238E27FC236}">
                <a16:creationId xmlns:a16="http://schemas.microsoft.com/office/drawing/2014/main" id="{5A329292-6241-E019-8BF2-0269BCAD99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233" y="2366943"/>
            <a:ext cx="914400" cy="914400"/>
          </a:xfrm>
          <a:prstGeom prst="rect">
            <a:avLst/>
          </a:prstGeom>
        </p:spPr>
      </p:pic>
      <p:pic>
        <p:nvPicPr>
          <p:cNvPr id="22" name="Graphic 21" descr="Chat with solid fill">
            <a:extLst>
              <a:ext uri="{FF2B5EF4-FFF2-40B4-BE49-F238E27FC236}">
                <a16:creationId xmlns:a16="http://schemas.microsoft.com/office/drawing/2014/main" id="{B8D31C20-4277-9F22-D932-8EC4331D1A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9176" y="2330236"/>
            <a:ext cx="914400" cy="914400"/>
          </a:xfrm>
          <a:prstGeom prst="rect">
            <a:avLst/>
          </a:prstGeom>
        </p:spPr>
      </p:pic>
      <p:pic>
        <p:nvPicPr>
          <p:cNvPr id="24" name="Graphic 23" descr="Storytelling with solid fill">
            <a:extLst>
              <a:ext uri="{FF2B5EF4-FFF2-40B4-BE49-F238E27FC236}">
                <a16:creationId xmlns:a16="http://schemas.microsoft.com/office/drawing/2014/main" id="{87D8DDA5-4448-35DA-8D76-8432B83795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91663" y="2330236"/>
            <a:ext cx="914400" cy="914400"/>
          </a:xfrm>
          <a:prstGeom prst="rect">
            <a:avLst/>
          </a:prstGeom>
        </p:spPr>
      </p:pic>
      <p:pic>
        <p:nvPicPr>
          <p:cNvPr id="5" name="Picture 4">
            <a:extLst>
              <a:ext uri="{FF2B5EF4-FFF2-40B4-BE49-F238E27FC236}">
                <a16:creationId xmlns:a16="http://schemas.microsoft.com/office/drawing/2014/main" id="{359E0A11-F958-21E6-D4F8-8201CA790FD6}"/>
              </a:ext>
            </a:extLst>
          </p:cNvPr>
          <p:cNvPicPr>
            <a:picLocks noChangeAspect="1"/>
          </p:cNvPicPr>
          <p:nvPr/>
        </p:nvPicPr>
        <p:blipFill>
          <a:blip r:embed="rId12"/>
          <a:stretch>
            <a:fillRect/>
          </a:stretch>
        </p:blipFill>
        <p:spPr>
          <a:xfrm>
            <a:off x="548640" y="4232949"/>
            <a:ext cx="1714500" cy="1771650"/>
          </a:xfrm>
          <a:prstGeom prst="rect">
            <a:avLst/>
          </a:prstGeom>
        </p:spPr>
      </p:pic>
    </p:spTree>
    <p:extLst>
      <p:ext uri="{BB962C8B-B14F-4D97-AF65-F5344CB8AC3E}">
        <p14:creationId xmlns:p14="http://schemas.microsoft.com/office/powerpoint/2010/main" val="3546139572"/>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124.tgt.Office_50301378_TF33713516_Win32_OJ112196127" id="{EDFFA481-CE53-4409-8D36-2ECF03B6BBD6}" vid="{001D13DB-0C6A-47B8-A3F5-ADC4851DB2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{A782BDE8-8AC0-4C93-AB35-B4E39C7F1AD4}tf33713516_win32</Template>
  <TotalTime>165</TotalTime>
  <Words>2140</Words>
  <Application>Microsoft Office PowerPoint</Application>
  <PresentationFormat>Widescreen</PresentationFormat>
  <Paragraphs>252</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Gill Sans MT</vt:lpstr>
      <vt:lpstr>Söhne</vt:lpstr>
      <vt:lpstr>Walbaum Display</vt:lpstr>
      <vt:lpstr>3DFloatVTI</vt:lpstr>
      <vt:lpstr>Msch Tutor Programme</vt:lpstr>
      <vt:lpstr>Overview</vt:lpstr>
      <vt:lpstr>Session Outline</vt:lpstr>
      <vt:lpstr>Intro Session</vt:lpstr>
      <vt:lpstr>Session 1</vt:lpstr>
      <vt:lpstr>Session 2</vt:lpstr>
      <vt:lpstr>Session 3</vt:lpstr>
      <vt:lpstr>Session 4</vt:lpstr>
      <vt:lpstr>Session 5</vt:lpstr>
      <vt:lpstr>Session 6</vt:lpstr>
      <vt:lpstr>Session 7</vt:lpstr>
      <vt:lpstr>Session 8</vt:lpstr>
      <vt:lpstr>Session 9</vt:lpstr>
      <vt:lpstr>Session 10</vt:lpstr>
      <vt:lpstr>Session 11</vt:lpstr>
      <vt:lpstr>Session 12</vt:lpstr>
      <vt:lpstr>Session 13</vt:lpstr>
      <vt:lpstr>Session 14</vt:lpstr>
      <vt:lpstr>Session 15</vt:lpstr>
      <vt:lpstr>Session 16</vt:lpstr>
      <vt:lpstr>Session 17</vt:lpstr>
      <vt:lpstr>Full list and videos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Msch Tutor Programme</dc:title>
  <dc:creator>Beth Steer</dc:creator>
  <cp:lastModifiedBy>Beth Steer</cp:lastModifiedBy>
  <cp:revision>13</cp:revision>
  <dcterms:created xsi:type="dcterms:W3CDTF">2023-08-23T15:52:19Z</dcterms:created>
  <dcterms:modified xsi:type="dcterms:W3CDTF">2023-08-24T14:49:19Z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