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67" r:id="rId6"/>
    <p:sldId id="260" r:id="rId7"/>
    <p:sldId id="261" r:id="rId8"/>
    <p:sldId id="262" r:id="rId9"/>
    <p:sldId id="263" r:id="rId10"/>
    <p:sldId id="268" r:id="rId11"/>
    <p:sldId id="270" r:id="rId12"/>
    <p:sldId id="269" r:id="rId13"/>
    <p:sldId id="266" r:id="rId14"/>
    <p:sldId id="272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6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27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7404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920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381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099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46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34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30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45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38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39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07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57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33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3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C362-AFCD-4DE5-B6CD-B50FB4A69D09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0F7D3E2-F191-46D3-945A-DE18716EE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46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oxplore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1C987-7F83-4724-A5EB-199E957835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Applying to Oxbridge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A9358-D491-44FE-A7C0-32F2F56F0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478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4C4D-CBAC-4B09-B01C-D23778E6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5A1B0-A930-460E-91F6-CA5152527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444" y="1581748"/>
            <a:ext cx="8596668" cy="3880773"/>
          </a:xfrm>
        </p:spPr>
        <p:txBody>
          <a:bodyPr/>
          <a:lstStyle/>
          <a:p>
            <a:r>
              <a:rPr lang="en-GB" dirty="0"/>
              <a:t>Might be a piece of text or a picture for humanities and social sciences</a:t>
            </a:r>
          </a:p>
          <a:p>
            <a:r>
              <a:rPr lang="en-GB" dirty="0"/>
              <a:t>Might be a problem to work through or a specimen to discuss for sciences</a:t>
            </a:r>
          </a:p>
          <a:p>
            <a:r>
              <a:rPr lang="en-GB" dirty="0"/>
              <a:t>Challenging questions relating to current study</a:t>
            </a:r>
          </a:p>
          <a:p>
            <a:r>
              <a:rPr lang="en-GB" dirty="0"/>
              <a:t>Discussion of submitted essays</a:t>
            </a:r>
          </a:p>
          <a:p>
            <a:r>
              <a:rPr lang="en-GB" dirty="0"/>
              <a:t>Discussion of academic interests mentioned in personal statement</a:t>
            </a:r>
          </a:p>
          <a:p>
            <a:r>
              <a:rPr lang="en-GB" dirty="0"/>
              <a:t>Apply existing knowledge and skills to unfamiliar problems</a:t>
            </a:r>
          </a:p>
          <a:p>
            <a:r>
              <a:rPr lang="en-GB" dirty="0"/>
              <a:t>You might not be offered a place by the college you applied to but may be put into “the pool” when the college you applied to does not offer you a place but it pools your application for other colleges to consider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013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8245D-77C6-4E3D-BA72-4B7CA2332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decisions made?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5984E-EA77-4465-BFAC-4990925C6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Tests/assessments</a:t>
            </a:r>
          </a:p>
          <a:p>
            <a:r>
              <a:rPr lang="en-GB" dirty="0"/>
              <a:t>Personal statement</a:t>
            </a:r>
          </a:p>
          <a:p>
            <a:r>
              <a:rPr lang="en-GB" dirty="0"/>
              <a:t>Reference</a:t>
            </a:r>
          </a:p>
          <a:p>
            <a:r>
              <a:rPr lang="en-GB" dirty="0"/>
              <a:t>Interview</a:t>
            </a:r>
          </a:p>
          <a:p>
            <a:r>
              <a:rPr lang="en-GB" dirty="0"/>
              <a:t>Academic achievements</a:t>
            </a:r>
          </a:p>
          <a:p>
            <a:r>
              <a:rPr lang="en-GB" dirty="0"/>
              <a:t>Written work</a:t>
            </a:r>
          </a:p>
          <a:p>
            <a:r>
              <a:rPr lang="en-GB" dirty="0"/>
              <a:t>Not interested in extra curricular activities</a:t>
            </a:r>
          </a:p>
        </p:txBody>
      </p:sp>
    </p:spTree>
    <p:extLst>
      <p:ext uri="{BB962C8B-B14F-4D97-AF65-F5344CB8AC3E}">
        <p14:creationId xmlns:p14="http://schemas.microsoft.com/office/powerpoint/2010/main" val="3642106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D5D6-9FAC-4593-AAC8-15C3127CB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629F-3D3B-43C1-A922-494C67972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Meet entry requirements – generally A/A* required</a:t>
            </a:r>
          </a:p>
          <a:p>
            <a:r>
              <a:rPr lang="en-GB" dirty="0"/>
              <a:t>Intellectual interest and initiative</a:t>
            </a:r>
          </a:p>
          <a:p>
            <a:r>
              <a:rPr lang="en-GB" dirty="0"/>
              <a:t>Be able to cope with the demands</a:t>
            </a:r>
          </a:p>
          <a:p>
            <a:r>
              <a:rPr lang="en-GB" dirty="0"/>
              <a:t>Evidence of forethought and research</a:t>
            </a:r>
          </a:p>
          <a:p>
            <a:r>
              <a:rPr lang="en-GB" dirty="0"/>
              <a:t>Enthusiasm for your subject</a:t>
            </a:r>
          </a:p>
          <a:p>
            <a:r>
              <a:rPr lang="en-GB" dirty="0"/>
              <a:t>Knowledge of your subject</a:t>
            </a:r>
          </a:p>
          <a:p>
            <a:r>
              <a:rPr lang="en-GB" dirty="0"/>
              <a:t>Able to manage an intense workload</a:t>
            </a:r>
          </a:p>
          <a:p>
            <a:r>
              <a:rPr lang="en-GB" dirty="0"/>
              <a:t>Do well in formal assessments (exams)</a:t>
            </a:r>
          </a:p>
        </p:txBody>
      </p:sp>
    </p:spTree>
    <p:extLst>
      <p:ext uri="{BB962C8B-B14F-4D97-AF65-F5344CB8AC3E}">
        <p14:creationId xmlns:p14="http://schemas.microsoft.com/office/powerpoint/2010/main" val="3941736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205BA-EFE1-4273-A9EC-C5924DA8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prepare </a:t>
            </a:r>
            <a:r>
              <a:rPr lang="en-GB" sz="1800" dirty="0"/>
              <a:t>(some of this applies not just for Oxbridge but university in general)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7D092-618B-4008-B17E-C6C78DF33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0471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 University of Oxford’s “</a:t>
            </a:r>
            <a:r>
              <a:rPr lang="en-GB" b="1" dirty="0"/>
              <a:t>Home of the Big Question”</a:t>
            </a:r>
            <a:r>
              <a:rPr lang="en-GB" dirty="0"/>
              <a:t> tackles complex ideas on a range of subjects </a:t>
            </a:r>
            <a:r>
              <a:rPr lang="en-GB" dirty="0">
                <a:hlinkClick r:id="rId2"/>
              </a:rPr>
              <a:t>https://oxplore.org/</a:t>
            </a:r>
            <a:endParaRPr lang="en-GB" dirty="0"/>
          </a:p>
          <a:p>
            <a:r>
              <a:rPr lang="en-GB" dirty="0"/>
              <a:t>Watch interview videos on line</a:t>
            </a:r>
          </a:p>
          <a:p>
            <a:r>
              <a:rPr lang="en-GB" dirty="0"/>
              <a:t>Read sample questions on websites</a:t>
            </a:r>
          </a:p>
          <a:p>
            <a:r>
              <a:rPr lang="en-GB" dirty="0"/>
              <a:t>Practice talking about yourself and your interests</a:t>
            </a:r>
          </a:p>
          <a:p>
            <a:r>
              <a:rPr lang="en-GB" dirty="0"/>
              <a:t>Lots of companies which say they offer expert guidance and assistance on preparing and getting in. We wouldn’t recommend any and neither do the universities</a:t>
            </a:r>
          </a:p>
          <a:p>
            <a:r>
              <a:rPr lang="en-GB" dirty="0"/>
              <a:t>Keep an eye on their websites, particularly open day news</a:t>
            </a:r>
          </a:p>
          <a:p>
            <a:r>
              <a:rPr lang="en-GB" dirty="0"/>
              <a:t>Oxford &amp; Cambridge Student Conferences 2024 dates TBC</a:t>
            </a:r>
          </a:p>
          <a:p>
            <a:pPr marL="0" indent="0">
              <a:buNone/>
            </a:pPr>
            <a:r>
              <a:rPr lang="en-GB" dirty="0"/>
              <a:t>	https://www.undergraduate.study.cam.ac.uk/events/student-conferences </a:t>
            </a:r>
          </a:p>
        </p:txBody>
      </p:sp>
    </p:spTree>
    <p:extLst>
      <p:ext uri="{BB962C8B-B14F-4D97-AF65-F5344CB8AC3E}">
        <p14:creationId xmlns:p14="http://schemas.microsoft.com/office/powerpoint/2010/main" val="161905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205BA-EFE1-4273-A9EC-C5924DA8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to prepare </a:t>
            </a:r>
            <a:r>
              <a:rPr lang="en-GB" sz="1600" dirty="0"/>
              <a:t>(some of this applies not just for Oxbridge but university in general)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7D092-618B-4008-B17E-C6C78DF33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0471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You need to start your preparation now</a:t>
            </a:r>
          </a:p>
          <a:p>
            <a:r>
              <a:rPr lang="en-GB" dirty="0"/>
              <a:t>Focus on enhancing your super curricular knowledge- MOOCs, wider reading around your chosen subject, TED talks</a:t>
            </a:r>
          </a:p>
          <a:p>
            <a:r>
              <a:rPr lang="en-GB" dirty="0"/>
              <a:t>Staircase 12 –online resources for students considering top universities</a:t>
            </a:r>
          </a:p>
          <a:p>
            <a:pPr lvl="1"/>
            <a:r>
              <a:rPr lang="en-GB" dirty="0"/>
              <a:t>Resource hub which you can narrow down by subject area and then specific subject – links to websites, film archives, competitions, articles, videos, resources</a:t>
            </a:r>
          </a:p>
          <a:p>
            <a:pPr lvl="1"/>
            <a:r>
              <a:rPr lang="en-GB" dirty="0"/>
              <a:t>Reading bank with suggested reading </a:t>
            </a:r>
            <a:r>
              <a:rPr lang="en-GB"/>
              <a:t>and book reviews</a:t>
            </a:r>
            <a:endParaRPr lang="en-GB" dirty="0"/>
          </a:p>
          <a:p>
            <a:r>
              <a:rPr lang="en-GB" dirty="0"/>
              <a:t>Talk to your subject teachers, Helen and Harriet (Careers)</a:t>
            </a:r>
          </a:p>
          <a:p>
            <a:r>
              <a:rPr lang="en-GB" dirty="0"/>
              <a:t>Immerse yourself in your subject area</a:t>
            </a:r>
          </a:p>
        </p:txBody>
      </p:sp>
    </p:spTree>
    <p:extLst>
      <p:ext uri="{BB962C8B-B14F-4D97-AF65-F5344CB8AC3E}">
        <p14:creationId xmlns:p14="http://schemas.microsoft.com/office/powerpoint/2010/main" val="1955386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AD122-D6A6-4662-9069-36C924EF0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 out more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261EB-5621-4B5A-9860-34B927066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Lots of information on Oxford and Cambridge websites including webinars etc</a:t>
            </a:r>
          </a:p>
          <a:p>
            <a:r>
              <a:rPr lang="en-GB" dirty="0"/>
              <a:t>Unifrog, especially the Geek out sections</a:t>
            </a:r>
          </a:p>
          <a:p>
            <a:r>
              <a:rPr lang="en-GB" dirty="0"/>
              <a:t>UCAS</a:t>
            </a:r>
          </a:p>
          <a:p>
            <a:r>
              <a:rPr lang="en-GB" dirty="0"/>
              <a:t>Oxford &amp; Cambridge Student Conferences March 2024</a:t>
            </a:r>
          </a:p>
          <a:p>
            <a:r>
              <a:rPr lang="en-GB" dirty="0"/>
              <a:t>Attend virtual fairs</a:t>
            </a:r>
          </a:p>
        </p:txBody>
      </p:sp>
    </p:spTree>
    <p:extLst>
      <p:ext uri="{BB962C8B-B14F-4D97-AF65-F5344CB8AC3E}">
        <p14:creationId xmlns:p14="http://schemas.microsoft.com/office/powerpoint/2010/main" val="230232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60FF8-25B5-412F-BC0C-90AFFAC44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F6445-5A5E-4DEC-8008-F5D58CE7C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an apply to either Oxford or Cambridge but not both</a:t>
            </a:r>
          </a:p>
          <a:p>
            <a:r>
              <a:rPr lang="en-GB" dirty="0"/>
              <a:t>Some courses are only offered by one of them e.g. PPE</a:t>
            </a:r>
          </a:p>
          <a:p>
            <a:r>
              <a:rPr lang="en-GB" dirty="0"/>
              <a:t>Both are collegiate universities</a:t>
            </a:r>
          </a:p>
          <a:p>
            <a:r>
              <a:rPr lang="en-GB" dirty="0"/>
              <a:t>You will live, socialise and do most of your studying within your college</a:t>
            </a:r>
          </a:p>
          <a:p>
            <a:r>
              <a:rPr lang="en-GB" dirty="0"/>
              <a:t>You need to apply earlier- 15 October, not end of January</a:t>
            </a:r>
          </a:p>
          <a:p>
            <a:r>
              <a:rPr lang="en-GB" dirty="0"/>
              <a:t>You will need to do extra work and preparation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91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C8459-6796-4860-BAFE-450FA95B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makes them different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4A78F-F106-4BF0-94BE-FE3B45404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College system which acts as a small community</a:t>
            </a:r>
          </a:p>
          <a:p>
            <a:pPr lvl="1"/>
            <a:r>
              <a:rPr lang="en-GB" dirty="0"/>
              <a:t>Between 300-500 students per college</a:t>
            </a:r>
          </a:p>
          <a:p>
            <a:pPr lvl="1"/>
            <a:r>
              <a:rPr lang="en-GB" dirty="0"/>
              <a:t>Support services and social hub</a:t>
            </a:r>
          </a:p>
          <a:p>
            <a:pPr lvl="1"/>
            <a:r>
              <a:rPr lang="en-GB" dirty="0"/>
              <a:t>Contains accommodation, common rooms, computer facilities, library, cafes, offices</a:t>
            </a:r>
          </a:p>
          <a:p>
            <a:pPr lvl="1"/>
            <a:r>
              <a:rPr lang="en-GB" dirty="0"/>
              <a:t>Normally live in college for first year at least</a:t>
            </a:r>
          </a:p>
          <a:p>
            <a:pPr lvl="1"/>
            <a:r>
              <a:rPr lang="en-GB" dirty="0"/>
              <a:t>Ready made community with social events based round college</a:t>
            </a:r>
          </a:p>
          <a:p>
            <a:pPr lvl="1"/>
            <a:r>
              <a:rPr lang="en-GB" dirty="0"/>
              <a:t>Small number of students studying the same course in each year group at any given college</a:t>
            </a:r>
          </a:p>
          <a:p>
            <a:pPr lvl="1"/>
            <a:r>
              <a:rPr lang="en-GB" dirty="0"/>
              <a:t>Post grad colleges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19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B2C39-9492-4C86-A63B-043DC983C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makes them different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7D266-F8F7-45BE-8ECF-6CE6260DE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Teaching</a:t>
            </a:r>
          </a:p>
          <a:p>
            <a:pPr lvl="1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Very small group teaching delivered in college with two or three other students, and/or one to one</a:t>
            </a:r>
          </a:p>
          <a:p>
            <a:pPr lvl="1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Called tutorials in Oxford and supervisions in Cambridge</a:t>
            </a:r>
          </a:p>
          <a:p>
            <a:pPr lvl="1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These require a lot of preparation</a:t>
            </a:r>
          </a:p>
          <a:p>
            <a:pPr lvl="1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 university organises lectures, seminars, practicals held in faculty buildings</a:t>
            </a:r>
          </a:p>
          <a:p>
            <a:pPr lvl="1">
              <a:buClr>
                <a:srgbClr val="90C226"/>
              </a:buClr>
            </a:pPr>
            <a:r>
              <a:rPr lang="en-GB" dirty="0">
                <a:solidFill>
                  <a:prstClr val="black">
                    <a:lumMod val="75000"/>
                    <a:lumOff val="25000"/>
                  </a:prstClr>
                </a:solidFill>
              </a:rPr>
              <a:t>Your tutor is based in your college normally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7282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8522-8747-4925-96CA-38CA8367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makes them different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1D8B7-051F-4410-908D-42BAD2414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Traditions</a:t>
            </a:r>
          </a:p>
          <a:p>
            <a:pPr lvl="1"/>
            <a:r>
              <a:rPr lang="en-GB" dirty="0"/>
              <a:t>Ceremonies e.g. enrolment ceremonies, not just graduation</a:t>
            </a:r>
          </a:p>
          <a:p>
            <a:pPr lvl="1"/>
            <a:r>
              <a:rPr lang="en-GB" dirty="0"/>
              <a:t>Formal dinners. Vary at different colleges – every night, once a week, a few times a term</a:t>
            </a:r>
          </a:p>
          <a:p>
            <a:pPr lvl="1"/>
            <a:r>
              <a:rPr lang="en-GB" dirty="0"/>
              <a:t>Wearing of gowns at some dinners</a:t>
            </a:r>
          </a:p>
          <a:p>
            <a:pPr lvl="1"/>
            <a:r>
              <a:rPr lang="en-GB" dirty="0"/>
              <a:t>Use of Latin at some ceremonies</a:t>
            </a:r>
          </a:p>
        </p:txBody>
      </p:sp>
    </p:spTree>
    <p:extLst>
      <p:ext uri="{BB962C8B-B14F-4D97-AF65-F5344CB8AC3E}">
        <p14:creationId xmlns:p14="http://schemas.microsoft.com/office/powerpoint/2010/main" val="209229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DD9FB-3E2C-4E8B-8D5D-2067DB6DB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Applying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8C3C-4460-475B-A6C7-87C35DC8E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 apply to a particular college (make sure they offer the course you want to do)</a:t>
            </a:r>
          </a:p>
          <a:p>
            <a:r>
              <a:rPr lang="en-GB" dirty="0"/>
              <a:t>Or you can make an ‘open’ application where a computer programmes allocates your application to a college with relatively fewer applications for your course that year</a:t>
            </a:r>
          </a:p>
          <a:p>
            <a:r>
              <a:rPr lang="en-GB" dirty="0"/>
              <a:t>Open applications are becoming more popular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740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9FF89-F29D-4DE0-8F86-BDEF31E2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Choosing a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3299-564D-4D82-B274-AB40A6389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40+ at Oxford, 30+ at Cambridge</a:t>
            </a:r>
          </a:p>
          <a:p>
            <a:r>
              <a:rPr lang="en-GB" dirty="0"/>
              <a:t>Location</a:t>
            </a:r>
          </a:p>
          <a:p>
            <a:r>
              <a:rPr lang="en-GB" dirty="0"/>
              <a:t>Size, age, buildings</a:t>
            </a:r>
          </a:p>
          <a:p>
            <a:r>
              <a:rPr lang="en-GB" dirty="0"/>
              <a:t>Facilities </a:t>
            </a:r>
          </a:p>
          <a:p>
            <a:r>
              <a:rPr lang="en-GB" dirty="0"/>
              <a:t>Accommodation</a:t>
            </a:r>
          </a:p>
          <a:p>
            <a:r>
              <a:rPr lang="en-GB" dirty="0"/>
              <a:t>Special features/traditions</a:t>
            </a:r>
          </a:p>
          <a:p>
            <a:r>
              <a:rPr lang="en-GB" dirty="0"/>
              <a:t>Cost of accommodation</a:t>
            </a:r>
          </a:p>
          <a:p>
            <a:r>
              <a:rPr lang="en-GB" dirty="0"/>
              <a:t>Any grants or other funding</a:t>
            </a:r>
          </a:p>
        </p:txBody>
      </p:sp>
    </p:spTree>
    <p:extLst>
      <p:ext uri="{BB962C8B-B14F-4D97-AF65-F5344CB8AC3E}">
        <p14:creationId xmlns:p14="http://schemas.microsoft.com/office/powerpoint/2010/main" val="127545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29064-A12B-479A-965A-8B14B5063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05E59-E67A-4DC8-BAC6-6E51EAFBC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Excellent GCSEs. Most students will have 8s/9s</a:t>
            </a:r>
          </a:p>
          <a:p>
            <a:r>
              <a:rPr lang="en-GB" dirty="0"/>
              <a:t>Strong A level predictions. Generally at least AAA but check your chosen course requirements. In reality we recommend you have at least one A* prediction, preferably two</a:t>
            </a:r>
          </a:p>
          <a:p>
            <a:r>
              <a:rPr lang="en-GB" dirty="0"/>
              <a:t>Super curricular reading over and above curriculum requirements </a:t>
            </a:r>
          </a:p>
          <a:p>
            <a:r>
              <a:rPr lang="en-GB" dirty="0"/>
              <a:t>Love your subject</a:t>
            </a:r>
          </a:p>
          <a:p>
            <a:r>
              <a:rPr lang="en-GB" dirty="0"/>
              <a:t>Strong personal statement focussing on academic strengths, skills and knowledge</a:t>
            </a:r>
          </a:p>
        </p:txBody>
      </p:sp>
    </p:spTree>
    <p:extLst>
      <p:ext uri="{BB962C8B-B14F-4D97-AF65-F5344CB8AC3E}">
        <p14:creationId xmlns:p14="http://schemas.microsoft.com/office/powerpoint/2010/main" val="2827663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9FC15-71AB-4B12-85B1-74923230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8D555-3D9A-4B58-9719-B84254147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055" y="1606915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Cambridge asks all UK applicants to complete My Cambridge Application form to ensure consistent information about all applicants</a:t>
            </a:r>
          </a:p>
          <a:p>
            <a:r>
              <a:rPr lang="en-GB" dirty="0"/>
              <a:t>Often need to sit an admissions test</a:t>
            </a:r>
          </a:p>
          <a:p>
            <a:r>
              <a:rPr lang="en-GB" dirty="0"/>
              <a:t>May have to submit additional written work/written assessment/test</a:t>
            </a:r>
          </a:p>
          <a:p>
            <a:r>
              <a:rPr lang="en-GB" dirty="0"/>
              <a:t>Interview </a:t>
            </a:r>
          </a:p>
        </p:txBody>
      </p:sp>
    </p:spTree>
    <p:extLst>
      <p:ext uri="{BB962C8B-B14F-4D97-AF65-F5344CB8AC3E}">
        <p14:creationId xmlns:p14="http://schemas.microsoft.com/office/powerpoint/2010/main" val="41734230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871</Words>
  <Application>Microsoft Office PowerPoint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Applying to Oxbridge</vt:lpstr>
      <vt:lpstr>The Basics</vt:lpstr>
      <vt:lpstr>What makes them different</vt:lpstr>
      <vt:lpstr>What makes them different</vt:lpstr>
      <vt:lpstr>What makes them different</vt:lpstr>
      <vt:lpstr>Applying</vt:lpstr>
      <vt:lpstr>Choosing a college</vt:lpstr>
      <vt:lpstr>Requirements</vt:lpstr>
      <vt:lpstr>Process</vt:lpstr>
      <vt:lpstr>Interview</vt:lpstr>
      <vt:lpstr>How are decisions made?</vt:lpstr>
      <vt:lpstr>What’s required</vt:lpstr>
      <vt:lpstr>How to prepare (some of this applies not just for Oxbridge but university in general)</vt:lpstr>
      <vt:lpstr>How to prepare (some of this applies not just for Oxbridge but university in general)</vt:lpstr>
      <vt:lpstr>Find out more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to Oxbridge</dc:title>
  <dc:creator>Harriet Metcalfe</dc:creator>
  <cp:lastModifiedBy>Harriet Metcalfe</cp:lastModifiedBy>
  <cp:revision>13</cp:revision>
  <dcterms:created xsi:type="dcterms:W3CDTF">2021-01-28T10:13:17Z</dcterms:created>
  <dcterms:modified xsi:type="dcterms:W3CDTF">2024-02-06T15:42:16Z</dcterms:modified>
</cp:coreProperties>
</file>