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8" r:id="rId3"/>
    <p:sldId id="259" r:id="rId4"/>
    <p:sldId id="257" r:id="rId5"/>
    <p:sldId id="256"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7" d="100"/>
          <a:sy n="77" d="100"/>
        </p:scale>
        <p:origin x="64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44D8B-C6BD-44DE-9540-AF9BD04E303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C7F8D6F-2C78-467E-8018-FFB8AEA928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B0FC95D-B9D8-4BC2-BD31-FC3579BB85E6}"/>
              </a:ext>
            </a:extLst>
          </p:cNvPr>
          <p:cNvSpPr>
            <a:spLocks noGrp="1"/>
          </p:cNvSpPr>
          <p:nvPr>
            <p:ph type="dt" sz="half" idx="10"/>
          </p:nvPr>
        </p:nvSpPr>
        <p:spPr/>
        <p:txBody>
          <a:bodyPr/>
          <a:lstStyle/>
          <a:p>
            <a:fld id="{C629C507-0788-4338-8913-71D736EB9F32}" type="datetimeFigureOut">
              <a:rPr lang="en-GB" smtClean="0"/>
              <a:t>30/06/2021</a:t>
            </a:fld>
            <a:endParaRPr lang="en-GB"/>
          </a:p>
        </p:txBody>
      </p:sp>
      <p:sp>
        <p:nvSpPr>
          <p:cNvPr id="5" name="Footer Placeholder 4">
            <a:extLst>
              <a:ext uri="{FF2B5EF4-FFF2-40B4-BE49-F238E27FC236}">
                <a16:creationId xmlns:a16="http://schemas.microsoft.com/office/drawing/2014/main" id="{738352A1-2FEE-427F-A294-FFB8EC2657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413072-BEAC-48D0-AB54-F102D6DAD66F}"/>
              </a:ext>
            </a:extLst>
          </p:cNvPr>
          <p:cNvSpPr>
            <a:spLocks noGrp="1"/>
          </p:cNvSpPr>
          <p:nvPr>
            <p:ph type="sldNum" sz="quarter" idx="12"/>
          </p:nvPr>
        </p:nvSpPr>
        <p:spPr/>
        <p:txBody>
          <a:bodyPr/>
          <a:lstStyle/>
          <a:p>
            <a:fld id="{A152BBE8-E1EF-4996-9B76-1BB75538FF3D}" type="slidenum">
              <a:rPr lang="en-GB" smtClean="0"/>
              <a:t>‹#›</a:t>
            </a:fld>
            <a:endParaRPr lang="en-GB"/>
          </a:p>
        </p:txBody>
      </p:sp>
    </p:spTree>
    <p:extLst>
      <p:ext uri="{BB962C8B-B14F-4D97-AF65-F5344CB8AC3E}">
        <p14:creationId xmlns:p14="http://schemas.microsoft.com/office/powerpoint/2010/main" val="3839800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AD308-E0F9-4E38-A9E7-C19003F1EF1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4BB0A3-F184-4FBF-994C-20656E95CDD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E176DCC-82AF-4522-9FB9-2AAD0A4D651D}"/>
              </a:ext>
            </a:extLst>
          </p:cNvPr>
          <p:cNvSpPr>
            <a:spLocks noGrp="1"/>
          </p:cNvSpPr>
          <p:nvPr>
            <p:ph type="dt" sz="half" idx="10"/>
          </p:nvPr>
        </p:nvSpPr>
        <p:spPr/>
        <p:txBody>
          <a:bodyPr/>
          <a:lstStyle/>
          <a:p>
            <a:fld id="{C629C507-0788-4338-8913-71D736EB9F32}" type="datetimeFigureOut">
              <a:rPr lang="en-GB" smtClean="0"/>
              <a:t>30/06/2021</a:t>
            </a:fld>
            <a:endParaRPr lang="en-GB"/>
          </a:p>
        </p:txBody>
      </p:sp>
      <p:sp>
        <p:nvSpPr>
          <p:cNvPr id="5" name="Footer Placeholder 4">
            <a:extLst>
              <a:ext uri="{FF2B5EF4-FFF2-40B4-BE49-F238E27FC236}">
                <a16:creationId xmlns:a16="http://schemas.microsoft.com/office/drawing/2014/main" id="{B8D59953-6772-47C1-BE2F-D9FA0FEEC8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AC6E04-2DA9-44A8-A6F1-BD7C1857A2C4}"/>
              </a:ext>
            </a:extLst>
          </p:cNvPr>
          <p:cNvSpPr>
            <a:spLocks noGrp="1"/>
          </p:cNvSpPr>
          <p:nvPr>
            <p:ph type="sldNum" sz="quarter" idx="12"/>
          </p:nvPr>
        </p:nvSpPr>
        <p:spPr/>
        <p:txBody>
          <a:bodyPr/>
          <a:lstStyle/>
          <a:p>
            <a:fld id="{A152BBE8-E1EF-4996-9B76-1BB75538FF3D}" type="slidenum">
              <a:rPr lang="en-GB" smtClean="0"/>
              <a:t>‹#›</a:t>
            </a:fld>
            <a:endParaRPr lang="en-GB"/>
          </a:p>
        </p:txBody>
      </p:sp>
    </p:spTree>
    <p:extLst>
      <p:ext uri="{BB962C8B-B14F-4D97-AF65-F5344CB8AC3E}">
        <p14:creationId xmlns:p14="http://schemas.microsoft.com/office/powerpoint/2010/main" val="2318616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BAC9CA-D80F-4B3D-B9FA-6113D99E278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1D6605F-7154-4914-AE4B-99D26EFD28D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4ED1B4-B061-418D-B0AB-B630E6A45443}"/>
              </a:ext>
            </a:extLst>
          </p:cNvPr>
          <p:cNvSpPr>
            <a:spLocks noGrp="1"/>
          </p:cNvSpPr>
          <p:nvPr>
            <p:ph type="dt" sz="half" idx="10"/>
          </p:nvPr>
        </p:nvSpPr>
        <p:spPr/>
        <p:txBody>
          <a:bodyPr/>
          <a:lstStyle/>
          <a:p>
            <a:fld id="{C629C507-0788-4338-8913-71D736EB9F32}" type="datetimeFigureOut">
              <a:rPr lang="en-GB" smtClean="0"/>
              <a:t>30/06/2021</a:t>
            </a:fld>
            <a:endParaRPr lang="en-GB"/>
          </a:p>
        </p:txBody>
      </p:sp>
      <p:sp>
        <p:nvSpPr>
          <p:cNvPr id="5" name="Footer Placeholder 4">
            <a:extLst>
              <a:ext uri="{FF2B5EF4-FFF2-40B4-BE49-F238E27FC236}">
                <a16:creationId xmlns:a16="http://schemas.microsoft.com/office/drawing/2014/main" id="{96994063-D655-4F6E-A0B9-D1AA8D626C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8E87B0-051C-4C5F-A321-C5B742732F01}"/>
              </a:ext>
            </a:extLst>
          </p:cNvPr>
          <p:cNvSpPr>
            <a:spLocks noGrp="1"/>
          </p:cNvSpPr>
          <p:nvPr>
            <p:ph type="sldNum" sz="quarter" idx="12"/>
          </p:nvPr>
        </p:nvSpPr>
        <p:spPr/>
        <p:txBody>
          <a:bodyPr/>
          <a:lstStyle/>
          <a:p>
            <a:fld id="{A152BBE8-E1EF-4996-9B76-1BB75538FF3D}" type="slidenum">
              <a:rPr lang="en-GB" smtClean="0"/>
              <a:t>‹#›</a:t>
            </a:fld>
            <a:endParaRPr lang="en-GB"/>
          </a:p>
        </p:txBody>
      </p:sp>
    </p:spTree>
    <p:extLst>
      <p:ext uri="{BB962C8B-B14F-4D97-AF65-F5344CB8AC3E}">
        <p14:creationId xmlns:p14="http://schemas.microsoft.com/office/powerpoint/2010/main" val="25670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A91D8-A551-4BC2-B131-4DC34891731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D262DD6-11F5-45AB-9039-0535217CBEA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850BD9-B380-4C1F-9CB2-383C5A3D888C}"/>
              </a:ext>
            </a:extLst>
          </p:cNvPr>
          <p:cNvSpPr>
            <a:spLocks noGrp="1"/>
          </p:cNvSpPr>
          <p:nvPr>
            <p:ph type="dt" sz="half" idx="10"/>
          </p:nvPr>
        </p:nvSpPr>
        <p:spPr/>
        <p:txBody>
          <a:bodyPr/>
          <a:lstStyle/>
          <a:p>
            <a:fld id="{C629C507-0788-4338-8913-71D736EB9F32}" type="datetimeFigureOut">
              <a:rPr lang="en-GB" smtClean="0"/>
              <a:t>30/06/2021</a:t>
            </a:fld>
            <a:endParaRPr lang="en-GB"/>
          </a:p>
        </p:txBody>
      </p:sp>
      <p:sp>
        <p:nvSpPr>
          <p:cNvPr id="5" name="Footer Placeholder 4">
            <a:extLst>
              <a:ext uri="{FF2B5EF4-FFF2-40B4-BE49-F238E27FC236}">
                <a16:creationId xmlns:a16="http://schemas.microsoft.com/office/drawing/2014/main" id="{3D7E9A49-86C9-4149-8BED-E019D28AED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BFE8E5-6639-4E0E-A540-CE1690B0D454}"/>
              </a:ext>
            </a:extLst>
          </p:cNvPr>
          <p:cNvSpPr>
            <a:spLocks noGrp="1"/>
          </p:cNvSpPr>
          <p:nvPr>
            <p:ph type="sldNum" sz="quarter" idx="12"/>
          </p:nvPr>
        </p:nvSpPr>
        <p:spPr/>
        <p:txBody>
          <a:bodyPr/>
          <a:lstStyle/>
          <a:p>
            <a:fld id="{A152BBE8-E1EF-4996-9B76-1BB75538FF3D}" type="slidenum">
              <a:rPr lang="en-GB" smtClean="0"/>
              <a:t>‹#›</a:t>
            </a:fld>
            <a:endParaRPr lang="en-GB"/>
          </a:p>
        </p:txBody>
      </p:sp>
    </p:spTree>
    <p:extLst>
      <p:ext uri="{BB962C8B-B14F-4D97-AF65-F5344CB8AC3E}">
        <p14:creationId xmlns:p14="http://schemas.microsoft.com/office/powerpoint/2010/main" val="2904771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8D327-6787-4B6C-8813-9FC570C315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134B08D-98B6-42E9-9F73-A871830228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859BB17-2CA3-493C-95BF-C2D823C57710}"/>
              </a:ext>
            </a:extLst>
          </p:cNvPr>
          <p:cNvSpPr>
            <a:spLocks noGrp="1"/>
          </p:cNvSpPr>
          <p:nvPr>
            <p:ph type="dt" sz="half" idx="10"/>
          </p:nvPr>
        </p:nvSpPr>
        <p:spPr/>
        <p:txBody>
          <a:bodyPr/>
          <a:lstStyle/>
          <a:p>
            <a:fld id="{C629C507-0788-4338-8913-71D736EB9F32}" type="datetimeFigureOut">
              <a:rPr lang="en-GB" smtClean="0"/>
              <a:t>30/06/2021</a:t>
            </a:fld>
            <a:endParaRPr lang="en-GB"/>
          </a:p>
        </p:txBody>
      </p:sp>
      <p:sp>
        <p:nvSpPr>
          <p:cNvPr id="5" name="Footer Placeholder 4">
            <a:extLst>
              <a:ext uri="{FF2B5EF4-FFF2-40B4-BE49-F238E27FC236}">
                <a16:creationId xmlns:a16="http://schemas.microsoft.com/office/drawing/2014/main" id="{0EA1254B-17D5-4D02-9960-83694D1B7C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DC6735-2237-43B9-9774-5758FF29C22F}"/>
              </a:ext>
            </a:extLst>
          </p:cNvPr>
          <p:cNvSpPr>
            <a:spLocks noGrp="1"/>
          </p:cNvSpPr>
          <p:nvPr>
            <p:ph type="sldNum" sz="quarter" idx="12"/>
          </p:nvPr>
        </p:nvSpPr>
        <p:spPr/>
        <p:txBody>
          <a:bodyPr/>
          <a:lstStyle/>
          <a:p>
            <a:fld id="{A152BBE8-E1EF-4996-9B76-1BB75538FF3D}" type="slidenum">
              <a:rPr lang="en-GB" smtClean="0"/>
              <a:t>‹#›</a:t>
            </a:fld>
            <a:endParaRPr lang="en-GB"/>
          </a:p>
        </p:txBody>
      </p:sp>
    </p:spTree>
    <p:extLst>
      <p:ext uri="{BB962C8B-B14F-4D97-AF65-F5344CB8AC3E}">
        <p14:creationId xmlns:p14="http://schemas.microsoft.com/office/powerpoint/2010/main" val="2435934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28EA0-87E8-40FA-85D8-336E69C8DB3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99F1865-7453-4E0F-B92D-661A0CDFE77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062F31A-37A0-4026-905C-F0936823348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B747DE4-D529-431C-A524-8199E65D979C}"/>
              </a:ext>
            </a:extLst>
          </p:cNvPr>
          <p:cNvSpPr>
            <a:spLocks noGrp="1"/>
          </p:cNvSpPr>
          <p:nvPr>
            <p:ph type="dt" sz="half" idx="10"/>
          </p:nvPr>
        </p:nvSpPr>
        <p:spPr/>
        <p:txBody>
          <a:bodyPr/>
          <a:lstStyle/>
          <a:p>
            <a:fld id="{C629C507-0788-4338-8913-71D736EB9F32}" type="datetimeFigureOut">
              <a:rPr lang="en-GB" smtClean="0"/>
              <a:t>30/06/2021</a:t>
            </a:fld>
            <a:endParaRPr lang="en-GB"/>
          </a:p>
        </p:txBody>
      </p:sp>
      <p:sp>
        <p:nvSpPr>
          <p:cNvPr id="6" name="Footer Placeholder 5">
            <a:extLst>
              <a:ext uri="{FF2B5EF4-FFF2-40B4-BE49-F238E27FC236}">
                <a16:creationId xmlns:a16="http://schemas.microsoft.com/office/drawing/2014/main" id="{7FDB6431-2D6D-4D8F-A160-18A28ADB2E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AF2645-6435-40CE-B51B-FEC358F5EB59}"/>
              </a:ext>
            </a:extLst>
          </p:cNvPr>
          <p:cNvSpPr>
            <a:spLocks noGrp="1"/>
          </p:cNvSpPr>
          <p:nvPr>
            <p:ph type="sldNum" sz="quarter" idx="12"/>
          </p:nvPr>
        </p:nvSpPr>
        <p:spPr/>
        <p:txBody>
          <a:bodyPr/>
          <a:lstStyle/>
          <a:p>
            <a:fld id="{A152BBE8-E1EF-4996-9B76-1BB75538FF3D}" type="slidenum">
              <a:rPr lang="en-GB" smtClean="0"/>
              <a:t>‹#›</a:t>
            </a:fld>
            <a:endParaRPr lang="en-GB"/>
          </a:p>
        </p:txBody>
      </p:sp>
    </p:spTree>
    <p:extLst>
      <p:ext uri="{BB962C8B-B14F-4D97-AF65-F5344CB8AC3E}">
        <p14:creationId xmlns:p14="http://schemas.microsoft.com/office/powerpoint/2010/main" val="399742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ECF92-B309-43E3-84CB-640699C6906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BBEA6B-D12E-488E-BAFF-F9BF09BA49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B547DC5-66FD-4127-9CE5-9A1DC79DE30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4732C68-DD65-460E-BCA7-8FEA72691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A244CDE-03AF-4460-A116-69C431049FF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2AACADD-5DCD-4426-BE0D-628C99AD5812}"/>
              </a:ext>
            </a:extLst>
          </p:cNvPr>
          <p:cNvSpPr>
            <a:spLocks noGrp="1"/>
          </p:cNvSpPr>
          <p:nvPr>
            <p:ph type="dt" sz="half" idx="10"/>
          </p:nvPr>
        </p:nvSpPr>
        <p:spPr/>
        <p:txBody>
          <a:bodyPr/>
          <a:lstStyle/>
          <a:p>
            <a:fld id="{C629C507-0788-4338-8913-71D736EB9F32}" type="datetimeFigureOut">
              <a:rPr lang="en-GB" smtClean="0"/>
              <a:t>30/06/2021</a:t>
            </a:fld>
            <a:endParaRPr lang="en-GB"/>
          </a:p>
        </p:txBody>
      </p:sp>
      <p:sp>
        <p:nvSpPr>
          <p:cNvPr id="8" name="Footer Placeholder 7">
            <a:extLst>
              <a:ext uri="{FF2B5EF4-FFF2-40B4-BE49-F238E27FC236}">
                <a16:creationId xmlns:a16="http://schemas.microsoft.com/office/drawing/2014/main" id="{EFE04980-AE02-4481-AA55-5F16CB10474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F40D7DD-2420-4464-A97A-81DD89CC85E9}"/>
              </a:ext>
            </a:extLst>
          </p:cNvPr>
          <p:cNvSpPr>
            <a:spLocks noGrp="1"/>
          </p:cNvSpPr>
          <p:nvPr>
            <p:ph type="sldNum" sz="quarter" idx="12"/>
          </p:nvPr>
        </p:nvSpPr>
        <p:spPr/>
        <p:txBody>
          <a:bodyPr/>
          <a:lstStyle/>
          <a:p>
            <a:fld id="{A152BBE8-E1EF-4996-9B76-1BB75538FF3D}" type="slidenum">
              <a:rPr lang="en-GB" smtClean="0"/>
              <a:t>‹#›</a:t>
            </a:fld>
            <a:endParaRPr lang="en-GB"/>
          </a:p>
        </p:txBody>
      </p:sp>
    </p:spTree>
    <p:extLst>
      <p:ext uri="{BB962C8B-B14F-4D97-AF65-F5344CB8AC3E}">
        <p14:creationId xmlns:p14="http://schemas.microsoft.com/office/powerpoint/2010/main" val="211480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C0F2D-DF5B-4706-8AA8-E6103EE0C94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261821A-4233-4C6F-8BE4-16F0EC73C40A}"/>
              </a:ext>
            </a:extLst>
          </p:cNvPr>
          <p:cNvSpPr>
            <a:spLocks noGrp="1"/>
          </p:cNvSpPr>
          <p:nvPr>
            <p:ph type="dt" sz="half" idx="10"/>
          </p:nvPr>
        </p:nvSpPr>
        <p:spPr/>
        <p:txBody>
          <a:bodyPr/>
          <a:lstStyle/>
          <a:p>
            <a:fld id="{C629C507-0788-4338-8913-71D736EB9F32}" type="datetimeFigureOut">
              <a:rPr lang="en-GB" smtClean="0"/>
              <a:t>30/06/2021</a:t>
            </a:fld>
            <a:endParaRPr lang="en-GB"/>
          </a:p>
        </p:txBody>
      </p:sp>
      <p:sp>
        <p:nvSpPr>
          <p:cNvPr id="4" name="Footer Placeholder 3">
            <a:extLst>
              <a:ext uri="{FF2B5EF4-FFF2-40B4-BE49-F238E27FC236}">
                <a16:creationId xmlns:a16="http://schemas.microsoft.com/office/drawing/2014/main" id="{17CC1B71-6A8E-4B95-845A-BD115304379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1DFA9DE-B8EF-48D3-B4A3-C64B2B2400E4}"/>
              </a:ext>
            </a:extLst>
          </p:cNvPr>
          <p:cNvSpPr>
            <a:spLocks noGrp="1"/>
          </p:cNvSpPr>
          <p:nvPr>
            <p:ph type="sldNum" sz="quarter" idx="12"/>
          </p:nvPr>
        </p:nvSpPr>
        <p:spPr/>
        <p:txBody>
          <a:bodyPr/>
          <a:lstStyle/>
          <a:p>
            <a:fld id="{A152BBE8-E1EF-4996-9B76-1BB75538FF3D}" type="slidenum">
              <a:rPr lang="en-GB" smtClean="0"/>
              <a:t>‹#›</a:t>
            </a:fld>
            <a:endParaRPr lang="en-GB"/>
          </a:p>
        </p:txBody>
      </p:sp>
    </p:spTree>
    <p:extLst>
      <p:ext uri="{BB962C8B-B14F-4D97-AF65-F5344CB8AC3E}">
        <p14:creationId xmlns:p14="http://schemas.microsoft.com/office/powerpoint/2010/main" val="576080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4BF2B4-A5AD-4A0C-8155-6BB323B33758}"/>
              </a:ext>
            </a:extLst>
          </p:cNvPr>
          <p:cNvSpPr>
            <a:spLocks noGrp="1"/>
          </p:cNvSpPr>
          <p:nvPr>
            <p:ph type="dt" sz="half" idx="10"/>
          </p:nvPr>
        </p:nvSpPr>
        <p:spPr/>
        <p:txBody>
          <a:bodyPr/>
          <a:lstStyle/>
          <a:p>
            <a:fld id="{C629C507-0788-4338-8913-71D736EB9F32}" type="datetimeFigureOut">
              <a:rPr lang="en-GB" smtClean="0"/>
              <a:t>30/06/2021</a:t>
            </a:fld>
            <a:endParaRPr lang="en-GB"/>
          </a:p>
        </p:txBody>
      </p:sp>
      <p:sp>
        <p:nvSpPr>
          <p:cNvPr id="3" name="Footer Placeholder 2">
            <a:extLst>
              <a:ext uri="{FF2B5EF4-FFF2-40B4-BE49-F238E27FC236}">
                <a16:creationId xmlns:a16="http://schemas.microsoft.com/office/drawing/2014/main" id="{B0E333BD-3417-4491-8E80-722FCA64156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5A49061-B9AE-4D52-B0D7-B45C6F96B5F3}"/>
              </a:ext>
            </a:extLst>
          </p:cNvPr>
          <p:cNvSpPr>
            <a:spLocks noGrp="1"/>
          </p:cNvSpPr>
          <p:nvPr>
            <p:ph type="sldNum" sz="quarter" idx="12"/>
          </p:nvPr>
        </p:nvSpPr>
        <p:spPr/>
        <p:txBody>
          <a:bodyPr/>
          <a:lstStyle/>
          <a:p>
            <a:fld id="{A152BBE8-E1EF-4996-9B76-1BB75538FF3D}" type="slidenum">
              <a:rPr lang="en-GB" smtClean="0"/>
              <a:t>‹#›</a:t>
            </a:fld>
            <a:endParaRPr lang="en-GB"/>
          </a:p>
        </p:txBody>
      </p:sp>
    </p:spTree>
    <p:extLst>
      <p:ext uri="{BB962C8B-B14F-4D97-AF65-F5344CB8AC3E}">
        <p14:creationId xmlns:p14="http://schemas.microsoft.com/office/powerpoint/2010/main" val="622435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B87B7-C62C-4034-9916-B7A38B0C35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217EE0B-996A-4995-9F91-AF646D143B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C79D4DF-29D3-4A50-9BC1-81D4D74612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4EEFB80-7131-4514-B6BD-E17E18D446DB}"/>
              </a:ext>
            </a:extLst>
          </p:cNvPr>
          <p:cNvSpPr>
            <a:spLocks noGrp="1"/>
          </p:cNvSpPr>
          <p:nvPr>
            <p:ph type="dt" sz="half" idx="10"/>
          </p:nvPr>
        </p:nvSpPr>
        <p:spPr/>
        <p:txBody>
          <a:bodyPr/>
          <a:lstStyle/>
          <a:p>
            <a:fld id="{C629C507-0788-4338-8913-71D736EB9F32}" type="datetimeFigureOut">
              <a:rPr lang="en-GB" smtClean="0"/>
              <a:t>30/06/2021</a:t>
            </a:fld>
            <a:endParaRPr lang="en-GB"/>
          </a:p>
        </p:txBody>
      </p:sp>
      <p:sp>
        <p:nvSpPr>
          <p:cNvPr id="6" name="Footer Placeholder 5">
            <a:extLst>
              <a:ext uri="{FF2B5EF4-FFF2-40B4-BE49-F238E27FC236}">
                <a16:creationId xmlns:a16="http://schemas.microsoft.com/office/drawing/2014/main" id="{EF5FDEB1-BA68-4B58-A371-C42BB704CC8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02A9DD-E4DA-4EA8-8006-1F4A0CDDDF15}"/>
              </a:ext>
            </a:extLst>
          </p:cNvPr>
          <p:cNvSpPr>
            <a:spLocks noGrp="1"/>
          </p:cNvSpPr>
          <p:nvPr>
            <p:ph type="sldNum" sz="quarter" idx="12"/>
          </p:nvPr>
        </p:nvSpPr>
        <p:spPr/>
        <p:txBody>
          <a:bodyPr/>
          <a:lstStyle/>
          <a:p>
            <a:fld id="{A152BBE8-E1EF-4996-9B76-1BB75538FF3D}" type="slidenum">
              <a:rPr lang="en-GB" smtClean="0"/>
              <a:t>‹#›</a:t>
            </a:fld>
            <a:endParaRPr lang="en-GB"/>
          </a:p>
        </p:txBody>
      </p:sp>
    </p:spTree>
    <p:extLst>
      <p:ext uri="{BB962C8B-B14F-4D97-AF65-F5344CB8AC3E}">
        <p14:creationId xmlns:p14="http://schemas.microsoft.com/office/powerpoint/2010/main" val="502445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D7D06-8C68-405C-9662-4C6DE5B06D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1085E62-FBE5-4AB5-9E93-A3EA1BA5A8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73B01EB-D32E-46F1-A52F-63F3AFBD30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D5C29AB-E065-4904-BC3B-48DBD13F216E}"/>
              </a:ext>
            </a:extLst>
          </p:cNvPr>
          <p:cNvSpPr>
            <a:spLocks noGrp="1"/>
          </p:cNvSpPr>
          <p:nvPr>
            <p:ph type="dt" sz="half" idx="10"/>
          </p:nvPr>
        </p:nvSpPr>
        <p:spPr/>
        <p:txBody>
          <a:bodyPr/>
          <a:lstStyle/>
          <a:p>
            <a:fld id="{C629C507-0788-4338-8913-71D736EB9F32}" type="datetimeFigureOut">
              <a:rPr lang="en-GB" smtClean="0"/>
              <a:t>30/06/2021</a:t>
            </a:fld>
            <a:endParaRPr lang="en-GB"/>
          </a:p>
        </p:txBody>
      </p:sp>
      <p:sp>
        <p:nvSpPr>
          <p:cNvPr id="6" name="Footer Placeholder 5">
            <a:extLst>
              <a:ext uri="{FF2B5EF4-FFF2-40B4-BE49-F238E27FC236}">
                <a16:creationId xmlns:a16="http://schemas.microsoft.com/office/drawing/2014/main" id="{4CC7F10B-DC87-49F8-8FA7-54BBF0BF80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76B715-6E1D-4F04-8D49-8820FED9FB91}"/>
              </a:ext>
            </a:extLst>
          </p:cNvPr>
          <p:cNvSpPr>
            <a:spLocks noGrp="1"/>
          </p:cNvSpPr>
          <p:nvPr>
            <p:ph type="sldNum" sz="quarter" idx="12"/>
          </p:nvPr>
        </p:nvSpPr>
        <p:spPr/>
        <p:txBody>
          <a:bodyPr/>
          <a:lstStyle/>
          <a:p>
            <a:fld id="{A152BBE8-E1EF-4996-9B76-1BB75538FF3D}" type="slidenum">
              <a:rPr lang="en-GB" smtClean="0"/>
              <a:t>‹#›</a:t>
            </a:fld>
            <a:endParaRPr lang="en-GB"/>
          </a:p>
        </p:txBody>
      </p:sp>
    </p:spTree>
    <p:extLst>
      <p:ext uri="{BB962C8B-B14F-4D97-AF65-F5344CB8AC3E}">
        <p14:creationId xmlns:p14="http://schemas.microsoft.com/office/powerpoint/2010/main" val="1874922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F17F8B-4AF6-48C0-896E-55F1BC8AE9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AE27FC-D85C-4438-85B1-E5058FA674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0F4D8E-FA7F-4A6A-AB51-9E0CE030F9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29C507-0788-4338-8913-71D736EB9F32}" type="datetimeFigureOut">
              <a:rPr lang="en-GB" smtClean="0"/>
              <a:t>30/06/2021</a:t>
            </a:fld>
            <a:endParaRPr lang="en-GB"/>
          </a:p>
        </p:txBody>
      </p:sp>
      <p:sp>
        <p:nvSpPr>
          <p:cNvPr id="5" name="Footer Placeholder 4">
            <a:extLst>
              <a:ext uri="{FF2B5EF4-FFF2-40B4-BE49-F238E27FC236}">
                <a16:creationId xmlns:a16="http://schemas.microsoft.com/office/drawing/2014/main" id="{2BCB5AA8-C2D7-4827-8A45-5B79E74345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70F0067-701E-4EA5-B3E7-F951680C76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2BBE8-E1EF-4996-9B76-1BB75538FF3D}" type="slidenum">
              <a:rPr lang="en-GB" smtClean="0"/>
              <a:t>‹#›</a:t>
            </a:fld>
            <a:endParaRPr lang="en-GB"/>
          </a:p>
        </p:txBody>
      </p:sp>
    </p:spTree>
    <p:extLst>
      <p:ext uri="{BB962C8B-B14F-4D97-AF65-F5344CB8AC3E}">
        <p14:creationId xmlns:p14="http://schemas.microsoft.com/office/powerpoint/2010/main" val="4071405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FF0000"/>
                </a:solidFill>
              </a:rPr>
              <a:t>YEAR 1 TOPICS</a:t>
            </a:r>
            <a:endParaRPr lang="en-GB" b="1" dirty="0">
              <a:solidFill>
                <a:srgbClr val="FF0000"/>
              </a:solidFill>
            </a:endParaRPr>
          </a:p>
        </p:txBody>
      </p:sp>
      <p:sp>
        <p:nvSpPr>
          <p:cNvPr id="3" name="Content Placeholder 2"/>
          <p:cNvSpPr>
            <a:spLocks noGrp="1"/>
          </p:cNvSpPr>
          <p:nvPr>
            <p:ph idx="1"/>
          </p:nvPr>
        </p:nvSpPr>
        <p:spPr>
          <a:xfrm>
            <a:off x="838200" y="1825625"/>
            <a:ext cx="10515600" cy="4813170"/>
          </a:xfrm>
        </p:spPr>
        <p:txBody>
          <a:bodyPr>
            <a:normAutofit/>
          </a:bodyPr>
          <a:lstStyle/>
          <a:p>
            <a:r>
              <a:rPr lang="en-GB" sz="4400" dirty="0" smtClean="0"/>
              <a:t>La </a:t>
            </a:r>
            <a:r>
              <a:rPr lang="en-GB" sz="4400" dirty="0" err="1" smtClean="0"/>
              <a:t>famille</a:t>
            </a:r>
            <a:endParaRPr lang="en-GB" sz="4400" dirty="0" smtClean="0"/>
          </a:p>
          <a:p>
            <a:r>
              <a:rPr lang="en-GB" sz="4400" dirty="0" smtClean="0"/>
              <a:t>La </a:t>
            </a:r>
            <a:r>
              <a:rPr lang="en-GB" sz="4400" dirty="0" err="1" smtClean="0"/>
              <a:t>cybersociété</a:t>
            </a:r>
            <a:endParaRPr lang="en-GB" sz="4400" dirty="0" smtClean="0"/>
          </a:p>
          <a:p>
            <a:r>
              <a:rPr lang="en-GB" sz="4400" dirty="0" smtClean="0"/>
              <a:t>Le </a:t>
            </a:r>
            <a:r>
              <a:rPr lang="en-GB" sz="4400" dirty="0" err="1" smtClean="0"/>
              <a:t>bénévolat</a:t>
            </a:r>
            <a:endParaRPr lang="en-GB" sz="4400" dirty="0" smtClean="0"/>
          </a:p>
          <a:p>
            <a:r>
              <a:rPr lang="en-GB" sz="4400" dirty="0" smtClean="0"/>
              <a:t>Le </a:t>
            </a:r>
            <a:r>
              <a:rPr lang="en-GB" sz="4400" dirty="0" err="1" smtClean="0"/>
              <a:t>patrimoine</a:t>
            </a:r>
            <a:endParaRPr lang="en-GB" sz="4400" dirty="0" smtClean="0"/>
          </a:p>
          <a:p>
            <a:r>
              <a:rPr lang="en-GB" sz="4400" dirty="0" smtClean="0"/>
              <a:t>La </a:t>
            </a:r>
            <a:r>
              <a:rPr lang="en-GB" sz="4400" dirty="0" err="1" smtClean="0"/>
              <a:t>musique</a:t>
            </a:r>
            <a:r>
              <a:rPr lang="en-GB" sz="4400" dirty="0" smtClean="0"/>
              <a:t> francophone</a:t>
            </a:r>
          </a:p>
          <a:p>
            <a:r>
              <a:rPr lang="en-GB" sz="4400" dirty="0" smtClean="0"/>
              <a:t>Le cinema francophone</a:t>
            </a:r>
            <a:endParaRPr lang="en-GB" sz="4400" dirty="0"/>
          </a:p>
        </p:txBody>
      </p:sp>
    </p:spTree>
    <p:extLst>
      <p:ext uri="{BB962C8B-B14F-4D97-AF65-F5344CB8AC3E}">
        <p14:creationId xmlns:p14="http://schemas.microsoft.com/office/powerpoint/2010/main" val="1360472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0F91B30-3C66-40F2-9B87-F9BF877E32D2}"/>
              </a:ext>
            </a:extLst>
          </p:cNvPr>
          <p:cNvSpPr>
            <a:spLocks noGrp="1"/>
          </p:cNvSpPr>
          <p:nvPr>
            <p:ph type="title"/>
          </p:nvPr>
        </p:nvSpPr>
        <p:spPr/>
        <p:txBody>
          <a:bodyPr/>
          <a:lstStyle/>
          <a:p>
            <a:r>
              <a:rPr lang="en-GB" b="1" dirty="0">
                <a:solidFill>
                  <a:srgbClr val="FF0000"/>
                </a:solidFill>
              </a:rPr>
              <a:t>In preparation for the topics studied</a:t>
            </a:r>
          </a:p>
        </p:txBody>
      </p:sp>
      <p:sp>
        <p:nvSpPr>
          <p:cNvPr id="5" name="Content Placeholder 4">
            <a:extLst>
              <a:ext uri="{FF2B5EF4-FFF2-40B4-BE49-F238E27FC236}">
                <a16:creationId xmlns:a16="http://schemas.microsoft.com/office/drawing/2014/main" id="{3A3FC628-F4B1-48F5-A741-5C4651CB1C24}"/>
              </a:ext>
            </a:extLst>
          </p:cNvPr>
          <p:cNvSpPr>
            <a:spLocks noGrp="1"/>
          </p:cNvSpPr>
          <p:nvPr>
            <p:ph idx="1"/>
          </p:nvPr>
        </p:nvSpPr>
        <p:spPr>
          <a:xfrm>
            <a:off x="838200" y="1392382"/>
            <a:ext cx="10515600" cy="5100493"/>
          </a:xfrm>
        </p:spPr>
        <p:txBody>
          <a:bodyPr>
            <a:normAutofit fontScale="92500"/>
          </a:bodyPr>
          <a:lstStyle/>
          <a:p>
            <a:r>
              <a:rPr lang="en-GB" dirty="0"/>
              <a:t>Research some information about important heritage sites and UNESCO listed monuments in France (and the French speaking world)</a:t>
            </a:r>
          </a:p>
          <a:p>
            <a:r>
              <a:rPr lang="en-GB" dirty="0"/>
              <a:t>Research and discover a variety of francophone music styles and artists and information about music quotas on French radio (</a:t>
            </a:r>
            <a:r>
              <a:rPr lang="en-GB" dirty="0" err="1"/>
              <a:t>Loi</a:t>
            </a:r>
            <a:r>
              <a:rPr lang="en-GB" dirty="0"/>
              <a:t> </a:t>
            </a:r>
            <a:r>
              <a:rPr lang="en-GB" dirty="0" err="1"/>
              <a:t>Toubon</a:t>
            </a:r>
            <a:r>
              <a:rPr lang="en-GB" dirty="0"/>
              <a:t>), how young French people consume music etc</a:t>
            </a:r>
          </a:p>
          <a:p>
            <a:r>
              <a:rPr lang="en-GB" dirty="0"/>
              <a:t>Research some of the cinema movements, key directors and actors in French cinema and why cinema is referred to as “le </a:t>
            </a:r>
            <a:r>
              <a:rPr lang="en-GB" dirty="0" err="1"/>
              <a:t>septième</a:t>
            </a:r>
            <a:r>
              <a:rPr lang="en-GB" dirty="0"/>
              <a:t> art”</a:t>
            </a:r>
          </a:p>
          <a:p>
            <a:r>
              <a:rPr lang="en-GB" dirty="0"/>
              <a:t>Do some research about Internet usage and social media usage in the francophone world</a:t>
            </a:r>
          </a:p>
          <a:p>
            <a:r>
              <a:rPr lang="en-GB" dirty="0"/>
              <a:t>Find some statistics on family and some information about differences between “le PACS” and “le marriage pour </a:t>
            </a:r>
            <a:r>
              <a:rPr lang="en-GB" dirty="0" err="1"/>
              <a:t>tous</a:t>
            </a:r>
            <a:r>
              <a:rPr lang="en-GB" dirty="0"/>
              <a:t>” (</a:t>
            </a:r>
            <a:r>
              <a:rPr lang="en-GB" dirty="0" err="1"/>
              <a:t>Loi</a:t>
            </a:r>
            <a:r>
              <a:rPr lang="en-GB" dirty="0"/>
              <a:t> </a:t>
            </a:r>
            <a:r>
              <a:rPr lang="en-GB" dirty="0" err="1"/>
              <a:t>Taubira</a:t>
            </a:r>
            <a:r>
              <a:rPr lang="en-GB" dirty="0"/>
              <a:t>)</a:t>
            </a:r>
          </a:p>
          <a:p>
            <a:r>
              <a:rPr lang="en-GB" dirty="0"/>
              <a:t>Do some research on a French charity</a:t>
            </a:r>
          </a:p>
          <a:p>
            <a:endParaRPr lang="en-GB" dirty="0"/>
          </a:p>
        </p:txBody>
      </p:sp>
    </p:spTree>
    <p:extLst>
      <p:ext uri="{BB962C8B-B14F-4D97-AF65-F5344CB8AC3E}">
        <p14:creationId xmlns:p14="http://schemas.microsoft.com/office/powerpoint/2010/main" val="1071327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010CD3-7992-45BC-B811-5A9207DB09AB}"/>
              </a:ext>
            </a:extLst>
          </p:cNvPr>
          <p:cNvSpPr>
            <a:spLocks noGrp="1"/>
          </p:cNvSpPr>
          <p:nvPr>
            <p:ph type="title"/>
          </p:nvPr>
        </p:nvSpPr>
        <p:spPr/>
        <p:txBody>
          <a:bodyPr/>
          <a:lstStyle/>
          <a:p>
            <a:r>
              <a:rPr lang="en-GB" b="1" dirty="0">
                <a:solidFill>
                  <a:srgbClr val="FF0000"/>
                </a:solidFill>
              </a:rPr>
              <a:t>The importance of </a:t>
            </a:r>
            <a:r>
              <a:rPr lang="en-GB" b="1" dirty="0" smtClean="0">
                <a:solidFill>
                  <a:srgbClr val="FF0000"/>
                </a:solidFill>
              </a:rPr>
              <a:t>grammar</a:t>
            </a:r>
            <a:r>
              <a:rPr lang="en-GB" b="1" dirty="0">
                <a:solidFill>
                  <a:srgbClr val="FF0000"/>
                </a:solidFill>
              </a:rPr>
              <a:t>	</a:t>
            </a:r>
          </a:p>
        </p:txBody>
      </p:sp>
      <p:sp>
        <p:nvSpPr>
          <p:cNvPr id="5" name="Content Placeholder 4">
            <a:extLst>
              <a:ext uri="{FF2B5EF4-FFF2-40B4-BE49-F238E27FC236}">
                <a16:creationId xmlns:a16="http://schemas.microsoft.com/office/drawing/2014/main" id="{2278D205-A626-4119-BED4-F84F3AFFC98E}"/>
              </a:ext>
            </a:extLst>
          </p:cNvPr>
          <p:cNvSpPr>
            <a:spLocks noGrp="1"/>
          </p:cNvSpPr>
          <p:nvPr>
            <p:ph idx="1"/>
          </p:nvPr>
        </p:nvSpPr>
        <p:spPr>
          <a:xfrm>
            <a:off x="838200" y="1825625"/>
            <a:ext cx="10515600" cy="4866120"/>
          </a:xfrm>
        </p:spPr>
        <p:txBody>
          <a:bodyPr>
            <a:normAutofit fontScale="85000" lnSpcReduction="20000"/>
          </a:bodyPr>
          <a:lstStyle/>
          <a:p>
            <a:pPr marL="0" indent="0">
              <a:buNone/>
            </a:pPr>
            <a:r>
              <a:rPr lang="en-GB" dirty="0"/>
              <a:t>At A-Level you are going to have to be a lot more accurate and apply key grammatical rules in your work. You already know a lot already.</a:t>
            </a:r>
          </a:p>
          <a:p>
            <a:pPr marL="0" indent="0">
              <a:buNone/>
            </a:pPr>
            <a:r>
              <a:rPr lang="en-GB" dirty="0"/>
              <a:t>AS A MINIMUM BEFORE YOU START THE COURSE IT WOULDS HELP TO HAVE SOME IDEA OF THE FOLLOWING:</a:t>
            </a:r>
          </a:p>
          <a:p>
            <a:pPr>
              <a:buFontTx/>
              <a:buChar char="-"/>
            </a:pPr>
            <a:r>
              <a:rPr lang="en-GB" dirty="0"/>
              <a:t>Present tense of ER verbs (IR and RE would be advisable too)</a:t>
            </a:r>
          </a:p>
          <a:p>
            <a:pPr>
              <a:buFontTx/>
              <a:buChar char="-"/>
            </a:pPr>
            <a:r>
              <a:rPr lang="en-GB" dirty="0"/>
              <a:t>The perfect tense with </a:t>
            </a:r>
            <a:r>
              <a:rPr lang="en-GB" dirty="0" err="1"/>
              <a:t>avoir</a:t>
            </a:r>
            <a:r>
              <a:rPr lang="en-GB" dirty="0"/>
              <a:t> and </a:t>
            </a:r>
            <a:r>
              <a:rPr lang="en-GB" dirty="0" err="1"/>
              <a:t>être</a:t>
            </a:r>
            <a:endParaRPr lang="en-GB" dirty="0"/>
          </a:p>
          <a:p>
            <a:pPr>
              <a:buFontTx/>
              <a:buChar char="-"/>
            </a:pPr>
            <a:r>
              <a:rPr lang="en-GB" dirty="0"/>
              <a:t>The imperfect tense</a:t>
            </a:r>
          </a:p>
          <a:p>
            <a:pPr>
              <a:buFontTx/>
              <a:buChar char="-"/>
            </a:pPr>
            <a:r>
              <a:rPr lang="en-GB" dirty="0"/>
              <a:t>The </a:t>
            </a:r>
            <a:r>
              <a:rPr lang="en-GB" dirty="0" smtClean="0"/>
              <a:t>simple </a:t>
            </a:r>
            <a:r>
              <a:rPr lang="en-GB" dirty="0"/>
              <a:t>future tense</a:t>
            </a:r>
          </a:p>
          <a:p>
            <a:pPr>
              <a:buFontTx/>
              <a:buChar char="-"/>
            </a:pPr>
            <a:r>
              <a:rPr lang="en-GB" dirty="0"/>
              <a:t>The conditional</a:t>
            </a:r>
          </a:p>
          <a:p>
            <a:pPr>
              <a:buFontTx/>
              <a:buChar char="-"/>
            </a:pPr>
            <a:r>
              <a:rPr lang="en-GB" dirty="0"/>
              <a:t>Modal verbs (</a:t>
            </a:r>
            <a:r>
              <a:rPr lang="en-GB" dirty="0" err="1"/>
              <a:t>falloir</a:t>
            </a:r>
            <a:r>
              <a:rPr lang="en-GB" dirty="0"/>
              <a:t>, </a:t>
            </a:r>
            <a:r>
              <a:rPr lang="en-GB" dirty="0" err="1"/>
              <a:t>vouloir</a:t>
            </a:r>
            <a:r>
              <a:rPr lang="en-GB" dirty="0"/>
              <a:t>, devoir, </a:t>
            </a:r>
            <a:r>
              <a:rPr lang="en-GB" dirty="0" err="1"/>
              <a:t>pouvoir</a:t>
            </a:r>
            <a:r>
              <a:rPr lang="en-GB" dirty="0"/>
              <a:t>)</a:t>
            </a:r>
          </a:p>
          <a:p>
            <a:pPr>
              <a:buFontTx/>
              <a:buChar char="-"/>
            </a:pPr>
            <a:r>
              <a:rPr lang="en-GB" dirty="0"/>
              <a:t>The concept of gender and adjective agreement</a:t>
            </a:r>
          </a:p>
          <a:p>
            <a:pPr>
              <a:buFontTx/>
              <a:buChar char="-"/>
            </a:pPr>
            <a:endParaRPr lang="en-GB" dirty="0"/>
          </a:p>
          <a:p>
            <a:pPr marL="0" indent="0">
              <a:buNone/>
            </a:pPr>
            <a:r>
              <a:rPr lang="en-GB" dirty="0"/>
              <a:t>Gather any useful notes you may have kept from old exercise books etc.</a:t>
            </a:r>
          </a:p>
        </p:txBody>
      </p:sp>
    </p:spTree>
    <p:extLst>
      <p:ext uri="{BB962C8B-B14F-4D97-AF65-F5344CB8AC3E}">
        <p14:creationId xmlns:p14="http://schemas.microsoft.com/office/powerpoint/2010/main" val="2261411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14FAE-B13F-47D1-9644-8108F4C2ECA8}"/>
              </a:ext>
            </a:extLst>
          </p:cNvPr>
          <p:cNvSpPr>
            <a:spLocks noGrp="1"/>
          </p:cNvSpPr>
          <p:nvPr>
            <p:ph type="title"/>
          </p:nvPr>
        </p:nvSpPr>
        <p:spPr/>
        <p:txBody>
          <a:bodyPr/>
          <a:lstStyle/>
          <a:p>
            <a:r>
              <a:rPr lang="en-GB" b="1" dirty="0"/>
              <a:t>Film – La </a:t>
            </a:r>
            <a:r>
              <a:rPr lang="en-GB" b="1" dirty="0" err="1"/>
              <a:t>Haine</a:t>
            </a:r>
            <a:r>
              <a:rPr lang="en-GB" dirty="0"/>
              <a:t>		</a:t>
            </a:r>
          </a:p>
        </p:txBody>
      </p:sp>
      <p:sp>
        <p:nvSpPr>
          <p:cNvPr id="3" name="Content Placeholder 2">
            <a:extLst>
              <a:ext uri="{FF2B5EF4-FFF2-40B4-BE49-F238E27FC236}">
                <a16:creationId xmlns:a16="http://schemas.microsoft.com/office/drawing/2014/main" id="{251FEC70-069E-4349-8CA2-4897F6A07D75}"/>
              </a:ext>
            </a:extLst>
          </p:cNvPr>
          <p:cNvSpPr>
            <a:spLocks noGrp="1"/>
          </p:cNvSpPr>
          <p:nvPr>
            <p:ph idx="1"/>
          </p:nvPr>
        </p:nvSpPr>
        <p:spPr>
          <a:xfrm>
            <a:off x="838200" y="1517073"/>
            <a:ext cx="10515600" cy="5195454"/>
          </a:xfrm>
        </p:spPr>
        <p:txBody>
          <a:bodyPr>
            <a:normAutofit fontScale="77500" lnSpcReduction="20000"/>
          </a:bodyPr>
          <a:lstStyle/>
          <a:p>
            <a:pPr marL="0" indent="0">
              <a:buNone/>
            </a:pPr>
            <a:r>
              <a:rPr lang="en-GB" dirty="0"/>
              <a:t>We will be studying the film La </a:t>
            </a:r>
            <a:r>
              <a:rPr lang="en-GB" dirty="0" err="1"/>
              <a:t>Haine</a:t>
            </a:r>
            <a:r>
              <a:rPr lang="en-GB" dirty="0"/>
              <a:t> by Mathieu Kassovitz (1995) which is considered a masterpiece by many critics and won the Palme d’Or at the Cannes Film Festival.</a:t>
            </a:r>
          </a:p>
          <a:p>
            <a:pPr marL="0" indent="0">
              <a:buNone/>
            </a:pPr>
            <a:r>
              <a:rPr lang="en-GB" dirty="0"/>
              <a:t>You may want to buy your own copy of the film and watch it (with subtitles is okay!)  - take notes/write down first impressions of </a:t>
            </a:r>
          </a:p>
          <a:p>
            <a:pPr>
              <a:buFontTx/>
              <a:buChar char="-"/>
            </a:pPr>
            <a:r>
              <a:rPr lang="en-GB" dirty="0"/>
              <a:t>The characters </a:t>
            </a:r>
          </a:p>
          <a:p>
            <a:pPr>
              <a:buFontTx/>
              <a:buChar char="-"/>
            </a:pPr>
            <a:r>
              <a:rPr lang="en-GB" dirty="0"/>
              <a:t>The themes</a:t>
            </a:r>
          </a:p>
          <a:p>
            <a:pPr>
              <a:buFontTx/>
              <a:buChar char="-"/>
            </a:pPr>
            <a:r>
              <a:rPr lang="en-GB" dirty="0"/>
              <a:t>The style of the film (no need to be too technical though)</a:t>
            </a:r>
          </a:p>
          <a:p>
            <a:pPr>
              <a:buFontTx/>
              <a:buChar char="-"/>
            </a:pPr>
            <a:r>
              <a:rPr lang="en-GB" dirty="0"/>
              <a:t>Key moments</a:t>
            </a:r>
          </a:p>
          <a:p>
            <a:pPr>
              <a:buFontTx/>
              <a:buChar char="-"/>
            </a:pPr>
            <a:r>
              <a:rPr lang="en-GB" dirty="0"/>
              <a:t>Your opinions/thoughts/questions</a:t>
            </a:r>
          </a:p>
          <a:p>
            <a:pPr>
              <a:buFontTx/>
              <a:buChar char="-"/>
            </a:pPr>
            <a:endParaRPr lang="en-GB" dirty="0"/>
          </a:p>
          <a:p>
            <a:pPr marL="0" indent="0">
              <a:buNone/>
            </a:pPr>
            <a:r>
              <a:rPr lang="en-GB" dirty="0"/>
              <a:t>By way of background, you may want to do some research on:</a:t>
            </a:r>
          </a:p>
          <a:p>
            <a:pPr>
              <a:buFontTx/>
              <a:buChar char="-"/>
            </a:pPr>
            <a:r>
              <a:rPr lang="en-GB" dirty="0"/>
              <a:t>The “</a:t>
            </a:r>
            <a:r>
              <a:rPr lang="en-GB" dirty="0" err="1"/>
              <a:t>cités</a:t>
            </a:r>
            <a:r>
              <a:rPr lang="en-GB" dirty="0"/>
              <a:t>” (and les ZUP) in France and their problems</a:t>
            </a:r>
          </a:p>
          <a:p>
            <a:pPr>
              <a:buFontTx/>
              <a:buChar char="-"/>
            </a:pPr>
            <a:r>
              <a:rPr lang="en-GB" dirty="0"/>
              <a:t>The riots of 2005 and the spread of unrest across France</a:t>
            </a:r>
          </a:p>
          <a:p>
            <a:pPr>
              <a:buFontTx/>
              <a:buChar char="-"/>
            </a:pPr>
            <a:r>
              <a:rPr lang="en-GB" dirty="0"/>
              <a:t>The more recent response to the “Black Lives Matter” movement in France</a:t>
            </a:r>
          </a:p>
          <a:p>
            <a:pPr>
              <a:buFontTx/>
              <a:buChar char="-"/>
            </a:pPr>
            <a:r>
              <a:rPr lang="en-GB" dirty="0"/>
              <a:t>Police violence in France</a:t>
            </a:r>
          </a:p>
        </p:txBody>
      </p:sp>
    </p:spTree>
    <p:extLst>
      <p:ext uri="{BB962C8B-B14F-4D97-AF65-F5344CB8AC3E}">
        <p14:creationId xmlns:p14="http://schemas.microsoft.com/office/powerpoint/2010/main" val="1764189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42EC93-A6BB-4674-980E-D61D84B24B01}"/>
              </a:ext>
            </a:extLst>
          </p:cNvPr>
          <p:cNvSpPr>
            <a:spLocks noGrp="1"/>
          </p:cNvSpPr>
          <p:nvPr>
            <p:ph type="title"/>
          </p:nvPr>
        </p:nvSpPr>
        <p:spPr/>
        <p:txBody>
          <a:bodyPr/>
          <a:lstStyle/>
          <a:p>
            <a:r>
              <a:rPr lang="en-GB" b="1" dirty="0"/>
              <a:t>Book – Un Sac de </a:t>
            </a:r>
            <a:r>
              <a:rPr lang="en-GB" b="1" dirty="0" err="1"/>
              <a:t>Billes</a:t>
            </a:r>
            <a:endParaRPr lang="en-GB" b="1" dirty="0"/>
          </a:p>
        </p:txBody>
      </p:sp>
      <p:sp>
        <p:nvSpPr>
          <p:cNvPr id="5" name="Content Placeholder 4">
            <a:extLst>
              <a:ext uri="{FF2B5EF4-FFF2-40B4-BE49-F238E27FC236}">
                <a16:creationId xmlns:a16="http://schemas.microsoft.com/office/drawing/2014/main" id="{424AB354-74B5-4D22-9593-EE5967F1E988}"/>
              </a:ext>
            </a:extLst>
          </p:cNvPr>
          <p:cNvSpPr>
            <a:spLocks noGrp="1"/>
          </p:cNvSpPr>
          <p:nvPr>
            <p:ph idx="1"/>
          </p:nvPr>
        </p:nvSpPr>
        <p:spPr/>
        <p:txBody>
          <a:bodyPr>
            <a:normAutofit lnSpcReduction="10000"/>
          </a:bodyPr>
          <a:lstStyle/>
          <a:p>
            <a:pPr marL="0" indent="0">
              <a:buNone/>
            </a:pPr>
            <a:r>
              <a:rPr lang="en-GB" dirty="0"/>
              <a:t>You may want to prepare for the study of the book, Un Sac de </a:t>
            </a:r>
            <a:r>
              <a:rPr lang="en-GB" dirty="0" err="1"/>
              <a:t>Billes</a:t>
            </a:r>
            <a:r>
              <a:rPr lang="en-GB" dirty="0"/>
              <a:t> by Joseph </a:t>
            </a:r>
            <a:r>
              <a:rPr lang="en-GB" dirty="0" err="1"/>
              <a:t>Joffo</a:t>
            </a:r>
            <a:endParaRPr lang="en-GB" dirty="0"/>
          </a:p>
          <a:p>
            <a:pPr marL="0" indent="0">
              <a:buNone/>
            </a:pPr>
            <a:r>
              <a:rPr lang="en-GB" dirty="0"/>
              <a:t>You could try reading part of the book, finding a synopsis of the story and/or reading the work in translation. Two films have also been made which are more or less faithful to the story. The 2017 version by Christina Duguay is particularly good.</a:t>
            </a:r>
          </a:p>
          <a:p>
            <a:pPr marL="0" indent="0">
              <a:buNone/>
            </a:pPr>
            <a:r>
              <a:rPr lang="en-GB" dirty="0"/>
              <a:t>You could research by way of background some information on:</a:t>
            </a:r>
          </a:p>
          <a:p>
            <a:pPr>
              <a:buFontTx/>
              <a:buChar char="-"/>
            </a:pPr>
            <a:r>
              <a:rPr lang="en-GB" dirty="0"/>
              <a:t>The German occupation of France during WW2</a:t>
            </a:r>
          </a:p>
          <a:p>
            <a:pPr>
              <a:buFontTx/>
              <a:buChar char="-"/>
            </a:pPr>
            <a:r>
              <a:rPr lang="en-GB" dirty="0"/>
              <a:t>The difference between “la zone libre” and “la zone </a:t>
            </a:r>
            <a:r>
              <a:rPr lang="en-GB" dirty="0" err="1"/>
              <a:t>occupée</a:t>
            </a:r>
            <a:r>
              <a:rPr lang="en-GB" dirty="0"/>
              <a:t>”</a:t>
            </a:r>
          </a:p>
          <a:p>
            <a:pPr>
              <a:buFontTx/>
              <a:buChar char="-"/>
            </a:pPr>
            <a:r>
              <a:rPr lang="en-GB" dirty="0"/>
              <a:t>The plight of the </a:t>
            </a:r>
            <a:r>
              <a:rPr lang="en-GB" dirty="0" err="1"/>
              <a:t>jews</a:t>
            </a:r>
            <a:r>
              <a:rPr lang="en-GB" dirty="0"/>
              <a:t> in France during WW2 and the holocaust</a:t>
            </a:r>
          </a:p>
        </p:txBody>
      </p:sp>
    </p:spTree>
    <p:extLst>
      <p:ext uri="{BB962C8B-B14F-4D97-AF65-F5344CB8AC3E}">
        <p14:creationId xmlns:p14="http://schemas.microsoft.com/office/powerpoint/2010/main" val="4002914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C0631-4344-4803-820C-BC98314F14D7}"/>
              </a:ext>
            </a:extLst>
          </p:cNvPr>
          <p:cNvSpPr>
            <a:spLocks noGrp="1"/>
          </p:cNvSpPr>
          <p:nvPr>
            <p:ph type="title"/>
          </p:nvPr>
        </p:nvSpPr>
        <p:spPr/>
        <p:txBody>
          <a:bodyPr>
            <a:normAutofit fontScale="90000"/>
          </a:bodyPr>
          <a:lstStyle/>
          <a:p>
            <a:r>
              <a:rPr lang="en-GB" b="1" dirty="0">
                <a:solidFill>
                  <a:srgbClr val="FF0000"/>
                </a:solidFill>
              </a:rPr>
              <a:t>Paper 1: Listening, Reading and Writing 2hrs 30 mins, 50% of A-level</a:t>
            </a:r>
            <a:r>
              <a:rPr lang="en-GB" dirty="0"/>
              <a:t/>
            </a:r>
            <a:br>
              <a:rPr lang="en-GB" dirty="0"/>
            </a:br>
            <a:endParaRPr lang="en-GB" dirty="0"/>
          </a:p>
        </p:txBody>
      </p:sp>
      <p:sp>
        <p:nvSpPr>
          <p:cNvPr id="3" name="Content Placeholder 2">
            <a:extLst>
              <a:ext uri="{FF2B5EF4-FFF2-40B4-BE49-F238E27FC236}">
                <a16:creationId xmlns:a16="http://schemas.microsoft.com/office/drawing/2014/main" id="{18FD3570-BEFC-471D-9667-3C210602DCEB}"/>
              </a:ext>
            </a:extLst>
          </p:cNvPr>
          <p:cNvSpPr>
            <a:spLocks noGrp="1"/>
          </p:cNvSpPr>
          <p:nvPr>
            <p:ph idx="1"/>
          </p:nvPr>
        </p:nvSpPr>
        <p:spPr>
          <a:xfrm>
            <a:off x="838200" y="1350818"/>
            <a:ext cx="10515600" cy="5142057"/>
          </a:xfrm>
        </p:spPr>
        <p:txBody>
          <a:bodyPr>
            <a:normAutofit fontScale="77500" lnSpcReduction="20000"/>
          </a:bodyPr>
          <a:lstStyle/>
          <a:p>
            <a:r>
              <a:rPr lang="en-GB" dirty="0"/>
              <a:t> Listening and responding to spoken passages from a range of contexts and sources covering different registers and adapted as necessary. </a:t>
            </a:r>
          </a:p>
          <a:p>
            <a:pPr marL="0" indent="0">
              <a:buNone/>
            </a:pPr>
            <a:r>
              <a:rPr lang="en-GB" dirty="0"/>
              <a:t>Material will include complex factual and abstract content and questions will target main points, gist and detail. Studio recordings will be used and students will have individual control of the recording. </a:t>
            </a:r>
          </a:p>
          <a:p>
            <a:pPr marL="0" indent="0">
              <a:buNone/>
            </a:pPr>
            <a:r>
              <a:rPr lang="en-GB" dirty="0"/>
              <a:t> All questions are in French, to be answered with non-verbal responses or in French (30 marks)</a:t>
            </a:r>
          </a:p>
          <a:p>
            <a:pPr marL="0" indent="0">
              <a:buNone/>
            </a:pPr>
            <a:r>
              <a:rPr lang="en-GB" dirty="0"/>
              <a:t>• Reading and responding to a variety of texts written for different purposes, drawn from a range of authentic sources and adapted as necessary. </a:t>
            </a:r>
          </a:p>
          <a:p>
            <a:pPr marL="0" indent="0">
              <a:buNone/>
            </a:pPr>
            <a:r>
              <a:rPr lang="en-GB" dirty="0"/>
              <a:t>Material will include complex factual and abstract content and questions will target main points, gist and detail. </a:t>
            </a:r>
          </a:p>
          <a:p>
            <a:pPr marL="0" indent="0">
              <a:buNone/>
            </a:pPr>
            <a:r>
              <a:rPr lang="en-GB" dirty="0"/>
              <a:t>All questions are in French, to be answered with non-verbal responses or in French (50 marks).</a:t>
            </a:r>
          </a:p>
          <a:p>
            <a:pPr marL="0" indent="0">
              <a:buNone/>
            </a:pPr>
            <a:r>
              <a:rPr lang="en-GB" dirty="0"/>
              <a:t>• Translation into English; a passage of minimum 100 words (10 marks). </a:t>
            </a:r>
          </a:p>
          <a:p>
            <a:pPr marL="0" indent="0">
              <a:buNone/>
            </a:pPr>
            <a:r>
              <a:rPr lang="en-GB" dirty="0"/>
              <a:t>• Translation into French; a passage of minimum 100 words (10 marks). </a:t>
            </a:r>
          </a:p>
          <a:p>
            <a:pPr marL="0" indent="0">
              <a:buNone/>
            </a:pPr>
            <a:r>
              <a:rPr lang="en-GB" dirty="0"/>
              <a:t> No access to a dictionary during the assessment</a:t>
            </a:r>
          </a:p>
        </p:txBody>
      </p:sp>
    </p:spTree>
    <p:extLst>
      <p:ext uri="{BB962C8B-B14F-4D97-AF65-F5344CB8AC3E}">
        <p14:creationId xmlns:p14="http://schemas.microsoft.com/office/powerpoint/2010/main" val="2508473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69B12-4981-4B79-A13D-AD0CB0178616}"/>
              </a:ext>
            </a:extLst>
          </p:cNvPr>
          <p:cNvSpPr>
            <a:spLocks noGrp="1"/>
          </p:cNvSpPr>
          <p:nvPr>
            <p:ph type="title"/>
          </p:nvPr>
        </p:nvSpPr>
        <p:spPr/>
        <p:txBody>
          <a:bodyPr/>
          <a:lstStyle/>
          <a:p>
            <a:r>
              <a:rPr lang="en-GB" b="1" dirty="0">
                <a:solidFill>
                  <a:srgbClr val="FF0000"/>
                </a:solidFill>
              </a:rPr>
              <a:t>Paper 2: Writing 2 hours, 20% of A-Level</a:t>
            </a:r>
          </a:p>
        </p:txBody>
      </p:sp>
      <p:sp>
        <p:nvSpPr>
          <p:cNvPr id="3" name="Content Placeholder 2">
            <a:extLst>
              <a:ext uri="{FF2B5EF4-FFF2-40B4-BE49-F238E27FC236}">
                <a16:creationId xmlns:a16="http://schemas.microsoft.com/office/drawing/2014/main" id="{E87FA08A-2DAD-490A-B15C-F7B6EBEFE1B2}"/>
              </a:ext>
            </a:extLst>
          </p:cNvPr>
          <p:cNvSpPr>
            <a:spLocks noGrp="1"/>
          </p:cNvSpPr>
          <p:nvPr>
            <p:ph idx="1"/>
          </p:nvPr>
        </p:nvSpPr>
        <p:spPr/>
        <p:txBody>
          <a:bodyPr>
            <a:normAutofit fontScale="92500" lnSpcReduction="10000"/>
          </a:bodyPr>
          <a:lstStyle/>
          <a:p>
            <a:r>
              <a:rPr lang="en-GB" dirty="0"/>
              <a:t> One text and one film from the list set in the specification. </a:t>
            </a:r>
          </a:p>
          <a:p>
            <a:pPr marL="0" indent="0">
              <a:buNone/>
            </a:pPr>
            <a:r>
              <a:rPr lang="en-GB" dirty="0"/>
              <a:t>You will need to answer one question in French on the set text from a choice of two questions and one question in French on the set film from a choice of two questions </a:t>
            </a:r>
          </a:p>
          <a:p>
            <a:pPr marL="0" indent="0">
              <a:buNone/>
            </a:pPr>
            <a:r>
              <a:rPr lang="en-GB" dirty="0"/>
              <a:t>• All questions will require a critical appreciation of the concepts and issues covered in the work and a critical and analytical response to features such as the form and the technique of presentation</a:t>
            </a:r>
          </a:p>
          <a:p>
            <a:pPr marL="0" indent="0">
              <a:buNone/>
            </a:pPr>
            <a:r>
              <a:rPr lang="en-GB" dirty="0"/>
              <a:t>• No access to texts or films during the assessment. </a:t>
            </a:r>
          </a:p>
          <a:p>
            <a:pPr marL="0" indent="0">
              <a:buNone/>
            </a:pPr>
            <a:r>
              <a:rPr lang="en-GB" dirty="0"/>
              <a:t>• No access to a dictionary during the assessment. </a:t>
            </a:r>
          </a:p>
          <a:p>
            <a:pPr marL="0" indent="0">
              <a:buNone/>
            </a:pPr>
            <a:r>
              <a:rPr lang="en-GB" dirty="0"/>
              <a:t>• Students are advised to write approximately 300 words per essay – many write a lot more</a:t>
            </a:r>
          </a:p>
        </p:txBody>
      </p:sp>
    </p:spTree>
    <p:extLst>
      <p:ext uri="{BB962C8B-B14F-4D97-AF65-F5344CB8AC3E}">
        <p14:creationId xmlns:p14="http://schemas.microsoft.com/office/powerpoint/2010/main" val="2655125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7BA7C-6EC6-4A89-A01B-C5793C306C67}"/>
              </a:ext>
            </a:extLst>
          </p:cNvPr>
          <p:cNvSpPr>
            <a:spLocks noGrp="1"/>
          </p:cNvSpPr>
          <p:nvPr>
            <p:ph type="title"/>
          </p:nvPr>
        </p:nvSpPr>
        <p:spPr/>
        <p:txBody>
          <a:bodyPr/>
          <a:lstStyle/>
          <a:p>
            <a:r>
              <a:rPr lang="en-GB" b="1" dirty="0">
                <a:solidFill>
                  <a:srgbClr val="FF0000"/>
                </a:solidFill>
              </a:rPr>
              <a:t>Paper 3: Speaking Oral exam: 21-23 mins (incl. 5 mins prep) 30% of A-Level</a:t>
            </a:r>
          </a:p>
        </p:txBody>
      </p:sp>
      <p:sp>
        <p:nvSpPr>
          <p:cNvPr id="3" name="Content Placeholder 2">
            <a:extLst>
              <a:ext uri="{FF2B5EF4-FFF2-40B4-BE49-F238E27FC236}">
                <a16:creationId xmlns:a16="http://schemas.microsoft.com/office/drawing/2014/main" id="{76D1533A-DA17-4FFA-BCA6-8FE4290C4AE4}"/>
              </a:ext>
            </a:extLst>
          </p:cNvPr>
          <p:cNvSpPr>
            <a:spLocks noGrp="1"/>
          </p:cNvSpPr>
          <p:nvPr>
            <p:ph idx="1"/>
          </p:nvPr>
        </p:nvSpPr>
        <p:spPr>
          <a:xfrm>
            <a:off x="838200" y="1825624"/>
            <a:ext cx="10515600" cy="5032375"/>
          </a:xfrm>
        </p:spPr>
        <p:txBody>
          <a:bodyPr>
            <a:normAutofit/>
          </a:bodyPr>
          <a:lstStyle/>
          <a:p>
            <a:pPr marL="0" indent="0">
              <a:buNone/>
            </a:pPr>
            <a:r>
              <a:rPr lang="en-GB" dirty="0" smtClean="0">
                <a:solidFill>
                  <a:schemeClr val="accent1"/>
                </a:solidFill>
              </a:rPr>
              <a:t>2 PARTS</a:t>
            </a:r>
            <a:endParaRPr lang="en-GB" dirty="0"/>
          </a:p>
          <a:p>
            <a:pPr marL="0" indent="0">
              <a:buNone/>
            </a:pPr>
            <a:r>
              <a:rPr lang="en-GB" b="1" u="sng" dirty="0" smtClean="0"/>
              <a:t>Individual </a:t>
            </a:r>
            <a:r>
              <a:rPr lang="en-GB" b="1" u="sng" dirty="0"/>
              <a:t>research project. </a:t>
            </a:r>
            <a:endParaRPr lang="en-GB" b="1" u="sng" dirty="0" smtClean="0"/>
          </a:p>
          <a:p>
            <a:pPr marL="0" indent="0">
              <a:buNone/>
            </a:pPr>
            <a:r>
              <a:rPr lang="en-GB" dirty="0" smtClean="0"/>
              <a:t>Presentation </a:t>
            </a:r>
            <a:r>
              <a:rPr lang="en-GB" dirty="0"/>
              <a:t>(2 minutes) and discussion (9–10 minutes) of individual research project (35 marks). </a:t>
            </a:r>
            <a:endParaRPr lang="en-GB" dirty="0"/>
          </a:p>
          <a:p>
            <a:pPr marL="0" indent="0">
              <a:buNone/>
            </a:pPr>
            <a:r>
              <a:rPr lang="en-GB" b="1" u="sng" dirty="0" smtClean="0"/>
              <a:t>A card from one </a:t>
            </a:r>
            <a:r>
              <a:rPr lang="en-GB" b="1" u="sng" dirty="0"/>
              <a:t>of </a:t>
            </a:r>
            <a:r>
              <a:rPr lang="en-GB" b="1" u="sng" dirty="0" smtClean="0"/>
              <a:t>the four </a:t>
            </a:r>
            <a:r>
              <a:rPr lang="en-GB" b="1" u="sng" dirty="0"/>
              <a:t>sub-themes </a:t>
            </a:r>
            <a:r>
              <a:rPr lang="en-GB" b="1" u="sng" dirty="0" smtClean="0"/>
              <a:t>studied.</a:t>
            </a:r>
            <a:endParaRPr lang="en-GB" b="1" u="sng" dirty="0"/>
          </a:p>
          <a:p>
            <a:pPr marL="0" indent="0">
              <a:buNone/>
            </a:pPr>
            <a:r>
              <a:rPr lang="en-GB" dirty="0" smtClean="0"/>
              <a:t>Discussion </a:t>
            </a:r>
            <a:r>
              <a:rPr lang="en-GB" dirty="0"/>
              <a:t>of a sub-theme with the discussion based on a stimulus card (5–6 minutes). The student studies the card for 5 minutes at the start of the test (25 marks). </a:t>
            </a:r>
          </a:p>
          <a:p>
            <a:pPr marL="0" indent="0">
              <a:buNone/>
            </a:pPr>
            <a:r>
              <a:rPr lang="en-GB" dirty="0" smtClean="0"/>
              <a:t>No </a:t>
            </a:r>
            <a:r>
              <a:rPr lang="en-GB" dirty="0"/>
              <a:t>access to a dictionary </a:t>
            </a:r>
            <a:r>
              <a:rPr lang="en-GB" dirty="0" smtClean="0"/>
              <a:t>during </a:t>
            </a:r>
            <a:r>
              <a:rPr lang="en-GB" dirty="0"/>
              <a:t>the assessment (including 5 minutes preparation). </a:t>
            </a:r>
          </a:p>
        </p:txBody>
      </p:sp>
    </p:spTree>
    <p:extLst>
      <p:ext uri="{BB962C8B-B14F-4D97-AF65-F5344CB8AC3E}">
        <p14:creationId xmlns:p14="http://schemas.microsoft.com/office/powerpoint/2010/main" val="7953270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949</Words>
  <Application>Microsoft Office PowerPoint</Application>
  <PresentationFormat>Widescreen</PresentationFormat>
  <Paragraphs>71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YEAR 1 TOPICS</vt:lpstr>
      <vt:lpstr>In preparation for the topics studied</vt:lpstr>
      <vt:lpstr>The importance of grammar </vt:lpstr>
      <vt:lpstr>Film – La Haine  </vt:lpstr>
      <vt:lpstr>Book – Un Sac de Billes</vt:lpstr>
      <vt:lpstr>Paper 1: Listening, Reading and Writing 2hrs 30 mins, 50% of A-level </vt:lpstr>
      <vt:lpstr>Paper 2: Writing 2 hours, 20% of A-Level</vt:lpstr>
      <vt:lpstr>Paper 3: Speaking Oral exam: 21-23 mins (incl. 5 mins prep) 30% of A-Level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Book – Un Sac de Billes</dc:title>
  <dc:creator>Mark Shuttleworth</dc:creator>
  <cp:lastModifiedBy>Mark Shuttleworth</cp:lastModifiedBy>
  <cp:revision>9</cp:revision>
  <dcterms:created xsi:type="dcterms:W3CDTF">2021-06-29T17:46:40Z</dcterms:created>
  <dcterms:modified xsi:type="dcterms:W3CDTF">2021-06-30T08:25:56Z</dcterms:modified>
</cp:coreProperties>
</file>