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3"/>
  </p:notesMasterIdLst>
  <p:handoutMasterIdLst>
    <p:handoutMasterId r:id="rId14"/>
  </p:handoutMasterIdLst>
  <p:sldIdLst>
    <p:sldId id="256" r:id="rId5"/>
    <p:sldId id="280" r:id="rId6"/>
    <p:sldId id="281" r:id="rId7"/>
    <p:sldId id="276" r:id="rId8"/>
    <p:sldId id="278" r:id="rId9"/>
    <p:sldId id="277" r:id="rId10"/>
    <p:sldId id="279"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CB317-22F2-FE04-FA4A-A655D9B6EC4E}" v="327" dt="2020-05-19T08:39:21.165"/>
    <p1510:client id="{2FFB5611-FD63-D029-7B96-12ADC389ACD1}" v="228" dt="2020-05-18T10:52:40.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5033" autoAdjust="0"/>
  </p:normalViewPr>
  <p:slideViewPr>
    <p:cSldViewPr snapToGrid="0" snapToObjects="1">
      <p:cViewPr varScale="1">
        <p:scale>
          <a:sx n="106" d="100"/>
          <a:sy n="106" d="100"/>
        </p:scale>
        <p:origin x="822"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5/20/2020</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5/20/2020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5/20/2020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t>Mental Health Awareness Week</a:t>
            </a:r>
            <a:endParaRPr lang="en-US" dirty="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cs typeface="Calibri"/>
              </a:rPr>
              <a:t>18th-24th May</a:t>
            </a:r>
          </a:p>
        </p:txBody>
      </p:sp>
    </p:spTree>
    <p:extLst>
      <p:ext uri="{BB962C8B-B14F-4D97-AF65-F5344CB8AC3E}">
        <p14:creationId xmlns:p14="http://schemas.microsoft.com/office/powerpoint/2010/main" val="341772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60AC-5DF9-C549-B107-531084C049DA}"/>
              </a:ext>
            </a:extLst>
          </p:cNvPr>
          <p:cNvSpPr>
            <a:spLocks noGrp="1"/>
          </p:cNvSpPr>
          <p:nvPr>
            <p:ph type="title"/>
          </p:nvPr>
        </p:nvSpPr>
        <p:spPr/>
        <p:txBody>
          <a:bodyPr/>
          <a:lstStyle/>
          <a:p>
            <a:r>
              <a:rPr lang="en-US"/>
              <a:t>Why MHAW?</a:t>
            </a:r>
          </a:p>
        </p:txBody>
      </p:sp>
      <p:sp>
        <p:nvSpPr>
          <p:cNvPr id="3" name="Content Placeholder 2">
            <a:extLst>
              <a:ext uri="{FF2B5EF4-FFF2-40B4-BE49-F238E27FC236}">
                <a16:creationId xmlns:a16="http://schemas.microsoft.com/office/drawing/2014/main" id="{8C7F6A78-143D-9149-BEE2-EA59E32DA0BD}"/>
              </a:ext>
            </a:extLst>
          </p:cNvPr>
          <p:cNvSpPr>
            <a:spLocks noGrp="1"/>
          </p:cNvSpPr>
          <p:nvPr>
            <p:ph idx="1"/>
          </p:nvPr>
        </p:nvSpPr>
        <p:spPr/>
        <p:txBody>
          <a:bodyPr/>
          <a:lstStyle/>
          <a:p>
            <a:pPr marL="0" indent="0">
              <a:buNone/>
            </a:pPr>
            <a:r>
              <a:rPr lang="en-US" sz="2000" b="0" i="0">
                <a:effectLst/>
                <a:latin typeface="Raleway"/>
              </a:rPr>
              <a:t>We think it could be the most important week we’ve hosted, not least because our own research shows that protecting our mental health is going to be central to us coping with and recovering from the coronavirus pandemic - with the psychological and social impacts likely to outlast the physical symptoms of the virus. </a:t>
            </a:r>
            <a:r>
              <a:rPr lang="en-US" b="0" i="0">
                <a:effectLst/>
                <a:latin typeface="Raleway"/>
              </a:rPr>
              <a:t> </a:t>
            </a:r>
            <a:endParaRPr lang="en-US"/>
          </a:p>
        </p:txBody>
      </p:sp>
    </p:spTree>
    <p:extLst>
      <p:ext uri="{BB962C8B-B14F-4D97-AF65-F5344CB8AC3E}">
        <p14:creationId xmlns:p14="http://schemas.microsoft.com/office/powerpoint/2010/main" val="41971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624A-5C47-FE4D-A717-BF246B97CA27}"/>
              </a:ext>
            </a:extLst>
          </p:cNvPr>
          <p:cNvSpPr>
            <a:spLocks noGrp="1"/>
          </p:cNvSpPr>
          <p:nvPr>
            <p:ph type="title"/>
          </p:nvPr>
        </p:nvSpPr>
        <p:spPr>
          <a:xfrm>
            <a:off x="7865806" y="643463"/>
            <a:ext cx="3706762" cy="1608124"/>
          </a:xfrm>
        </p:spPr>
        <p:txBody>
          <a:bodyPr/>
          <a:lstStyle/>
          <a:p>
            <a:r>
              <a:rPr lang="en-US"/>
              <a:t>Why Kindness?</a:t>
            </a:r>
          </a:p>
        </p:txBody>
      </p:sp>
      <p:pic>
        <p:nvPicPr>
          <p:cNvPr id="4" name="Picture 3">
            <a:extLst>
              <a:ext uri="{FF2B5EF4-FFF2-40B4-BE49-F238E27FC236}">
                <a16:creationId xmlns:a16="http://schemas.microsoft.com/office/drawing/2014/main" id="{8FF26E94-C210-4F44-B86B-4D7C1F1C1C43}"/>
              </a:ext>
            </a:extLst>
          </p:cNvPr>
          <p:cNvPicPr>
            <a:picLocks noChangeAspect="1"/>
          </p:cNvPicPr>
          <p:nvPr/>
        </p:nvPicPr>
        <p:blipFill rotWithShape="1">
          <a:blip r:embed="rId3"/>
          <a:srcRect l="11400" r="9578" b="-2"/>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16B91BB6-B888-084B-938D-EE79D4E9BAD0}"/>
              </a:ext>
            </a:extLst>
          </p:cNvPr>
          <p:cNvSpPr>
            <a:spLocks noGrp="1"/>
          </p:cNvSpPr>
          <p:nvPr>
            <p:ph idx="1"/>
          </p:nvPr>
        </p:nvSpPr>
        <p:spPr>
          <a:xfrm>
            <a:off x="7715250" y="2242305"/>
            <a:ext cx="4170180" cy="3972232"/>
          </a:xfrm>
        </p:spPr>
        <p:txBody>
          <a:bodyPr>
            <a:noAutofit/>
          </a:bodyPr>
          <a:lstStyle/>
          <a:p>
            <a:pPr>
              <a:lnSpc>
                <a:spcPct val="90000"/>
              </a:lnSpc>
            </a:pPr>
            <a:r>
              <a:rPr lang="en-US" sz="1400" b="0" i="0">
                <a:effectLst/>
                <a:latin typeface="Raleway"/>
              </a:rPr>
              <a:t>We have chosen kindness because of its singular ability to unlock our shared humanity. Kindness strengthens relationships, develops community and deepens solidarity. It is a cornerstone of our individual and collective mental health. Wisdom from every culture across history recognises that kindness is something that all human beings need to experience and practise to be fully alive.  </a:t>
            </a:r>
          </a:p>
          <a:p>
            <a:pPr>
              <a:lnSpc>
                <a:spcPct val="90000"/>
              </a:lnSpc>
            </a:pPr>
            <a:r>
              <a:rPr lang="en-US" sz="1400" b="0" i="0">
                <a:effectLst/>
                <a:latin typeface="Raleway"/>
              </a:rPr>
              <a:t>But we also want to shine a light on the ways that kindness is already flowering at this time. We have seen it in the dancing eyes of 100-year-old Captain Tom Moore  as he walked his garden to raise money for the NHS and in the mutual aid groups responding to local needs. We want that kindness to spread further in every community in the UK. </a:t>
            </a:r>
          </a:p>
          <a:p>
            <a:pPr>
              <a:lnSpc>
                <a:spcPct val="90000"/>
              </a:lnSpc>
            </a:pPr>
            <a:r>
              <a:rPr lang="en-US" sz="1400" b="1" i="0">
                <a:effectLst/>
                <a:latin typeface="Raleway"/>
              </a:rPr>
              <a:t>Finally, we want to use the week to explore the sort of society we would like to emerge from the coronavirus pandemic. </a:t>
            </a:r>
            <a:r>
              <a:rPr lang="en-US" sz="1400" b="0" i="0">
                <a:effectLst/>
                <a:latin typeface="Raleway"/>
              </a:rPr>
              <a:t> </a:t>
            </a:r>
          </a:p>
          <a:p>
            <a:pPr>
              <a:lnSpc>
                <a:spcPct val="90000"/>
              </a:lnSpc>
            </a:pPr>
            <a:endParaRPr lang="en-US" sz="1400"/>
          </a:p>
        </p:txBody>
      </p:sp>
    </p:spTree>
    <p:extLst>
      <p:ext uri="{BB962C8B-B14F-4D97-AF65-F5344CB8AC3E}">
        <p14:creationId xmlns:p14="http://schemas.microsoft.com/office/powerpoint/2010/main" val="167838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D5DA8-9D55-401E-A426-D5664436EB4F}"/>
              </a:ext>
            </a:extLst>
          </p:cNvPr>
          <p:cNvSpPr>
            <a:spLocks noGrp="1"/>
          </p:cNvSpPr>
          <p:nvPr>
            <p:ph type="title"/>
          </p:nvPr>
        </p:nvSpPr>
        <p:spPr>
          <a:xfrm>
            <a:off x="685799" y="1150076"/>
            <a:ext cx="3659389" cy="4557849"/>
          </a:xfrm>
        </p:spPr>
        <p:txBody>
          <a:bodyPr>
            <a:normAutofit/>
          </a:bodyPr>
          <a:lstStyle/>
          <a:p>
            <a:pPr algn="r"/>
            <a:r>
              <a:rPr lang="en-US" dirty="0">
                <a:cs typeface="Calibri Light"/>
              </a:rPr>
              <a:t>Kindness to others</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1C848-C930-4FAA-8C49-483F9173599F}"/>
              </a:ext>
            </a:extLst>
          </p:cNvPr>
          <p:cNvSpPr>
            <a:spLocks noGrp="1"/>
          </p:cNvSpPr>
          <p:nvPr>
            <p:ph idx="1"/>
          </p:nvPr>
        </p:nvSpPr>
        <p:spPr>
          <a:xfrm>
            <a:off x="4988658" y="1150076"/>
            <a:ext cx="6517543" cy="4557849"/>
          </a:xfrm>
        </p:spPr>
        <p:txBody>
          <a:bodyPr>
            <a:normAutofit/>
          </a:bodyPr>
          <a:lstStyle/>
          <a:p>
            <a:pPr>
              <a:buNone/>
            </a:pPr>
            <a:r>
              <a:rPr lang="en-US" dirty="0">
                <a:ea typeface="+mn-lt"/>
                <a:cs typeface="+mn-lt"/>
              </a:rPr>
              <a:t>‘One thing that we have seen all over the world is that kindness is prevailing in uncertain times. We have learnt that amid the fear, there is also community, support and hope,’</a:t>
            </a:r>
          </a:p>
          <a:p>
            <a:pPr>
              <a:buNone/>
            </a:pPr>
            <a:endParaRPr lang="en-US" dirty="0">
              <a:ea typeface="+mn-lt"/>
              <a:cs typeface="+mn-lt"/>
            </a:endParaRPr>
          </a:p>
          <a:p>
            <a:pPr>
              <a:buNone/>
            </a:pPr>
            <a:r>
              <a:rPr lang="en-US" b="1">
                <a:ea typeface="+mn-lt"/>
                <a:cs typeface="+mn-lt"/>
              </a:rPr>
              <a:t>Kindness could transform our schools, places of work, communities and families. Let's shape a society that tips the balance in favour of good mental health, for all of us, but especially for those who are most vulnerable. </a:t>
            </a:r>
            <a:r>
              <a:rPr lang="en-US">
                <a:ea typeface="+mn-lt"/>
                <a:cs typeface="+mn-lt"/>
              </a:rPr>
              <a:t> </a:t>
            </a:r>
            <a:endParaRPr lang="en-US" dirty="0">
              <a:cs typeface="Calibri" panose="020F0502020204030204"/>
            </a:endParaRPr>
          </a:p>
        </p:txBody>
      </p:sp>
    </p:spTree>
    <p:extLst>
      <p:ext uri="{BB962C8B-B14F-4D97-AF65-F5344CB8AC3E}">
        <p14:creationId xmlns:p14="http://schemas.microsoft.com/office/powerpoint/2010/main" val="312021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a:extLst>
              <a:ext uri="{FF2B5EF4-FFF2-40B4-BE49-F238E27FC236}">
                <a16:creationId xmlns:a16="http://schemas.microsoft.com/office/drawing/2014/main" id="{D72DBC88-6921-3848-87C8-F4FE83EA1295}"/>
              </a:ext>
            </a:extLst>
          </p:cNvPr>
          <p:cNvPicPr>
            <a:picLocks noChangeAspect="1"/>
          </p:cNvPicPr>
          <p:nvPr/>
        </p:nvPicPr>
        <p:blipFill rotWithShape="1">
          <a:blip r:embed="rId4"/>
          <a:srcRect l="9091" t="17203" b="590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545F67A4-7428-47F3-AE14-8CA43D976E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9084D60-65A6-45F8-8C17-3529E43F1C3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444A2572-2BF1-4C8E-AF59-F3AD411D89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DF3485-B455-470C-8FA8-A1BDE087B8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E9DCD0-EE49-4CB4-89B6-C25F9861C35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13CF62-C96C-44E9-8C28-E3F2C6E7C6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06558F-07E9-4D78-A6F3-8BCFA9E734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D8773-83C0-4D51-9E1F-046DA7DA0D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80C3FB-3E2E-4054-A6D1-38176D6E2E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05591A-6112-4B84-8E9E-923E43C4ED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884290-8E39-4425-BB4F-48D955C1F8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C383A3-6D77-41CE-8121-498BC3BA51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20A319-4A10-4542-B48C-5FB2714C4A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15B038-50ED-419D-B142-C96EE418B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AFF2F4-75B2-4498-8559-BAE80D89B4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6AE167-8087-4A4B-B41D-5658EEBA684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353E8A-CBA6-44F9-9C00-D0AD27C96C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2C318A-A79F-4CAD-BA7A-51427BF9ED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F2996E3-5E01-4F22-B23C-7CD0CF72C4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0F6BC4-AB51-4DE7-B83C-E71FE4EC86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65FC1C-93BF-4ACA-BF17-17372DD108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F9913C-8CCE-4D56-9D2A-0C2D686676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EDD18C-1AAD-48E5-AAAD-73F4B5643C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D7A5C4-18C8-43E9-A50A-F87A362C85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0C484E-A224-4DB0-8C34-89BE54BD12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BB438E-A25F-4A7F-B209-8899B7CEC4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8BA6DC-B1E9-4F32-A5CC-8F61976B69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6D95B2-1C8D-4156-AB05-523619B4FCD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8409AD-A77F-4304-9E8B-08A4891C70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2AD08A-B385-4D18-B948-8D53B3918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32A413E-FF1A-46B1-BF8B-3C1C408B34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F4E44-2BEB-4FAE-97C9-BC6E8296D1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486C0A-9B93-46B8-932F-876BE26CEF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29BF5D-8D5B-4A48-89EE-8B779826E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C996EE-5EB1-4943-A1E8-70810CBD67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F833C8-E3CE-4399-B78B-9DD0EEA64C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C92DB2-78F1-4872-B9C7-C658A78869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2FAA-05E1-448E-A606-FA9D67036C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AAB5D1-1672-4825-88A7-D93923475E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CAAFDB-2BA2-4D04-8B8B-1241D5EC09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81B3C-0009-451B-BCB3-48F7810C1BA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A10544C-1EAD-47FB-A17E-52C6222826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540B37-D854-4525-93F8-410685438FE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450DFE8-D07F-435C-B5A2-47D126FD9F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A6513-2D5D-458C-B841-D5DD9844B8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931CF18-850E-41CD-823E-D311BD5CCE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4497A09-1B1C-4EB6-B728-6FC3A1C125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60DE04-F3E8-437E-A2E4-A8A7BA01C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DBBA541-852C-4AE6-82E8-6BD13AFB4F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C3362F-AD7E-45D7-BE85-7C8DD81347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D83E0F-C8AF-4D52-94DB-CD949A2B16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D5F865-890F-483F-B407-516CE6D222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6A2505-E617-4419-AB05-10B779B5C2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DFF0D66-52FC-4F64-B67F-72D9EFEED1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C72040-7945-4051-989C-2B728F6D50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6EB6302-2333-45D4-AE20-B0F6D45CC13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CC1105-D16E-411D-B4B7-80BF039BF9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D2F518-4540-44DE-BC62-7D598EC99BB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19566BC-880A-4113-A9C4-0017E5184C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18E7D73-F4E4-4F5D-AFF9-EE491954A0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0988A2-3571-4C16-BDEF-58254F04E5B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550BAC8-41FE-4300-910B-EE7BBD7A0C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8CD175C-18A7-4589-8C46-A61FEF6D999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BE3031-FD1C-443C-9889-243CEEAEDF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E37BF5D-3732-41F2-B9AF-A56C9214D63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7B6718-917A-4A01-BCF8-5C6E1217B2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C23AB5B-98FB-43F1-B590-BBA79814F21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EEC146-226B-4C83-9C1B-DD5495DE16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24D094-41EF-4CA2-9834-B04793FA12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DA46AD8-674F-46C3-8A22-280F78F91A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E9D757B-CD9D-447C-8780-79F2FF875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6B76E9-7342-43BC-B629-9180ABF577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F25F68A-2DCB-4183-86F1-3428326E59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A5FA913-066C-4504-A753-026056454CE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6E50AC-CA1E-4DD3-B85F-1720C019E6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224B2B1-DBD8-4BA8-8CEB-BFAC8A15D3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DEFE1E7-69A3-47F5-B8B8-C0898281B6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6F1F489-762E-4979-9EBC-50A62330B8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27DF22C-20E6-4DED-B405-1B26C52186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36FD8D7-6E0F-468E-B8C4-F4E6707112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9D9054-D3CC-4929-954E-BBB5A910E529}"/>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800"/>
              <a:t>Bootham Kindness Record</a:t>
            </a:r>
          </a:p>
        </p:txBody>
      </p:sp>
      <p:sp>
        <p:nvSpPr>
          <p:cNvPr id="3" name="Content Placeholder 2">
            <a:extLst>
              <a:ext uri="{FF2B5EF4-FFF2-40B4-BE49-F238E27FC236}">
                <a16:creationId xmlns:a16="http://schemas.microsoft.com/office/drawing/2014/main" id="{18FFBC3B-0305-40A3-B3A8-FDF23312BCA9}"/>
              </a:ext>
            </a:extLst>
          </p:cNvPr>
          <p:cNvSpPr>
            <a:spLocks noGrp="1"/>
          </p:cNvSpPr>
          <p:nvPr>
            <p:ph idx="1"/>
          </p:nvPr>
        </p:nvSpPr>
        <p:spPr>
          <a:xfrm>
            <a:off x="6646333" y="4851399"/>
            <a:ext cx="4513792" cy="914401"/>
          </a:xfrm>
        </p:spPr>
        <p:txBody>
          <a:bodyPr vert="horz" lIns="91440" tIns="45720" rIns="91440" bIns="45720" rtlCol="0" anchor="t">
            <a:normAutofit/>
          </a:bodyPr>
          <a:lstStyle/>
          <a:p>
            <a:pPr marL="0" indent="0" algn="r">
              <a:buNone/>
            </a:pPr>
            <a:r>
              <a:rPr lang="en-US" cap="all"/>
              <a:t>Email acts of kindness that you have seen or taken part in to beth.steer@boothamschool.com</a:t>
            </a:r>
          </a:p>
        </p:txBody>
      </p:sp>
    </p:spTree>
    <p:extLst>
      <p:ext uri="{BB962C8B-B14F-4D97-AF65-F5344CB8AC3E}">
        <p14:creationId xmlns:p14="http://schemas.microsoft.com/office/powerpoint/2010/main" val="346773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4E17-BE11-48D4-85C3-6B8F5D56B2FD}"/>
              </a:ext>
            </a:extLst>
          </p:cNvPr>
          <p:cNvSpPr>
            <a:spLocks noGrp="1"/>
          </p:cNvSpPr>
          <p:nvPr>
            <p:ph type="title"/>
          </p:nvPr>
        </p:nvSpPr>
        <p:spPr>
          <a:xfrm>
            <a:off x="4955458" y="639097"/>
            <a:ext cx="6593075" cy="1612490"/>
          </a:xfrm>
        </p:spPr>
        <p:txBody>
          <a:bodyPr>
            <a:normAutofit/>
          </a:bodyPr>
          <a:lstStyle/>
          <a:p>
            <a:r>
              <a:rPr lang="en-US" dirty="0">
                <a:cs typeface="Calibri Light"/>
              </a:rPr>
              <a:t>Kindness to ourselves</a:t>
            </a:r>
            <a:endParaRPr lang="en-US" dirty="0"/>
          </a:p>
        </p:txBody>
      </p:sp>
      <p:pic>
        <p:nvPicPr>
          <p:cNvPr id="4" name="Picture 4" descr="A close up of a logo&#10;&#10;Description generated with very high confidence">
            <a:extLst>
              <a:ext uri="{FF2B5EF4-FFF2-40B4-BE49-F238E27FC236}">
                <a16:creationId xmlns:a16="http://schemas.microsoft.com/office/drawing/2014/main" id="{8B7530C8-D2D0-4EF9-978A-0DB78ABB56CE}"/>
              </a:ext>
            </a:extLst>
          </p:cNvPr>
          <p:cNvPicPr>
            <a:picLocks noChangeAspect="1"/>
          </p:cNvPicPr>
          <p:nvPr/>
        </p:nvPicPr>
        <p:blipFill>
          <a:blip r:embed="rId3"/>
          <a:stretch>
            <a:fillRect/>
          </a:stretch>
        </p:blipFill>
        <p:spPr>
          <a:xfrm>
            <a:off x="643464" y="761908"/>
            <a:ext cx="3997362" cy="532981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Content Placeholder 7">
            <a:extLst>
              <a:ext uri="{FF2B5EF4-FFF2-40B4-BE49-F238E27FC236}">
                <a16:creationId xmlns:a16="http://schemas.microsoft.com/office/drawing/2014/main" id="{736E6642-8005-4183-AE8C-733E5ACB7927}"/>
              </a:ext>
            </a:extLst>
          </p:cNvPr>
          <p:cNvSpPr>
            <a:spLocks noGrp="1"/>
          </p:cNvSpPr>
          <p:nvPr>
            <p:ph idx="1"/>
          </p:nvPr>
        </p:nvSpPr>
        <p:spPr>
          <a:xfrm>
            <a:off x="4955458" y="2251587"/>
            <a:ext cx="6593075" cy="3972232"/>
          </a:xfrm>
        </p:spPr>
        <p:txBody>
          <a:bodyPr>
            <a:normAutofit/>
          </a:bodyPr>
          <a:lstStyle/>
          <a:p>
            <a:r>
              <a:rPr lang="en-US"/>
              <a:t>Speak with kind honesty – as to a close friend</a:t>
            </a:r>
          </a:p>
          <a:p>
            <a:r>
              <a:rPr lang="en-US"/>
              <a:t>Treat yourself like a two year old</a:t>
            </a:r>
          </a:p>
          <a:p>
            <a:r>
              <a:rPr lang="en-US"/>
              <a:t>Accept “good enough”</a:t>
            </a:r>
          </a:p>
        </p:txBody>
      </p:sp>
    </p:spTree>
    <p:extLst>
      <p:ext uri="{BB962C8B-B14F-4D97-AF65-F5344CB8AC3E}">
        <p14:creationId xmlns:p14="http://schemas.microsoft.com/office/powerpoint/2010/main" val="103907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close up of text on a white background&#10;&#10;Description generated with high confidence">
            <a:extLst>
              <a:ext uri="{FF2B5EF4-FFF2-40B4-BE49-F238E27FC236}">
                <a16:creationId xmlns:a16="http://schemas.microsoft.com/office/drawing/2014/main" id="{51659468-BAA5-4C36-B6B8-24DA608A24DB}"/>
              </a:ext>
            </a:extLst>
          </p:cNvPr>
          <p:cNvPicPr>
            <a:picLocks noChangeAspect="1"/>
          </p:cNvPicPr>
          <p:nvPr/>
        </p:nvPicPr>
        <p:blipFill>
          <a:blip r:embed="rId2"/>
          <a:stretch>
            <a:fillRect/>
          </a:stretch>
        </p:blipFill>
        <p:spPr>
          <a:xfrm>
            <a:off x="706568" y="1618986"/>
            <a:ext cx="3209544" cy="3317358"/>
          </a:xfrm>
          <a:prstGeom prst="rect">
            <a:avLst/>
          </a:prstGeom>
        </p:spPr>
      </p:pic>
      <p:grpSp>
        <p:nvGrpSpPr>
          <p:cNvPr id="10"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2" descr="A picture containing text, map, drawing&#10;&#10;Description generated with very high confidence">
            <a:extLst>
              <a:ext uri="{FF2B5EF4-FFF2-40B4-BE49-F238E27FC236}">
                <a16:creationId xmlns:a16="http://schemas.microsoft.com/office/drawing/2014/main" id="{B0857AE3-CA53-4391-8F0F-98399357FAF1}"/>
              </a:ext>
            </a:extLst>
          </p:cNvPr>
          <p:cNvPicPr>
            <a:picLocks noChangeAspect="1"/>
          </p:cNvPicPr>
          <p:nvPr/>
        </p:nvPicPr>
        <p:blipFill>
          <a:blip r:embed="rId3"/>
          <a:stretch>
            <a:fillRect/>
          </a:stretch>
        </p:blipFill>
        <p:spPr>
          <a:xfrm>
            <a:off x="4487333" y="1672893"/>
            <a:ext cx="3209544" cy="3209544"/>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3" descr="A picture containing text, whiteboard&#10;&#10;Description generated with very high confidence">
            <a:extLst>
              <a:ext uri="{FF2B5EF4-FFF2-40B4-BE49-F238E27FC236}">
                <a16:creationId xmlns:a16="http://schemas.microsoft.com/office/drawing/2014/main" id="{B1B00EC4-154D-4137-9071-E6F7E5AC8C7B}"/>
              </a:ext>
            </a:extLst>
          </p:cNvPr>
          <p:cNvPicPr>
            <a:picLocks noChangeAspect="1"/>
          </p:cNvPicPr>
          <p:nvPr/>
        </p:nvPicPr>
        <p:blipFill>
          <a:blip r:embed="rId4"/>
          <a:stretch>
            <a:fillRect/>
          </a:stretch>
        </p:blipFill>
        <p:spPr>
          <a:xfrm>
            <a:off x="8275887" y="1672893"/>
            <a:ext cx="3209544" cy="3209544"/>
          </a:xfrm>
          <a:prstGeom prst="rect">
            <a:avLst/>
          </a:prstGeom>
        </p:spPr>
      </p:pic>
    </p:spTree>
    <p:extLst>
      <p:ext uri="{BB962C8B-B14F-4D97-AF65-F5344CB8AC3E}">
        <p14:creationId xmlns:p14="http://schemas.microsoft.com/office/powerpoint/2010/main" val="241579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656B-CD31-49AC-B939-07ADA08C8D4D}"/>
              </a:ext>
            </a:extLst>
          </p:cNvPr>
          <p:cNvSpPr>
            <a:spLocks noGrp="1"/>
          </p:cNvSpPr>
          <p:nvPr>
            <p:ph type="title"/>
          </p:nvPr>
        </p:nvSpPr>
        <p:spPr/>
        <p:txBody>
          <a:bodyPr/>
          <a:lstStyle/>
          <a:p>
            <a:r>
              <a:rPr lang="en-US" dirty="0">
                <a:cs typeface="Calibri Light"/>
              </a:rPr>
              <a:t>Support</a:t>
            </a:r>
            <a:endParaRPr lang="en-US" dirty="0"/>
          </a:p>
        </p:txBody>
      </p:sp>
      <p:sp>
        <p:nvSpPr>
          <p:cNvPr id="3" name="Text Placeholder 2">
            <a:extLst>
              <a:ext uri="{FF2B5EF4-FFF2-40B4-BE49-F238E27FC236}">
                <a16:creationId xmlns:a16="http://schemas.microsoft.com/office/drawing/2014/main" id="{C5404E82-A796-4DB5-8975-97E398900939}"/>
              </a:ext>
            </a:extLst>
          </p:cNvPr>
          <p:cNvSpPr>
            <a:spLocks noGrp="1"/>
          </p:cNvSpPr>
          <p:nvPr>
            <p:ph type="body" idx="1"/>
          </p:nvPr>
        </p:nvSpPr>
        <p:spPr/>
        <p:txBody>
          <a:bodyPr/>
          <a:lstStyle/>
          <a:p>
            <a:r>
              <a:rPr lang="en-US" dirty="0">
                <a:cs typeface="Calibri"/>
              </a:rPr>
              <a:t>In School</a:t>
            </a:r>
            <a:endParaRPr lang="en-US" dirty="0"/>
          </a:p>
        </p:txBody>
      </p:sp>
      <p:sp>
        <p:nvSpPr>
          <p:cNvPr id="4" name="Content Placeholder 3">
            <a:extLst>
              <a:ext uri="{FF2B5EF4-FFF2-40B4-BE49-F238E27FC236}">
                <a16:creationId xmlns:a16="http://schemas.microsoft.com/office/drawing/2014/main" id="{62F60CF3-3FCD-4323-9DE3-7FD1177C14B8}"/>
              </a:ext>
            </a:extLst>
          </p:cNvPr>
          <p:cNvSpPr>
            <a:spLocks noGrp="1"/>
          </p:cNvSpPr>
          <p:nvPr>
            <p:ph sz="half" idx="2"/>
          </p:nvPr>
        </p:nvSpPr>
        <p:spPr/>
        <p:txBody>
          <a:bodyPr/>
          <a:lstStyle/>
          <a:p>
            <a:pPr marL="0" indent="0">
              <a:buNone/>
            </a:pPr>
            <a:r>
              <a:rPr lang="en-US" dirty="0">
                <a:cs typeface="Calibri" panose="020F0502020204030204"/>
              </a:rPr>
              <a:t>Health Centre</a:t>
            </a:r>
            <a:endParaRPr lang="en-US" dirty="0"/>
          </a:p>
          <a:p>
            <a:pPr marL="0" indent="0">
              <a:buNone/>
            </a:pPr>
            <a:r>
              <a:rPr lang="en-US" dirty="0">
                <a:cs typeface="Calibri" panose="020F0502020204030204"/>
              </a:rPr>
              <a:t>Luke </a:t>
            </a:r>
            <a:r>
              <a:rPr lang="en-US" dirty="0" err="1">
                <a:cs typeface="Calibri" panose="020F0502020204030204"/>
              </a:rPr>
              <a:t>Highstead</a:t>
            </a:r>
            <a:r>
              <a:rPr lang="en-US" dirty="0">
                <a:cs typeface="Calibri" panose="020F0502020204030204"/>
              </a:rPr>
              <a:t>; School Counsellor</a:t>
            </a:r>
          </a:p>
          <a:p>
            <a:pPr marL="0" indent="0">
              <a:buNone/>
            </a:pPr>
            <a:r>
              <a:rPr lang="en-US" dirty="0">
                <a:cs typeface="Calibri" panose="020F0502020204030204"/>
              </a:rPr>
              <a:t>Tutor </a:t>
            </a:r>
          </a:p>
          <a:p>
            <a:pPr marL="0" indent="0">
              <a:buNone/>
            </a:pPr>
            <a:r>
              <a:rPr lang="en-US" dirty="0">
                <a:cs typeface="Calibri" panose="020F0502020204030204"/>
              </a:rPr>
              <a:t>Head of Year</a:t>
            </a:r>
          </a:p>
          <a:p>
            <a:pPr marL="0" indent="0">
              <a:buNone/>
            </a:pPr>
            <a:r>
              <a:rPr lang="en-US" dirty="0">
                <a:cs typeface="Calibri" panose="020F0502020204030204"/>
              </a:rPr>
              <a:t>Boarding Team</a:t>
            </a:r>
          </a:p>
          <a:p>
            <a:pPr marL="0" indent="0">
              <a:buNone/>
            </a:pPr>
            <a:r>
              <a:rPr lang="en-US" dirty="0">
                <a:cs typeface="Calibri" panose="020F0502020204030204"/>
              </a:rPr>
              <a:t>Leadership Meeting</a:t>
            </a:r>
          </a:p>
        </p:txBody>
      </p:sp>
      <p:sp>
        <p:nvSpPr>
          <p:cNvPr id="5" name="Text Placeholder 4">
            <a:extLst>
              <a:ext uri="{FF2B5EF4-FFF2-40B4-BE49-F238E27FC236}">
                <a16:creationId xmlns:a16="http://schemas.microsoft.com/office/drawing/2014/main" id="{C4771545-8885-4A8C-8973-03ABDBBC732F}"/>
              </a:ext>
            </a:extLst>
          </p:cNvPr>
          <p:cNvSpPr>
            <a:spLocks noGrp="1"/>
          </p:cNvSpPr>
          <p:nvPr>
            <p:ph type="body" sz="quarter" idx="3"/>
          </p:nvPr>
        </p:nvSpPr>
        <p:spPr/>
        <p:txBody>
          <a:bodyPr/>
          <a:lstStyle/>
          <a:p>
            <a:r>
              <a:rPr lang="en-US" dirty="0">
                <a:cs typeface="Calibri"/>
              </a:rPr>
              <a:t>Out of School</a:t>
            </a:r>
            <a:endParaRPr lang="en-US" dirty="0"/>
          </a:p>
        </p:txBody>
      </p:sp>
      <p:sp>
        <p:nvSpPr>
          <p:cNvPr id="6" name="Content Placeholder 5">
            <a:extLst>
              <a:ext uri="{FF2B5EF4-FFF2-40B4-BE49-F238E27FC236}">
                <a16:creationId xmlns:a16="http://schemas.microsoft.com/office/drawing/2014/main" id="{C0F5CDD9-A6C4-4FC4-A507-509926ACC9F0}"/>
              </a:ext>
            </a:extLst>
          </p:cNvPr>
          <p:cNvSpPr>
            <a:spLocks noGrp="1"/>
          </p:cNvSpPr>
          <p:nvPr>
            <p:ph sz="quarter" idx="4"/>
          </p:nvPr>
        </p:nvSpPr>
        <p:spPr/>
        <p:txBody>
          <a:bodyPr/>
          <a:lstStyle/>
          <a:p>
            <a:pPr marL="0" indent="0">
              <a:buNone/>
            </a:pPr>
            <a:r>
              <a:rPr lang="en-US" dirty="0">
                <a:cs typeface="Calibri"/>
              </a:rPr>
              <a:t>Your GP</a:t>
            </a:r>
          </a:p>
          <a:p>
            <a:pPr marL="0" indent="0">
              <a:buNone/>
            </a:pPr>
            <a:r>
              <a:rPr lang="en-US" dirty="0">
                <a:cs typeface="Calibri"/>
              </a:rPr>
              <a:t>Mental Health Foundation</a:t>
            </a:r>
          </a:p>
          <a:p>
            <a:pPr marL="0" indent="0">
              <a:buNone/>
            </a:pPr>
            <a:r>
              <a:rPr lang="en-US" dirty="0">
                <a:cs typeface="Calibri"/>
              </a:rPr>
              <a:t>Blurt</a:t>
            </a:r>
          </a:p>
          <a:p>
            <a:pPr marL="0" indent="0">
              <a:buNone/>
            </a:pPr>
            <a:r>
              <a:rPr lang="en-US" dirty="0">
                <a:cs typeface="Calibri"/>
              </a:rPr>
              <a:t>Mind</a:t>
            </a:r>
          </a:p>
          <a:p>
            <a:pPr marL="0" indent="0">
              <a:buNone/>
            </a:pPr>
            <a:r>
              <a:rPr lang="en-US" dirty="0">
                <a:cs typeface="Calibri"/>
              </a:rPr>
              <a:t>Samaritans: 116 123</a:t>
            </a:r>
          </a:p>
          <a:p>
            <a:pPr marL="0" indent="0">
              <a:buNone/>
            </a:pPr>
            <a:r>
              <a:rPr lang="en-US" dirty="0" err="1">
                <a:cs typeface="Calibri"/>
              </a:rPr>
              <a:t>YoungMinds</a:t>
            </a:r>
          </a:p>
        </p:txBody>
      </p:sp>
    </p:spTree>
    <p:extLst>
      <p:ext uri="{BB962C8B-B14F-4D97-AF65-F5344CB8AC3E}">
        <p14:creationId xmlns:p14="http://schemas.microsoft.com/office/powerpoint/2010/main" val="3179400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FE41CA-01C7-4999-9BC7-050FDE7EAF1F}">
  <ds:schemaRefs>
    <ds:schemaRef ds:uri="http://schemas.microsoft.com/sharepoint/v3/contenttype/forms"/>
  </ds:schemaRefs>
</ds:datastoreItem>
</file>

<file path=customXml/itemProps2.xml><?xml version="1.0" encoding="utf-8"?>
<ds:datastoreItem xmlns:ds="http://schemas.openxmlformats.org/officeDocument/2006/customXml" ds:itemID="{ED5B2D66-8E18-46D7-967B-1A3B48ACF55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066D2AD-45B3-4580-A691-E5968F9B5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404</Words>
  <Application>Microsoft Office PowerPoint</Application>
  <PresentationFormat>Widescreen</PresentationFormat>
  <Paragraphs>34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Raleway</vt:lpstr>
      <vt:lpstr>Celestial</vt:lpstr>
      <vt:lpstr>Mental Health Awareness Week</vt:lpstr>
      <vt:lpstr>Why MHAW?</vt:lpstr>
      <vt:lpstr>Why Kindness?</vt:lpstr>
      <vt:lpstr>Kindness to others</vt:lpstr>
      <vt:lpstr>Bootham Kindness Record</vt:lpstr>
      <vt:lpstr>Kindness to ourselves</vt:lpstr>
      <vt:lpstr>PowerPoint Presentation</vt:lpstr>
      <vt:lpstr>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
  <cp:lastModifiedBy/>
  <cp:revision>89</cp:revision>
  <dcterms:created xsi:type="dcterms:W3CDTF">2020-05-18T10:35:08Z</dcterms:created>
  <dcterms:modified xsi:type="dcterms:W3CDTF">2020-05-20T08:26:52Z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