
<file path=[Content_Types].xml><?xml version="1.0" encoding="utf-8"?>
<Types xmlns="http://schemas.openxmlformats.org/package/2006/content-types">
  <Default Extension="png" ContentType="image/png"/>
  <Default Extension="svg" ContentType="image/svg+xml"/>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Override PartName="/ppt/authors.xml" ContentType="application/vnd.ms-powerpoint.author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5"/>
  </p:notesMasterIdLst>
  <p:handoutMasterIdLst>
    <p:handoutMasterId r:id="rId26"/>
  </p:handoutMasterIdLst>
  <p:sldIdLst>
    <p:sldId id="304" r:id="rId5"/>
    <p:sldId id="314" r:id="rId6"/>
    <p:sldId id="308" r:id="rId7"/>
    <p:sldId id="324" r:id="rId8"/>
    <p:sldId id="303" r:id="rId9"/>
    <p:sldId id="316" r:id="rId10"/>
    <p:sldId id="317" r:id="rId11"/>
    <p:sldId id="318" r:id="rId12"/>
    <p:sldId id="319" r:id="rId13"/>
    <p:sldId id="320" r:id="rId14"/>
    <p:sldId id="321" r:id="rId15"/>
    <p:sldId id="323" r:id="rId16"/>
    <p:sldId id="322" r:id="rId17"/>
    <p:sldId id="325" r:id="rId18"/>
    <p:sldId id="328" r:id="rId19"/>
    <p:sldId id="329" r:id="rId20"/>
    <p:sldId id="330" r:id="rId21"/>
    <p:sldId id="331" r:id="rId22"/>
    <p:sldId id="332" r:id="rId23"/>
    <p:sldId id="333" r:id="rId24"/>
  </p:sldIdLst>
  <p:sldSz cx="12192000" cy="6858000"/>
  <p:notesSz cx="6858000" cy="9144000"/>
  <p:defaultTextStyle>
    <a:defPPr rtl="0">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3750" autoAdjust="0"/>
  </p:normalViewPr>
  <p:slideViewPr>
    <p:cSldViewPr snapToGrid="0">
      <p:cViewPr varScale="1">
        <p:scale>
          <a:sx n="68" d="100"/>
          <a:sy n="68" d="100"/>
        </p:scale>
        <p:origin x="616" y="4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96" d="100"/>
          <a:sy n="96" d="100"/>
        </p:scale>
        <p:origin x="280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commentAuthors" Target="commentAuthors.xml"/><Relationship Id="rId30"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a:p>
        </p:txBody>
      </p:sp>
      <p:sp>
        <p:nvSpPr>
          <p:cNvPr id="3" name="Date Placeholder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95CAFF15-3287-4EAB-8C15-34888B0742F5}" type="datetime1">
              <a:rPr lang="en-GB" smtClean="0"/>
              <a:t>27/02/2024</a:t>
            </a:fld>
            <a:endParaRPr lang="en-GB" dirty="0"/>
          </a:p>
        </p:txBody>
      </p:sp>
      <p:sp>
        <p:nvSpPr>
          <p:cNvPr id="4" name="Footer Placeholder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a:p>
        </p:txBody>
      </p:sp>
      <p:sp>
        <p:nvSpPr>
          <p:cNvPr id="5" name="Slide Number Placeholder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en-GB" smtClean="0"/>
              <a:t>‹#›</a:t>
            </a:fld>
            <a:endParaRPr lang="en-GB"/>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noProof="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F46898-626E-47E5-94D5-F34964781048}" type="datetime1">
              <a:rPr lang="en-GB" smtClean="0"/>
              <a:pPr/>
              <a:t>27/02/2024</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en-GB"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en-GB" noProof="0"/>
              <a:t>Click to edit Master text styles</a:t>
            </a:r>
          </a:p>
          <a:p>
            <a:pPr lvl="1" rtl="0"/>
            <a:r>
              <a:rPr lang="en-GB" noProof="0"/>
              <a:t>Second level</a:t>
            </a:r>
          </a:p>
          <a:p>
            <a:pPr lvl="2" rtl="0"/>
            <a:r>
              <a:rPr lang="en-GB" noProof="0"/>
              <a:t>Third level</a:t>
            </a:r>
          </a:p>
          <a:p>
            <a:pPr lvl="3" rtl="0"/>
            <a:r>
              <a:rPr lang="en-GB" noProof="0"/>
              <a:t>Fourth level</a:t>
            </a:r>
          </a:p>
          <a:p>
            <a:pPr lvl="4" rtl="0"/>
            <a:r>
              <a:rPr lang="en-GB"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noProof="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en-GB" noProof="0" smtClean="0"/>
              <a:t>‹#›</a:t>
            </a:fld>
            <a:endParaRPr lang="en-GB"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1</a:t>
            </a:fld>
            <a:endParaRPr lang="en-GB"/>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12</a:t>
            </a:fld>
            <a:endParaRPr lang="en-GB"/>
          </a:p>
        </p:txBody>
      </p:sp>
    </p:spTree>
    <p:extLst>
      <p:ext uri="{BB962C8B-B14F-4D97-AF65-F5344CB8AC3E}">
        <p14:creationId xmlns:p14="http://schemas.microsoft.com/office/powerpoint/2010/main" val="38224437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13</a:t>
            </a:fld>
            <a:endParaRPr lang="en-GB"/>
          </a:p>
        </p:txBody>
      </p:sp>
    </p:spTree>
    <p:extLst>
      <p:ext uri="{BB962C8B-B14F-4D97-AF65-F5344CB8AC3E}">
        <p14:creationId xmlns:p14="http://schemas.microsoft.com/office/powerpoint/2010/main" val="35788181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15</a:t>
            </a:fld>
            <a:endParaRPr lang="en-GB"/>
          </a:p>
        </p:txBody>
      </p:sp>
    </p:spTree>
    <p:extLst>
      <p:ext uri="{BB962C8B-B14F-4D97-AF65-F5344CB8AC3E}">
        <p14:creationId xmlns:p14="http://schemas.microsoft.com/office/powerpoint/2010/main" val="22241082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16</a:t>
            </a:fld>
            <a:endParaRPr lang="en-GB"/>
          </a:p>
        </p:txBody>
      </p:sp>
    </p:spTree>
    <p:extLst>
      <p:ext uri="{BB962C8B-B14F-4D97-AF65-F5344CB8AC3E}">
        <p14:creationId xmlns:p14="http://schemas.microsoft.com/office/powerpoint/2010/main" val="281541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17</a:t>
            </a:fld>
            <a:endParaRPr lang="en-GB"/>
          </a:p>
        </p:txBody>
      </p:sp>
    </p:spTree>
    <p:extLst>
      <p:ext uri="{BB962C8B-B14F-4D97-AF65-F5344CB8AC3E}">
        <p14:creationId xmlns:p14="http://schemas.microsoft.com/office/powerpoint/2010/main" val="19533138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18</a:t>
            </a:fld>
            <a:endParaRPr lang="en-GB"/>
          </a:p>
        </p:txBody>
      </p:sp>
    </p:spTree>
    <p:extLst>
      <p:ext uri="{BB962C8B-B14F-4D97-AF65-F5344CB8AC3E}">
        <p14:creationId xmlns:p14="http://schemas.microsoft.com/office/powerpoint/2010/main" val="42624735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19</a:t>
            </a:fld>
            <a:endParaRPr lang="en-GB"/>
          </a:p>
        </p:txBody>
      </p:sp>
    </p:spTree>
    <p:extLst>
      <p:ext uri="{BB962C8B-B14F-4D97-AF65-F5344CB8AC3E}">
        <p14:creationId xmlns:p14="http://schemas.microsoft.com/office/powerpoint/2010/main" val="15941765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20</a:t>
            </a:fld>
            <a:endParaRPr lang="en-GB"/>
          </a:p>
        </p:txBody>
      </p:sp>
    </p:spTree>
    <p:extLst>
      <p:ext uri="{BB962C8B-B14F-4D97-AF65-F5344CB8AC3E}">
        <p14:creationId xmlns:p14="http://schemas.microsoft.com/office/powerpoint/2010/main" val="15968604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a:t>
            </a:fld>
            <a:endParaRPr lang="en-GB"/>
          </a:p>
        </p:txBody>
      </p:sp>
    </p:spTree>
    <p:extLst>
      <p:ext uri="{BB962C8B-B14F-4D97-AF65-F5344CB8AC3E}">
        <p14:creationId xmlns:p14="http://schemas.microsoft.com/office/powerpoint/2010/main" val="194669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a:t>
            </a:fld>
            <a:endParaRPr lang="en-GB"/>
          </a:p>
        </p:txBody>
      </p:sp>
    </p:spTree>
    <p:extLst>
      <p:ext uri="{BB962C8B-B14F-4D97-AF65-F5344CB8AC3E}">
        <p14:creationId xmlns:p14="http://schemas.microsoft.com/office/powerpoint/2010/main" val="2726122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5</a:t>
            </a:fld>
            <a:endParaRPr lang="en-GB"/>
          </a:p>
        </p:txBody>
      </p:sp>
    </p:spTree>
    <p:extLst>
      <p:ext uri="{BB962C8B-B14F-4D97-AF65-F5344CB8AC3E}">
        <p14:creationId xmlns:p14="http://schemas.microsoft.com/office/powerpoint/2010/main" val="39995483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6</a:t>
            </a:fld>
            <a:endParaRPr lang="en-GB"/>
          </a:p>
        </p:txBody>
      </p:sp>
    </p:spTree>
    <p:extLst>
      <p:ext uri="{BB962C8B-B14F-4D97-AF65-F5344CB8AC3E}">
        <p14:creationId xmlns:p14="http://schemas.microsoft.com/office/powerpoint/2010/main" val="18793321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7</a:t>
            </a:fld>
            <a:endParaRPr lang="en-GB"/>
          </a:p>
        </p:txBody>
      </p:sp>
    </p:spTree>
    <p:extLst>
      <p:ext uri="{BB962C8B-B14F-4D97-AF65-F5344CB8AC3E}">
        <p14:creationId xmlns:p14="http://schemas.microsoft.com/office/powerpoint/2010/main" val="40941581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9</a:t>
            </a:fld>
            <a:endParaRPr lang="en-GB"/>
          </a:p>
        </p:txBody>
      </p:sp>
    </p:spTree>
    <p:extLst>
      <p:ext uri="{BB962C8B-B14F-4D97-AF65-F5344CB8AC3E}">
        <p14:creationId xmlns:p14="http://schemas.microsoft.com/office/powerpoint/2010/main" val="39648351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10</a:t>
            </a:fld>
            <a:endParaRPr lang="en-GB"/>
          </a:p>
        </p:txBody>
      </p:sp>
    </p:spTree>
    <p:extLst>
      <p:ext uri="{BB962C8B-B14F-4D97-AF65-F5344CB8AC3E}">
        <p14:creationId xmlns:p14="http://schemas.microsoft.com/office/powerpoint/2010/main" val="32479769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11</a:t>
            </a:fld>
            <a:endParaRPr lang="en-GB"/>
          </a:p>
        </p:txBody>
      </p:sp>
    </p:spTree>
    <p:extLst>
      <p:ext uri="{BB962C8B-B14F-4D97-AF65-F5344CB8AC3E}">
        <p14:creationId xmlns:p14="http://schemas.microsoft.com/office/powerpoint/2010/main" val="2144963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GB" noProof="0"/>
              <a:t>6.53</a:t>
            </a:r>
          </a:p>
          <a:p>
            <a:pPr algn="ctr" rtl="0"/>
            <a:endParaRPr lang="en-GB" noProof="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en-GB" noProof="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en-GB" noProof="0"/>
          </a:p>
        </p:txBody>
      </p:sp>
      <p:grpSp>
        <p:nvGrpSpPr>
          <p:cNvPr id="10" name="Picture Placeholder 16" descr="abstract colou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en-GB"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en-GB" noProof="0"/>
              <a:t>CLICK TO EDIT TITLE</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en-GB" noProof="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grpSp>
        <p:nvGrpSpPr>
          <p:cNvPr id="956" name="Picture Placeholder 1925" descr="abstract colou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en-GB" noProof="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en-GB" noProof="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en-GB" noProof="0"/>
              <a:t>Item Title</a:t>
            </a:r>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en-GB" noProof="0"/>
              <a:t>Month, Year</a:t>
            </a:r>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grpSp>
        <p:nvGrpSpPr>
          <p:cNvPr id="971" name="Picture Placeholder 986" descr="abstract colou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en-GB"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en-GB"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en-GB"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en-GB"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en-GB"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en-GB"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en-GB"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en-GB"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en-GB"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en-GB"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en-GB"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en-GB"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en-GB"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en-GB"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en-GB"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en-GB"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en-GB"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en-GB"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en-GB"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en-GB"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en-GB"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en-GB"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en-GB"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en-GB"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en-GB"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en-GB"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en-GB"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en-GB"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en-GB"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en-GB"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en-GB"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en-GB"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en-GB"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en-GB"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en-GB"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u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en-GB" noProof="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en-GB" noProof="0"/>
              <a:t>Click to edit text</a:t>
            </a:r>
          </a:p>
        </p:txBody>
      </p:sp>
      <p:grpSp>
        <p:nvGrpSpPr>
          <p:cNvPr id="10" name="Picture Placeholder 44" descr="abstract colou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en-GB" noProof="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en-US" noProof="0"/>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u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en-GB" noProof="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u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en-GB"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en-GB"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en-GB"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en-GB"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en-GB"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en-GB"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en-GB"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en-GB"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en-GB"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en-GB"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en-GB"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en-GB"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en-GB"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en-GB"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en-GB"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en-GB"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en-GB"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en-GB"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en-GB"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en-GB"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en-GB"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en-GB"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en-GB"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en-GB"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en-GB"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en-GB"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en-GB"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en-GB"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en-GB"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en-GB"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en-GB"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en-GB"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en-GB"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en-GB"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en-GB"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en-GB"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en-GB"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en-GB"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en-GB"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en-GB"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en-GB"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en-GB"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en-GB"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en-GB"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en-GB"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en-GB"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en-GB"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en-GB"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en-GB"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en-GB"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en-GB"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en-GB"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en-GB"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en-GB"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en-GB"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en-GB"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en-GB"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en-GB"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en-GB"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en-GB"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en-GB"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en-GB"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en-GB"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en-GB"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en-GB"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en-GB"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en-GB"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en-GB"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en-GB"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en-GB"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en-GB"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en-GB"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en-GB"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en-GB"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en-GB"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en-GB"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en-GB"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en-GB"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en-GB"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en-GB"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en-GB"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en-GB"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en-GB"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en-GB"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en-GB"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en-GB"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en-GB"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en-GB"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en-GB"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en-GB"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en-GB"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en-GB"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en-GB"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en-GB"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en-GB"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en-GB"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en-GB"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en-GB"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en-GB"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en-GB"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en-GB"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en-GB"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en-GB"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en-GB"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en-GB"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en-GB"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en-GB"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en-GB"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en-GB"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en-GB"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en-GB"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en-GB"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en-GB"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en-GB"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en-GB"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en-GB"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en-GB" noProof="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en-GB" noProof="0"/>
              <a:t>CLICK TO EDIT TITLE</a:t>
            </a:r>
          </a:p>
        </p:txBody>
      </p:sp>
      <p:grpSp>
        <p:nvGrpSpPr>
          <p:cNvPr id="7" name="Picture Placeholder 795" descr="abstract colou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en-GB"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2</a:t>
            </a:r>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3</a:t>
            </a:r>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4</a:t>
            </a:r>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en-GB" noProof="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en-GB" noProof="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iqat60eZZqk"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9.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jD8tjhVO1Tc"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0.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2KlmvmuxzYE"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1.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9isVHRDeGi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12" Type="http://schemas.openxmlformats.org/officeDocument/2006/relationships/hyperlink" Target="https://www.byc.org.uk/campaigns" TargetMode="External"/><Relationship Id="rId2" Type="http://schemas.openxmlformats.org/officeDocument/2006/relationships/notesSlide" Target="../notesSlides/notesSlide12.xml"/><Relationship Id="rId1" Type="http://schemas.openxmlformats.org/officeDocument/2006/relationships/slideLayout" Target="../slideLayouts/slideLayout8.xml"/><Relationship Id="rId6" Type="http://schemas.openxmlformats.org/officeDocument/2006/relationships/image" Target="../media/image3.png"/><Relationship Id="rId11" Type="http://schemas.openxmlformats.org/officeDocument/2006/relationships/hyperlink" Target="https://www.ourbrightfuture.co.uk/wp-content/uploads/2021/04/OBF_12Ways-1.pdf" TargetMode="External"/><Relationship Id="rId5" Type="http://schemas.openxmlformats.org/officeDocument/2006/relationships/hyperlink" Target="https://www.youtube.com/watch?v=F9gpnuk7jHs" TargetMode="External"/><Relationship Id="rId10" Type="http://schemas.openxmlformats.org/officeDocument/2006/relationships/hyperlink" Target="https://learning.parliament.uk/en/resources/mp-for-a-week/"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3.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volunteernow.co.uk/story-category/youth/"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7.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8.xml"/><Relationship Id="rId6" Type="http://schemas.openxmlformats.org/officeDocument/2006/relationships/hyperlink" Target="https://www.youtube.com/watch?v=K93fMnFKwfI" TargetMode="External"/><Relationship Id="rId11" Type="http://schemas.openxmlformats.org/officeDocument/2006/relationships/hyperlink" Target="https://www.mocktrialstrategies.com/oratory-skills-2/" TargetMode="External"/><Relationship Id="rId5" Type="http://schemas.openxmlformats.org/officeDocument/2006/relationships/hyperlink" Target="https://www.youtube.com/watch?v=kcoch-Mpgls" TargetMode="External"/><Relationship Id="rId10" Type="http://schemas.openxmlformats.org/officeDocument/2006/relationships/image" Target="../media/image6.svg"/><Relationship Id="rId4" Type="http://schemas.openxmlformats.org/officeDocument/2006/relationships/image" Target="../media/image2.svg"/><Relationship Id="rId9" Type="http://schemas.openxmlformats.org/officeDocument/2006/relationships/image" Target="../media/image5.png"/></Relationships>
</file>

<file path=ppt/slides/_rels/slide18.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png"/><Relationship Id="rId7"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8.xml"/><Relationship Id="rId6" Type="http://schemas.openxmlformats.org/officeDocument/2006/relationships/hyperlink" Target="https://www.youtube.com/watch?v=vNDYUlxNIAA" TargetMode="External"/><Relationship Id="rId11" Type="http://schemas.openxmlformats.org/officeDocument/2006/relationships/hyperlink" Target="https://www.wikihow.com/Play-Mafia" TargetMode="External"/><Relationship Id="rId5" Type="http://schemas.openxmlformats.org/officeDocument/2006/relationships/hyperlink" Target="https://www.youtube.com/watch?v=dItUGF8GdTw&amp;list=RDQM9iTdSx0d1Dg&amp;start_radio=1" TargetMode="External"/><Relationship Id="rId10" Type="http://schemas.openxmlformats.org/officeDocument/2006/relationships/image" Target="../media/image6.svg"/><Relationship Id="rId4" Type="http://schemas.openxmlformats.org/officeDocument/2006/relationships/image" Target="../media/image2.svg"/><Relationship Id="rId9" Type="http://schemas.openxmlformats.org/officeDocument/2006/relationships/image" Target="../media/image5.png"/></Relationships>
</file>

<file path=ppt/slides/_rels/slide1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6.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5eTCZ9L834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7.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5eTCZ9L834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yAy4AIVr1X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x6bNwmrBPXI"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pRGhrYmUjU4"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g5CJNLRqZXs" TargetMode="External"/><Relationship Id="rId4" Type="http://schemas.openxmlformats.org/officeDocument/2006/relationships/image" Target="../media/image2.svg"/><Relationship Id="rId9" Type="http://schemas.openxmlformats.org/officeDocument/2006/relationships/image" Target="../media/image6.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rtlCol="0"/>
          <a:lstStyle/>
          <a:p>
            <a:pPr rtl="0"/>
            <a:r>
              <a:rPr lang="en-GB" dirty="0"/>
              <a:t>Active Citizenship</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rtlCol="0"/>
          <a:lstStyle/>
          <a:p>
            <a:pPr rtl="0"/>
            <a:r>
              <a:rPr lang="en-GB" dirty="0"/>
              <a:t>Parent Resources</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5: Diversity </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https://www.youtube.com/watch?v=iqat60eZZqk</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r>
              <a:rPr lang="en-GB" noProof="1"/>
              <a:t>According to a 2022 study, </a:t>
            </a:r>
            <a:r>
              <a:rPr lang="en-GB" b="0" i="0" u="none" strike="noStrike" dirty="0">
                <a:solidFill>
                  <a:srgbClr val="00A99D"/>
                </a:solidFill>
                <a:effectLst/>
              </a:rPr>
              <a:t>73%</a:t>
            </a:r>
            <a:r>
              <a:rPr lang="en-GB" b="0" i="0" dirty="0">
                <a:solidFill>
                  <a:srgbClr val="000000"/>
                </a:solidFill>
                <a:effectLst/>
              </a:rPr>
              <a:t> of companies with equality policies and  practices have higher profits and productivity.</a:t>
            </a:r>
          </a:p>
          <a:p>
            <a:pPr rtl="0"/>
            <a:r>
              <a:rPr lang="en-GB" noProof="1"/>
              <a:t>Is it ok for businesses and countries to promote diversity simply because it makes them more money?</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011359"/>
            <a:ext cx="3861391" cy="1188720"/>
          </a:xfrm>
        </p:spPr>
        <p:txBody>
          <a:bodyPr rtlCol="0">
            <a:noAutofit/>
          </a:bodyPr>
          <a:lstStyle/>
          <a:p>
            <a:endParaRPr lang="en-GB" noProof="1"/>
          </a:p>
          <a:p>
            <a:endParaRPr lang="en-GB" noProof="1"/>
          </a:p>
          <a:p>
            <a:endParaRPr lang="en-GB" noProof="1"/>
          </a:p>
          <a:p>
            <a:pPr rtl="0"/>
            <a:endParaRPr lang="en-GB" noProof="1"/>
          </a:p>
        </p:txBody>
      </p:sp>
      <p:sp>
        <p:nvSpPr>
          <p:cNvPr id="3" name="Text Placeholder 5">
            <a:extLst>
              <a:ext uri="{FF2B5EF4-FFF2-40B4-BE49-F238E27FC236}">
                <a16:creationId xmlns:a16="http://schemas.microsoft.com/office/drawing/2014/main" id="{2F7B29E9-802D-61E4-C2D3-6B99DC74ADBE}"/>
              </a:ext>
            </a:extLst>
          </p:cNvPr>
          <p:cNvSpPr txBox="1">
            <a:spLocks/>
          </p:cNvSpPr>
          <p:nvPr/>
        </p:nvSpPr>
        <p:spPr>
          <a:xfrm>
            <a:off x="8174252" y="4011359"/>
            <a:ext cx="3179548" cy="1188720"/>
          </a:xfrm>
          <a:prstGeom prst="rect">
            <a:avLst/>
          </a:prstGeom>
        </p:spPr>
        <p:txBody>
          <a:bodyPr vert="horz" lIns="91440" tIns="45720" rIns="91440" bIns="45720" rtlCol="0" anchor="t">
            <a:noAutofit/>
          </a:bodyPr>
          <a:lstStyle>
            <a:lvl1pPr marL="0" indent="0" algn="ctr"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1"/>
              <a:t>Research the cultural diversity of York or the town/city you live in. Make something to bring together the variety of heritages and traditions that live or have lived in your area. For example a cookbook or a poetry anthology or design a fashion show. </a:t>
            </a:r>
          </a:p>
        </p:txBody>
      </p:sp>
    </p:spTree>
    <p:extLst>
      <p:ext uri="{BB962C8B-B14F-4D97-AF65-F5344CB8AC3E}">
        <p14:creationId xmlns:p14="http://schemas.microsoft.com/office/powerpoint/2010/main" val="32683698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6: Inclusion </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https://www.youtube.com/watch?v=jD8tjhVO1Tc</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Jo Cox was the Labour MP for Batley and Spen until she was murdered by a white supremacist Thomas Mair in 2016. In Cox’s opening speech to parliament, she celebrated the diversity and inclusion in her constituency, saying “</a:t>
            </a:r>
            <a:r>
              <a:rPr lang="en-GB" sz="1200" b="0" i="1" dirty="0">
                <a:solidFill>
                  <a:srgbClr val="000000"/>
                </a:solidFill>
                <a:effectLst/>
              </a:rPr>
              <a:t>We have more in common than that which divides us”. </a:t>
            </a:r>
            <a:r>
              <a:rPr lang="en-GB" sz="1200" b="0" dirty="0">
                <a:solidFill>
                  <a:srgbClr val="000000"/>
                </a:solidFill>
                <a:effectLst/>
              </a:rPr>
              <a:t>Discuss how the UK could commemorate and continue the work of Jo Cox. </a:t>
            </a:r>
            <a:endParaRPr lang="en-GB" sz="1200" noProof="1"/>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649359"/>
            <a:ext cx="3522933" cy="1188720"/>
          </a:xfrm>
        </p:spPr>
        <p:txBody>
          <a:bodyPr rtlCol="0">
            <a:noAutofit/>
          </a:bodyPr>
          <a:lstStyle/>
          <a:p>
            <a:endParaRPr lang="en-GB" noProof="1"/>
          </a:p>
          <a:p>
            <a:r>
              <a:rPr lang="en-GB" noProof="1"/>
              <a:t>Before her death, Jo Cox was working on a publication called “The Cost of Doing Nothing” which encouraged the UK to take a lead in challenging injustice and inequality in the world. What does the Bootham Community currently do to challenge injustice and promote inclusion? Put together some ideas to take to the social action team. </a:t>
            </a:r>
          </a:p>
          <a:p>
            <a:endParaRPr lang="en-GB" noProof="1"/>
          </a:p>
          <a:p>
            <a:pPr rtl="0"/>
            <a:endParaRPr lang="en-GB" noProof="1"/>
          </a:p>
        </p:txBody>
      </p:sp>
    </p:spTree>
    <p:extLst>
      <p:ext uri="{BB962C8B-B14F-4D97-AF65-F5344CB8AC3E}">
        <p14:creationId xmlns:p14="http://schemas.microsoft.com/office/powerpoint/2010/main" val="29852221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7: Privilege</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https://www.youtube.com/watch?v=2KlmvmuxzYE</a:t>
            </a:r>
            <a:endParaRPr lang="en-GB" noProof="1"/>
          </a:p>
          <a:p>
            <a:pPr rtl="0"/>
            <a:endParaRPr lang="en-GB" noProof="1"/>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Other than education, what types of privilege might people be born into? Would all of these make someone equally likely to succeed or are some types of privilege more powerful than others?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979982"/>
            <a:ext cx="3522933" cy="1188720"/>
          </a:xfrm>
        </p:spPr>
        <p:txBody>
          <a:bodyPr rtlCol="0">
            <a:noAutofit/>
          </a:bodyPr>
          <a:lstStyle/>
          <a:p>
            <a:endParaRPr lang="en-GB" noProof="1"/>
          </a:p>
          <a:p>
            <a:r>
              <a:rPr lang="en-GB" noProof="1"/>
              <a:t>The video encourages people to “advocate for those in the back row.” Reflect on how in school you could stand up for others who need it. How could you do so in our society?</a:t>
            </a:r>
          </a:p>
          <a:p>
            <a:endParaRPr lang="en-GB" noProof="1"/>
          </a:p>
          <a:p>
            <a:pPr rtl="0"/>
            <a:endParaRPr lang="en-GB" noProof="1"/>
          </a:p>
        </p:txBody>
      </p:sp>
    </p:spTree>
    <p:extLst>
      <p:ext uri="{BB962C8B-B14F-4D97-AF65-F5344CB8AC3E}">
        <p14:creationId xmlns:p14="http://schemas.microsoft.com/office/powerpoint/2010/main" val="37202461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8: Equity</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https://www.youtube.com/watch?v=9isVHRDeGis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“Students from more deprived areas should be given lower grade offers to get into universities than students from wealthy areas.” </a:t>
            </a:r>
          </a:p>
          <a:p>
            <a:pPr rtl="0"/>
            <a:r>
              <a:rPr lang="en-GB" sz="1200" noProof="1"/>
              <a:t>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857973"/>
            <a:ext cx="3522933" cy="1188720"/>
          </a:xfrm>
        </p:spPr>
        <p:txBody>
          <a:bodyPr rtlCol="0">
            <a:noAutofit/>
          </a:bodyPr>
          <a:lstStyle/>
          <a:p>
            <a:endParaRPr lang="en-GB" noProof="1"/>
          </a:p>
          <a:p>
            <a:r>
              <a:rPr lang="en-GB" noProof="1"/>
              <a:t>Write out as many examples as you can think of of adjustments within our society designed to promote equity (for example parking spaces for people with disabilities.)</a:t>
            </a:r>
          </a:p>
          <a:p>
            <a:endParaRPr lang="en-GB" noProof="1"/>
          </a:p>
          <a:p>
            <a:pPr rtl="0"/>
            <a:endParaRPr lang="en-GB" noProof="1"/>
          </a:p>
        </p:txBody>
      </p:sp>
    </p:spTree>
    <p:extLst>
      <p:ext uri="{BB962C8B-B14F-4D97-AF65-F5344CB8AC3E}">
        <p14:creationId xmlns:p14="http://schemas.microsoft.com/office/powerpoint/2010/main" val="267877506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017C1C65-17C7-3BD1-885F-A62CEF2E5645}"/>
              </a:ext>
            </a:extLst>
          </p:cNvPr>
          <p:cNvSpPr>
            <a:spLocks noGrp="1"/>
          </p:cNvSpPr>
          <p:nvPr>
            <p:ph type="ctrTitle"/>
          </p:nvPr>
        </p:nvSpPr>
        <p:spPr/>
        <p:txBody>
          <a:bodyPr/>
          <a:lstStyle/>
          <a:p>
            <a:r>
              <a:rPr lang="en-GB" dirty="0"/>
              <a:t>Action and Application</a:t>
            </a:r>
          </a:p>
        </p:txBody>
      </p:sp>
      <p:sp>
        <p:nvSpPr>
          <p:cNvPr id="17" name="Subtitle 16">
            <a:extLst>
              <a:ext uri="{FF2B5EF4-FFF2-40B4-BE49-F238E27FC236}">
                <a16:creationId xmlns:a16="http://schemas.microsoft.com/office/drawing/2014/main" id="{4ED0670F-AC39-7F07-DE69-9B5A9407C4C3}"/>
              </a:ext>
            </a:extLst>
          </p:cNvPr>
          <p:cNvSpPr>
            <a:spLocks noGrp="1"/>
          </p:cNvSpPr>
          <p:nvPr>
            <p:ph type="subTitle" idx="1"/>
          </p:nvPr>
        </p:nvSpPr>
        <p:spPr/>
        <p:txBody>
          <a:bodyPr/>
          <a:lstStyle/>
          <a:p>
            <a:endParaRPr lang="en-GB"/>
          </a:p>
        </p:txBody>
      </p:sp>
      <p:sp>
        <p:nvSpPr>
          <p:cNvPr id="3" name="Date Placeholder 2">
            <a:extLst>
              <a:ext uri="{FF2B5EF4-FFF2-40B4-BE49-F238E27FC236}">
                <a16:creationId xmlns:a16="http://schemas.microsoft.com/office/drawing/2014/main" id="{DC8008BB-2F6C-5854-15E8-C3AB4FB24629}"/>
              </a:ext>
            </a:extLst>
          </p:cNvPr>
          <p:cNvSpPr>
            <a:spLocks noGrp="1"/>
          </p:cNvSpPr>
          <p:nvPr>
            <p:ph type="dt" sz="half" idx="4294967295"/>
          </p:nvPr>
        </p:nvSpPr>
        <p:spPr>
          <a:xfrm>
            <a:off x="0" y="6356350"/>
            <a:ext cx="2743200" cy="365125"/>
          </a:xfrm>
        </p:spPr>
        <p:txBody>
          <a:bodyPr/>
          <a:lstStyle/>
          <a:p>
            <a:pPr rtl="0"/>
            <a:r>
              <a:rPr lang="en-GB" noProof="0"/>
              <a:t>7/1/20XX</a:t>
            </a:r>
          </a:p>
        </p:txBody>
      </p:sp>
      <p:sp>
        <p:nvSpPr>
          <p:cNvPr id="4" name="Footer Placeholder 3">
            <a:extLst>
              <a:ext uri="{FF2B5EF4-FFF2-40B4-BE49-F238E27FC236}">
                <a16:creationId xmlns:a16="http://schemas.microsoft.com/office/drawing/2014/main" id="{94D18552-3530-89AA-9F60-E0A988F49904}"/>
              </a:ext>
            </a:extLst>
          </p:cNvPr>
          <p:cNvSpPr>
            <a:spLocks noGrp="1"/>
          </p:cNvSpPr>
          <p:nvPr>
            <p:ph type="ftr" sz="quarter" idx="4294967295"/>
          </p:nvPr>
        </p:nvSpPr>
        <p:spPr>
          <a:xfrm>
            <a:off x="0" y="6356350"/>
            <a:ext cx="4114800" cy="365125"/>
          </a:xfrm>
        </p:spPr>
        <p:txBody>
          <a:bodyPr/>
          <a:lstStyle/>
          <a:p>
            <a:pPr rtl="0"/>
            <a:r>
              <a:rPr lang="en-GB" noProof="0"/>
              <a:t>Pitch deck title</a:t>
            </a:r>
          </a:p>
        </p:txBody>
      </p:sp>
      <p:sp>
        <p:nvSpPr>
          <p:cNvPr id="5" name="Slide Number Placeholder 4">
            <a:extLst>
              <a:ext uri="{FF2B5EF4-FFF2-40B4-BE49-F238E27FC236}">
                <a16:creationId xmlns:a16="http://schemas.microsoft.com/office/drawing/2014/main" id="{0D0552FA-3DDA-D25B-B4E4-6F876FF9AC37}"/>
              </a:ext>
            </a:extLst>
          </p:cNvPr>
          <p:cNvSpPr>
            <a:spLocks noGrp="1"/>
          </p:cNvSpPr>
          <p:nvPr>
            <p:ph type="sldNum" sz="quarter" idx="4294967295"/>
          </p:nvPr>
        </p:nvSpPr>
        <p:spPr>
          <a:xfrm>
            <a:off x="9448800" y="6356350"/>
            <a:ext cx="2743200" cy="365125"/>
          </a:xfrm>
        </p:spPr>
        <p:txBody>
          <a:bodyPr/>
          <a:lstStyle/>
          <a:p>
            <a:pPr rtl="0"/>
            <a:fld id="{B5CEABB6-07DC-46E8-9B57-56EC44A396E5}" type="slidenum">
              <a:rPr lang="en-GB" noProof="0" smtClean="0"/>
              <a:t>14</a:t>
            </a:fld>
            <a:endParaRPr lang="en-GB" noProof="0"/>
          </a:p>
        </p:txBody>
      </p:sp>
    </p:spTree>
    <p:extLst>
      <p:ext uri="{BB962C8B-B14F-4D97-AF65-F5344CB8AC3E}">
        <p14:creationId xmlns:p14="http://schemas.microsoft.com/office/powerpoint/2010/main" val="14181467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1: Political Involvement</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hlinkClick r:id="rId5"/>
              </a:rPr>
              <a:t>https://www.youtube.com/watch?v=F9gpnuk7jHs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“Young people cannot make a difference in politics. Only people who can vote can.” 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2" y="1299423"/>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2" y="2344414"/>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88714" y="2673991"/>
            <a:ext cx="3522933" cy="1188720"/>
          </a:xfrm>
        </p:spPr>
        <p:txBody>
          <a:bodyPr rtlCol="0">
            <a:noAutofit/>
          </a:bodyPr>
          <a:lstStyle/>
          <a:p>
            <a:endParaRPr lang="en-GB" noProof="1"/>
          </a:p>
          <a:p>
            <a:r>
              <a:rPr lang="en-GB" noProof="1"/>
              <a:t>Have a go at being an MP for a week in this online game: </a:t>
            </a:r>
          </a:p>
          <a:p>
            <a:r>
              <a:rPr lang="en-GB" noProof="1">
                <a:hlinkClick r:id="rId10"/>
              </a:rPr>
              <a:t>https://learning.parliament.uk/en/resources/mp-for-a-week/</a:t>
            </a:r>
            <a:endParaRPr lang="en-GB" noProof="1"/>
          </a:p>
          <a:p>
            <a:r>
              <a:rPr lang="en-GB" noProof="1"/>
              <a:t>Find out how to be more politically active here:</a:t>
            </a:r>
          </a:p>
          <a:p>
            <a:r>
              <a:rPr lang="en-GB" noProof="1">
                <a:hlinkClick r:id="rId11"/>
              </a:rPr>
              <a:t>https://www.ourbrightfuture.co.uk/wp-content/uploads/2021/04/OBF_12Ways-1.pdf</a:t>
            </a:r>
            <a:r>
              <a:rPr lang="en-GB" noProof="1"/>
              <a:t> </a:t>
            </a:r>
          </a:p>
          <a:p>
            <a:r>
              <a:rPr lang="en-GB" noProof="1"/>
              <a:t>Find out about youth parliament campaigns here: </a:t>
            </a:r>
            <a:r>
              <a:rPr lang="en-GB" noProof="1">
                <a:hlinkClick r:id="rId12"/>
              </a:rPr>
              <a:t>https://www.byc.org.uk/campaigns</a:t>
            </a:r>
            <a:r>
              <a:rPr lang="en-GB" noProof="1"/>
              <a:t> </a:t>
            </a:r>
          </a:p>
          <a:p>
            <a:endParaRPr lang="en-GB" noProof="1"/>
          </a:p>
          <a:p>
            <a:pPr rtl="0"/>
            <a:endParaRPr lang="en-GB" noProof="1"/>
          </a:p>
        </p:txBody>
      </p:sp>
    </p:spTree>
    <p:extLst>
      <p:ext uri="{BB962C8B-B14F-4D97-AF65-F5344CB8AC3E}">
        <p14:creationId xmlns:p14="http://schemas.microsoft.com/office/powerpoint/2010/main" val="258300348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2: Volunteering and Community Service</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t>No video for this one. Instead read through the stories of youth volunteers found here: </a:t>
            </a:r>
            <a:r>
              <a:rPr lang="en-GB" noProof="1">
                <a:hlinkClick r:id="rId5"/>
              </a:rPr>
              <a:t>https://www.volunteernow.co.uk/story-category/youth/</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“Students should get an afternoon off school each week to do volunteering.”</a:t>
            </a:r>
          </a:p>
          <a:p>
            <a:pPr rtl="0"/>
            <a:r>
              <a:rPr lang="en-GB" sz="1200" noProof="1"/>
              <a:t>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2" y="1299423"/>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2" y="2344414"/>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88714" y="2673991"/>
            <a:ext cx="3522933" cy="1188720"/>
          </a:xfrm>
        </p:spPr>
        <p:txBody>
          <a:bodyPr rtlCol="0">
            <a:noAutofit/>
          </a:bodyPr>
          <a:lstStyle/>
          <a:p>
            <a:endParaRPr lang="en-GB" noProof="1"/>
          </a:p>
          <a:p>
            <a:r>
              <a:rPr lang="en-GB" noProof="1"/>
              <a:t>Take some time this week to talk to the Social Action team at school about how you could volunteer. </a:t>
            </a:r>
          </a:p>
          <a:p>
            <a:endParaRPr lang="en-GB" noProof="1"/>
          </a:p>
          <a:p>
            <a:r>
              <a:rPr lang="en-GB" noProof="1"/>
              <a:t>OR choose a charity whose work you feel strongly about and contact them about volunteering opportunities. </a:t>
            </a:r>
          </a:p>
          <a:p>
            <a:endParaRPr lang="en-GB" noProof="1"/>
          </a:p>
          <a:p>
            <a:pPr rtl="0"/>
            <a:endParaRPr lang="en-GB" noProof="1"/>
          </a:p>
        </p:txBody>
      </p:sp>
    </p:spTree>
    <p:extLst>
      <p:ext uri="{BB962C8B-B14F-4D97-AF65-F5344CB8AC3E}">
        <p14:creationId xmlns:p14="http://schemas.microsoft.com/office/powerpoint/2010/main" val="413921021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3: Effective Communication</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hlinkClick r:id="rId5"/>
              </a:rPr>
              <a:t>https://www.youtube.com/watch?v=kcoch-Mpgls</a:t>
            </a:r>
            <a:r>
              <a:rPr lang="en-GB" noProof="1"/>
              <a:t> </a:t>
            </a:r>
          </a:p>
          <a:p>
            <a:endParaRPr lang="en-GB" noProof="1"/>
          </a:p>
          <a:p>
            <a:r>
              <a:rPr lang="en-GB" noProof="1">
                <a:hlinkClick r:id="rId6"/>
              </a:rPr>
              <a:t>https://www.youtube.com/watch?v=K93fMnFKwfI</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Which bits of effective communication do you find challenging? Who could help you to develop these skills? How could you practise communication skills? </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226991" y="2436440"/>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1" y="3673150"/>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5" y="3676561"/>
            <a:ext cx="3522933" cy="1188720"/>
          </a:xfrm>
        </p:spPr>
        <p:txBody>
          <a:bodyPr rtlCol="0">
            <a:noAutofit/>
          </a:bodyPr>
          <a:lstStyle/>
          <a:p>
            <a:endParaRPr lang="en-GB" noProof="1"/>
          </a:p>
          <a:p>
            <a:r>
              <a:rPr lang="en-GB" noProof="1">
                <a:hlinkClick r:id="rId11"/>
              </a:rPr>
              <a:t>https://www.mocktrialstrategies.com/oratory-skills-2/</a:t>
            </a:r>
            <a:endParaRPr lang="en-GB" noProof="1"/>
          </a:p>
          <a:p>
            <a:r>
              <a:rPr lang="en-GB" noProof="1"/>
              <a:t>Read through the top oratory skills here and try one of the exercises. </a:t>
            </a:r>
          </a:p>
          <a:p>
            <a:pPr rtl="0"/>
            <a:endParaRPr lang="en-GB" noProof="1"/>
          </a:p>
        </p:txBody>
      </p:sp>
    </p:spTree>
    <p:extLst>
      <p:ext uri="{BB962C8B-B14F-4D97-AF65-F5344CB8AC3E}">
        <p14:creationId xmlns:p14="http://schemas.microsoft.com/office/powerpoint/2010/main" val="29324674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4: Critical Thinking</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hlinkClick r:id="rId5"/>
              </a:rPr>
              <a:t>https://www.youtube.com/watch?v=dItUGF8GdTw&amp;list=RDQM9iTdSx0d1Dg&amp;start_radio=1</a:t>
            </a:r>
            <a:r>
              <a:rPr lang="en-GB" noProof="1"/>
              <a:t> </a:t>
            </a:r>
          </a:p>
          <a:p>
            <a:endParaRPr lang="en-GB" noProof="1"/>
          </a:p>
          <a:p>
            <a:r>
              <a:rPr lang="en-GB" noProof="1">
                <a:hlinkClick r:id="rId6"/>
              </a:rPr>
              <a:t>https://www.youtube.com/watch?v=vNDYUlxNIAA</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What are the top skills that you think politicians and charity workers need to solve real-world problems?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226991" y="2436440"/>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1" y="3673150"/>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5" y="3676561"/>
            <a:ext cx="3522933" cy="1188720"/>
          </a:xfrm>
        </p:spPr>
        <p:txBody>
          <a:bodyPr rtlCol="0">
            <a:noAutofit/>
          </a:bodyPr>
          <a:lstStyle/>
          <a:p>
            <a:endParaRPr lang="en-GB" noProof="1"/>
          </a:p>
          <a:p>
            <a:r>
              <a:rPr lang="en-GB" noProof="1"/>
              <a:t>Gather a group of friends or family and play Mafia/Werewolf.</a:t>
            </a:r>
          </a:p>
          <a:p>
            <a:r>
              <a:rPr lang="en-GB" noProof="1"/>
              <a:t>You will need to use your logical critical thinking skills and ability to read other people.</a:t>
            </a:r>
          </a:p>
          <a:p>
            <a:r>
              <a:rPr lang="en-GB" noProof="1">
                <a:hlinkClick r:id="rId11"/>
              </a:rPr>
              <a:t>https://www.wikihow.com/Play-Mafia</a:t>
            </a:r>
            <a:r>
              <a:rPr lang="en-GB" noProof="1"/>
              <a:t> </a:t>
            </a:r>
          </a:p>
          <a:p>
            <a:pPr rtl="0"/>
            <a:endParaRPr lang="en-GB" noProof="1"/>
          </a:p>
        </p:txBody>
      </p:sp>
    </p:spTree>
    <p:extLst>
      <p:ext uri="{BB962C8B-B14F-4D97-AF65-F5344CB8AC3E}">
        <p14:creationId xmlns:p14="http://schemas.microsoft.com/office/powerpoint/2010/main" val="38347482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5: Environmental Awareness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hlinkClick r:id="rId5"/>
              </a:rPr>
              <a:t>https://www.youtube.com/watch?v=5eTCZ9L834s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“There’s nothing individuals can do to help the environment; it’s countries and businesses that need to change.” 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1" y="1192354"/>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3071" y="2067214"/>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88712" y="2149820"/>
            <a:ext cx="3522933" cy="1188720"/>
          </a:xfrm>
        </p:spPr>
        <p:txBody>
          <a:bodyPr rtlCol="0">
            <a:noAutofit/>
          </a:bodyPr>
          <a:lstStyle/>
          <a:p>
            <a:endParaRPr lang="en-GB" noProof="1"/>
          </a:p>
          <a:p>
            <a:r>
              <a:rPr lang="en-GB" noProof="1"/>
              <a:t>Design an </a:t>
            </a:r>
            <a:r>
              <a:rPr lang="en-GB" dirty="0"/>
              <a:t>"Eco-Warrior" persona aimed at developing environmental awareness in children aged 8-12. This could be an individual, group, or even a mascot dedicated to promoting environmental awareness. Design a catchy and meaningful slogan and a logo for your warrior. Design posters, flyers, social media posts, or even short videos that convey the importance of environmental awareness.</a:t>
            </a:r>
          </a:p>
          <a:p>
            <a:endParaRPr lang="en-GB" noProof="1"/>
          </a:p>
          <a:p>
            <a:r>
              <a:rPr lang="en-GB" noProof="1"/>
              <a:t>OR Write your own Ted Talk around the importance of environmental awareness and what can be done to engage young people with it.</a:t>
            </a:r>
          </a:p>
          <a:p>
            <a:pPr rtl="0"/>
            <a:endParaRPr lang="en-GB" noProof="1"/>
          </a:p>
        </p:txBody>
      </p:sp>
    </p:spTree>
    <p:extLst>
      <p:ext uri="{BB962C8B-B14F-4D97-AF65-F5344CB8AC3E}">
        <p14:creationId xmlns:p14="http://schemas.microsoft.com/office/powerpoint/2010/main" val="29359935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rtlCol="0">
            <a:normAutofit/>
          </a:bodyPr>
          <a:lstStyle/>
          <a:p>
            <a:pPr rtl="0"/>
            <a:r>
              <a:rPr lang="en-GB" dirty="0"/>
              <a:t>This Year</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rtl="0">
              <a:lnSpc>
                <a:spcPct val="100000"/>
              </a:lnSpc>
            </a:pPr>
            <a:r>
              <a:rPr lang="en-GB" sz="1400" dirty="0"/>
              <a:t>These activities will help you to understand the world around you, some of the problems that it faces and how to make it better. </a:t>
            </a:r>
          </a:p>
          <a:p>
            <a:pPr rtl="0">
              <a:lnSpc>
                <a:spcPct val="100000"/>
              </a:lnSpc>
            </a:pPr>
            <a:r>
              <a:rPr lang="en-GB" sz="1400" dirty="0"/>
              <a:t>Each section includes a short video, a discussion question and a creative task. </a:t>
            </a:r>
          </a:p>
          <a:p>
            <a:pPr rtl="0">
              <a:lnSpc>
                <a:spcPct val="100000"/>
              </a:lnSpc>
            </a:pPr>
            <a:r>
              <a:rPr lang="en-GB" sz="1400" dirty="0"/>
              <a:t>By the end of </a:t>
            </a:r>
            <a:r>
              <a:rPr lang="en-GB" dirty="0"/>
              <a:t>it</a:t>
            </a:r>
            <a:r>
              <a:rPr lang="en-GB" sz="1400" dirty="0"/>
              <a:t> the aim is that you will have spent some time thinking about what it is to be a citizen and how to use your intelligence, skills and energy to improve the lives of others in your own communities and globally. </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a:t>2</a:t>
            </a:fld>
            <a:endParaRPr lang="en-GB"/>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5: Environmental Awareness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r>
              <a:rPr lang="en-GB" noProof="1">
                <a:hlinkClick r:id="rId5"/>
              </a:rPr>
              <a:t>https://www.youtube.com/watch?v=5eTCZ9L834s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“There’s nothing individuals can do to help the environment; it’s countries and businesses that need to change.” 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1" y="1192354"/>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3071" y="2067214"/>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88712" y="2149820"/>
            <a:ext cx="3522933" cy="1188720"/>
          </a:xfrm>
        </p:spPr>
        <p:txBody>
          <a:bodyPr rtlCol="0">
            <a:noAutofit/>
          </a:bodyPr>
          <a:lstStyle/>
          <a:p>
            <a:endParaRPr lang="en-GB" noProof="1"/>
          </a:p>
          <a:p>
            <a:r>
              <a:rPr lang="en-GB" noProof="1"/>
              <a:t>Design an </a:t>
            </a:r>
            <a:r>
              <a:rPr lang="en-GB" dirty="0"/>
              <a:t>"Eco-Warrior" persona aimed at developing environmental awareness in children aged 8-12. This could be an individual, group, or even a mascot dedicated to promoting environmental awareness. Design a catchy and meaningful slogan and a logo for your warrior. Design posters, flyers, social media posts, or even short videos that convey the importance of environmental awareness.</a:t>
            </a:r>
          </a:p>
          <a:p>
            <a:endParaRPr lang="en-GB" noProof="1"/>
          </a:p>
          <a:p>
            <a:r>
              <a:rPr lang="en-GB" noProof="1"/>
              <a:t>OR Write your own Ted Talk around the importance of environmental awareness and what can be done to engage young people with it.</a:t>
            </a:r>
          </a:p>
          <a:p>
            <a:pPr rtl="0"/>
            <a:endParaRPr lang="en-GB" noProof="1"/>
          </a:p>
        </p:txBody>
      </p:sp>
    </p:spTree>
    <p:extLst>
      <p:ext uri="{BB962C8B-B14F-4D97-AF65-F5344CB8AC3E}">
        <p14:creationId xmlns:p14="http://schemas.microsoft.com/office/powerpoint/2010/main" val="7291770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0A883B79-E4F9-1808-A63A-D8C913724DA0}"/>
              </a:ext>
            </a:extLst>
          </p:cNvPr>
          <p:cNvSpPr>
            <a:spLocks noGrp="1"/>
          </p:cNvSpPr>
          <p:nvPr>
            <p:ph type="title"/>
          </p:nvPr>
        </p:nvSpPr>
        <p:spPr/>
        <p:txBody>
          <a:bodyPr/>
          <a:lstStyle/>
          <a:p>
            <a:r>
              <a:rPr lang="en-GB" dirty="0"/>
              <a:t>Overview</a:t>
            </a:r>
          </a:p>
        </p:txBody>
      </p:sp>
      <p:sp>
        <p:nvSpPr>
          <p:cNvPr id="31" name="TextBox 30">
            <a:extLst>
              <a:ext uri="{FF2B5EF4-FFF2-40B4-BE49-F238E27FC236}">
                <a16:creationId xmlns:a16="http://schemas.microsoft.com/office/drawing/2014/main" id="{8161B047-8A8F-84EF-B352-77D7A0AC5FB5}"/>
              </a:ext>
            </a:extLst>
          </p:cNvPr>
          <p:cNvSpPr txBox="1"/>
          <p:nvPr/>
        </p:nvSpPr>
        <p:spPr>
          <a:xfrm>
            <a:off x="629978" y="1521307"/>
            <a:ext cx="6108404" cy="2031325"/>
          </a:xfrm>
          <a:prstGeom prst="rect">
            <a:avLst/>
          </a:prstGeom>
          <a:noFill/>
        </p:spPr>
        <p:txBody>
          <a:bodyPr wrap="square">
            <a:spAutoFit/>
          </a:bodyPr>
          <a:lstStyle/>
          <a:p>
            <a:r>
              <a:rPr lang="en-GB" b="1" u="sng" dirty="0"/>
              <a:t>Themes and concepts </a:t>
            </a:r>
          </a:p>
          <a:p>
            <a:r>
              <a:rPr lang="en-GB" dirty="0"/>
              <a:t>Democracy </a:t>
            </a:r>
          </a:p>
          <a:p>
            <a:r>
              <a:rPr lang="en-GB" dirty="0"/>
              <a:t>Civic engagement</a:t>
            </a:r>
          </a:p>
          <a:p>
            <a:r>
              <a:rPr lang="en-GB" dirty="0"/>
              <a:t>Human rights </a:t>
            </a:r>
          </a:p>
          <a:p>
            <a:r>
              <a:rPr lang="en-GB" dirty="0"/>
              <a:t>Rights and responsibilities </a:t>
            </a:r>
          </a:p>
          <a:p>
            <a:r>
              <a:rPr lang="en-GB" dirty="0"/>
              <a:t>Diversity and inclusion </a:t>
            </a:r>
          </a:p>
          <a:p>
            <a:r>
              <a:rPr lang="en-GB" dirty="0"/>
              <a:t>Equity</a:t>
            </a:r>
          </a:p>
        </p:txBody>
      </p:sp>
      <p:sp>
        <p:nvSpPr>
          <p:cNvPr id="33" name="TextBox 32">
            <a:extLst>
              <a:ext uri="{FF2B5EF4-FFF2-40B4-BE49-F238E27FC236}">
                <a16:creationId xmlns:a16="http://schemas.microsoft.com/office/drawing/2014/main" id="{AD913AB0-F4F3-0109-A803-D0F414180336}"/>
              </a:ext>
            </a:extLst>
          </p:cNvPr>
          <p:cNvSpPr txBox="1"/>
          <p:nvPr/>
        </p:nvSpPr>
        <p:spPr>
          <a:xfrm>
            <a:off x="4064295" y="3630553"/>
            <a:ext cx="6108404" cy="2862322"/>
          </a:xfrm>
          <a:prstGeom prst="rect">
            <a:avLst/>
          </a:prstGeom>
          <a:noFill/>
        </p:spPr>
        <p:txBody>
          <a:bodyPr wrap="square">
            <a:spAutoFit/>
          </a:bodyPr>
          <a:lstStyle/>
          <a:p>
            <a:r>
              <a:rPr lang="en-GB" b="1" u="sng" dirty="0"/>
              <a:t>Actions and application </a:t>
            </a:r>
          </a:p>
          <a:p>
            <a:r>
              <a:rPr lang="en-GB" dirty="0"/>
              <a:t>Political Involvement</a:t>
            </a:r>
          </a:p>
          <a:p>
            <a:r>
              <a:rPr lang="en-GB" dirty="0"/>
              <a:t>Volunteering and community service </a:t>
            </a:r>
          </a:p>
          <a:p>
            <a:r>
              <a:rPr lang="en-GB" dirty="0"/>
              <a:t>Effective communication </a:t>
            </a:r>
          </a:p>
          <a:p>
            <a:r>
              <a:rPr lang="en-GB" dirty="0"/>
              <a:t>Critical thinking </a:t>
            </a:r>
          </a:p>
          <a:p>
            <a:r>
              <a:rPr lang="en-GB" dirty="0"/>
              <a:t>Environmental awareness </a:t>
            </a:r>
          </a:p>
          <a:p>
            <a:r>
              <a:rPr lang="en-GB" dirty="0"/>
              <a:t>Collaboration, teamwork </a:t>
            </a:r>
          </a:p>
          <a:p>
            <a:r>
              <a:rPr lang="en-GB" dirty="0"/>
              <a:t>Community organising and civic engagement </a:t>
            </a:r>
          </a:p>
          <a:p>
            <a:r>
              <a:rPr lang="en-GB" dirty="0"/>
              <a:t>Media literacy</a:t>
            </a:r>
          </a:p>
          <a:p>
            <a:r>
              <a:rPr lang="en-GB" dirty="0"/>
              <a:t>Advocacy</a:t>
            </a:r>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017C1C65-17C7-3BD1-885F-A62CEF2E5645}"/>
              </a:ext>
            </a:extLst>
          </p:cNvPr>
          <p:cNvSpPr>
            <a:spLocks noGrp="1"/>
          </p:cNvSpPr>
          <p:nvPr>
            <p:ph type="ctrTitle"/>
          </p:nvPr>
        </p:nvSpPr>
        <p:spPr/>
        <p:txBody>
          <a:bodyPr/>
          <a:lstStyle/>
          <a:p>
            <a:r>
              <a:rPr lang="en-GB" dirty="0"/>
              <a:t>Themes and Concepts</a:t>
            </a:r>
          </a:p>
        </p:txBody>
      </p:sp>
      <p:sp>
        <p:nvSpPr>
          <p:cNvPr id="17" name="Subtitle 16">
            <a:extLst>
              <a:ext uri="{FF2B5EF4-FFF2-40B4-BE49-F238E27FC236}">
                <a16:creationId xmlns:a16="http://schemas.microsoft.com/office/drawing/2014/main" id="{4ED0670F-AC39-7F07-DE69-9B5A9407C4C3}"/>
              </a:ext>
            </a:extLst>
          </p:cNvPr>
          <p:cNvSpPr>
            <a:spLocks noGrp="1"/>
          </p:cNvSpPr>
          <p:nvPr>
            <p:ph type="subTitle" idx="1"/>
          </p:nvPr>
        </p:nvSpPr>
        <p:spPr/>
        <p:txBody>
          <a:bodyPr/>
          <a:lstStyle/>
          <a:p>
            <a:endParaRPr lang="en-GB"/>
          </a:p>
        </p:txBody>
      </p:sp>
      <p:sp>
        <p:nvSpPr>
          <p:cNvPr id="3" name="Date Placeholder 2">
            <a:extLst>
              <a:ext uri="{FF2B5EF4-FFF2-40B4-BE49-F238E27FC236}">
                <a16:creationId xmlns:a16="http://schemas.microsoft.com/office/drawing/2014/main" id="{DC8008BB-2F6C-5854-15E8-C3AB4FB24629}"/>
              </a:ext>
            </a:extLst>
          </p:cNvPr>
          <p:cNvSpPr>
            <a:spLocks noGrp="1"/>
          </p:cNvSpPr>
          <p:nvPr>
            <p:ph type="dt" sz="half" idx="4294967295"/>
          </p:nvPr>
        </p:nvSpPr>
        <p:spPr>
          <a:xfrm>
            <a:off x="0" y="6356350"/>
            <a:ext cx="2743200" cy="365125"/>
          </a:xfrm>
        </p:spPr>
        <p:txBody>
          <a:bodyPr/>
          <a:lstStyle/>
          <a:p>
            <a:pPr rtl="0"/>
            <a:r>
              <a:rPr lang="en-GB" noProof="0"/>
              <a:t>7/1/20XX</a:t>
            </a:r>
          </a:p>
        </p:txBody>
      </p:sp>
      <p:sp>
        <p:nvSpPr>
          <p:cNvPr id="4" name="Footer Placeholder 3">
            <a:extLst>
              <a:ext uri="{FF2B5EF4-FFF2-40B4-BE49-F238E27FC236}">
                <a16:creationId xmlns:a16="http://schemas.microsoft.com/office/drawing/2014/main" id="{94D18552-3530-89AA-9F60-E0A988F49904}"/>
              </a:ext>
            </a:extLst>
          </p:cNvPr>
          <p:cNvSpPr>
            <a:spLocks noGrp="1"/>
          </p:cNvSpPr>
          <p:nvPr>
            <p:ph type="ftr" sz="quarter" idx="4294967295"/>
          </p:nvPr>
        </p:nvSpPr>
        <p:spPr>
          <a:xfrm>
            <a:off x="0" y="6356350"/>
            <a:ext cx="4114800" cy="365125"/>
          </a:xfrm>
        </p:spPr>
        <p:txBody>
          <a:bodyPr/>
          <a:lstStyle/>
          <a:p>
            <a:pPr rtl="0"/>
            <a:r>
              <a:rPr lang="en-GB" noProof="0"/>
              <a:t>Pitch deck title</a:t>
            </a:r>
          </a:p>
        </p:txBody>
      </p:sp>
      <p:sp>
        <p:nvSpPr>
          <p:cNvPr id="5" name="Slide Number Placeholder 4">
            <a:extLst>
              <a:ext uri="{FF2B5EF4-FFF2-40B4-BE49-F238E27FC236}">
                <a16:creationId xmlns:a16="http://schemas.microsoft.com/office/drawing/2014/main" id="{0D0552FA-3DDA-D25B-B4E4-6F876FF9AC37}"/>
              </a:ext>
            </a:extLst>
          </p:cNvPr>
          <p:cNvSpPr>
            <a:spLocks noGrp="1"/>
          </p:cNvSpPr>
          <p:nvPr>
            <p:ph type="sldNum" sz="quarter" idx="4294967295"/>
          </p:nvPr>
        </p:nvSpPr>
        <p:spPr>
          <a:xfrm>
            <a:off x="9448800" y="6356350"/>
            <a:ext cx="2743200" cy="365125"/>
          </a:xfrm>
        </p:spPr>
        <p:txBody>
          <a:bodyPr/>
          <a:lstStyle/>
          <a:p>
            <a:pPr rtl="0"/>
            <a:fld id="{B5CEABB6-07DC-46E8-9B57-56EC44A396E5}" type="slidenum">
              <a:rPr lang="en-GB" noProof="0" smtClean="0"/>
              <a:t>4</a:t>
            </a:fld>
            <a:endParaRPr lang="en-GB" noProof="0"/>
          </a:p>
        </p:txBody>
      </p:sp>
    </p:spTree>
    <p:extLst>
      <p:ext uri="{BB962C8B-B14F-4D97-AF65-F5344CB8AC3E}">
        <p14:creationId xmlns:p14="http://schemas.microsoft.com/office/powerpoint/2010/main" val="12834989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1: Democracy</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https://www.youtube.com/watch?v=yAy4AIVr1Xs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2969" y="4241439"/>
            <a:ext cx="2103120" cy="1188720"/>
          </a:xfrm>
        </p:spPr>
        <p:txBody>
          <a:bodyPr vert="horz" lIns="91440" tIns="45720" rIns="91440" bIns="45720" rtlCol="0" anchor="t">
            <a:noAutofit/>
          </a:bodyPr>
          <a:lstStyle/>
          <a:p>
            <a:pPr rtl="0"/>
            <a:r>
              <a:rPr lang="en-GB" noProof="1"/>
              <a:t>In what ways is Bootham democratic? How could it be more so? </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917762" y="2247214"/>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384962" y="3729757"/>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470553" y="3989663"/>
            <a:ext cx="3957675" cy="1188720"/>
          </a:xfrm>
        </p:spPr>
        <p:txBody>
          <a:bodyPr rtlCol="0">
            <a:noAutofit/>
          </a:bodyPr>
          <a:lstStyle/>
          <a:p>
            <a:r>
              <a:rPr lang="en-GB" noProof="1"/>
              <a:t>Design a series of posters or adverts encouraging people to participate in upcoming elections. </a:t>
            </a:r>
          </a:p>
          <a:p>
            <a:endParaRPr lang="en-GB" noProof="1"/>
          </a:p>
          <a:p>
            <a:endParaRPr lang="en-GB" noProof="1"/>
          </a:p>
          <a:p>
            <a:pPr rtl="0"/>
            <a:endParaRPr lang="en-GB" noProof="1"/>
          </a:p>
        </p:txBody>
      </p:sp>
    </p:spTree>
    <p:extLst>
      <p:ext uri="{BB962C8B-B14F-4D97-AF65-F5344CB8AC3E}">
        <p14:creationId xmlns:p14="http://schemas.microsoft.com/office/powerpoint/2010/main" val="15775292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2: Civic Engagement</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https://www.youtube.com/watch?v=x6bNwmrBPXI</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4440" y="4091085"/>
            <a:ext cx="2103120" cy="1188720"/>
          </a:xfrm>
        </p:spPr>
        <p:txBody>
          <a:bodyPr vert="horz" lIns="91440" tIns="45720" rIns="91440" bIns="45720" rtlCol="0" anchor="t">
            <a:noAutofit/>
          </a:bodyPr>
          <a:lstStyle/>
          <a:p>
            <a:pPr rtl="0"/>
            <a:r>
              <a:rPr lang="en-GB" noProof="1"/>
              <a:t>What are some of the issues in the Bootham community that you would like to take action on? How could you do this?</a:t>
            </a:r>
          </a:p>
          <a:p>
            <a:pPr rtl="0"/>
            <a:r>
              <a:rPr lang="en-GB" noProof="1"/>
              <a:t>In the UK (or your home country)? </a:t>
            </a:r>
          </a:p>
          <a:p>
            <a:pPr rtl="0"/>
            <a:r>
              <a:rPr lang="en-GB" noProof="1"/>
              <a:t>In the world?</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731085"/>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353595" y="3950969"/>
            <a:ext cx="4661196" cy="1188720"/>
          </a:xfrm>
        </p:spPr>
        <p:txBody>
          <a:bodyPr rtlCol="0">
            <a:noAutofit/>
          </a:bodyPr>
          <a:lstStyle/>
          <a:p>
            <a:r>
              <a:rPr lang="en-GB" sz="1100" noProof="1"/>
              <a:t>Below are some examples of civic engagement. Put them in order from what you think would be the most to least effective. Choose one that you are able to do now (no use of force!) and apply it to an issue you feel strongly about</a:t>
            </a:r>
          </a:p>
          <a:p>
            <a:r>
              <a:rPr lang="en-GB" sz="1100" noProof="1"/>
              <a:t>Political action – voting, writing to MPs etc</a:t>
            </a:r>
          </a:p>
          <a:p>
            <a:r>
              <a:rPr lang="en-GB" sz="1100" noProof="1"/>
              <a:t>Volunteering</a:t>
            </a:r>
          </a:p>
          <a:p>
            <a:r>
              <a:rPr lang="en-GB" sz="1100" noProof="1"/>
              <a:t>Raising money</a:t>
            </a:r>
          </a:p>
          <a:p>
            <a:r>
              <a:rPr lang="en-GB" sz="1100" noProof="1"/>
              <a:t>Protest - non-violent</a:t>
            </a:r>
          </a:p>
          <a:p>
            <a:r>
              <a:rPr lang="en-GB" sz="1100" noProof="1"/>
              <a:t>Protest – use of force</a:t>
            </a:r>
          </a:p>
          <a:p>
            <a:r>
              <a:rPr lang="en-GB" sz="1100" noProof="1"/>
              <a:t>Striking – withholding labour</a:t>
            </a:r>
          </a:p>
          <a:p>
            <a:r>
              <a:rPr lang="en-GB" sz="1100" noProof="1"/>
              <a:t>Advocacy – raising awareness for marginalised groups</a:t>
            </a:r>
          </a:p>
          <a:p>
            <a:endParaRPr lang="en-GB" sz="1100" noProof="1"/>
          </a:p>
          <a:p>
            <a:endParaRPr lang="en-GB" sz="1100" noProof="1"/>
          </a:p>
          <a:p>
            <a:endParaRPr lang="en-GB" sz="1100" noProof="1"/>
          </a:p>
          <a:p>
            <a:pPr rtl="0"/>
            <a:endParaRPr lang="en-GB" sz="1100" noProof="1"/>
          </a:p>
        </p:txBody>
      </p:sp>
    </p:spTree>
    <p:extLst>
      <p:ext uri="{BB962C8B-B14F-4D97-AF65-F5344CB8AC3E}">
        <p14:creationId xmlns:p14="http://schemas.microsoft.com/office/powerpoint/2010/main" val="34345237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3: Human Rights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https://www.youtube.com/watch?v=pRGhrYmUjU4</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pPr rtl="0"/>
            <a:r>
              <a:rPr lang="en-GB" noProof="1"/>
              <a:t>Is there anything a person could do which would make them not entitled to human rights?</a:t>
            </a:r>
          </a:p>
          <a:p>
            <a:pPr rtl="0"/>
            <a:endParaRPr lang="en-GB" noProof="1"/>
          </a:p>
          <a:p>
            <a:pPr rtl="0"/>
            <a:r>
              <a:rPr lang="en-GB" noProof="1"/>
              <a:t>OR</a:t>
            </a:r>
          </a:p>
          <a:p>
            <a:pPr rtl="0"/>
            <a:r>
              <a:rPr lang="en-GB" noProof="1"/>
              <a:t>Should you be able to forfeit your human rights (eg if a child wanted not to be educated)</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159982"/>
            <a:ext cx="3861391" cy="1188720"/>
          </a:xfrm>
        </p:spPr>
        <p:txBody>
          <a:bodyPr rtlCol="0">
            <a:noAutofit/>
          </a:bodyPr>
          <a:lstStyle/>
          <a:p>
            <a:r>
              <a:rPr lang="en-GB" noProof="1"/>
              <a:t>On the next slide is a poem called “not my business.”</a:t>
            </a:r>
          </a:p>
          <a:p>
            <a:r>
              <a:rPr lang="en-GB" noProof="1"/>
              <a:t>Read it through and think about:</a:t>
            </a:r>
          </a:p>
          <a:p>
            <a:r>
              <a:rPr lang="en-GB" noProof="1"/>
              <a:t>What point do you think that the poet is trying to make? Are there areas in school or our wider lives where we ignore injustice because it’s “not my business”?</a:t>
            </a:r>
          </a:p>
          <a:p>
            <a:r>
              <a:rPr lang="en-GB" noProof="1"/>
              <a:t>Have a go at writing your own equivalent for people your age. </a:t>
            </a:r>
          </a:p>
          <a:p>
            <a:endParaRPr lang="en-GB" noProof="1"/>
          </a:p>
          <a:p>
            <a:endParaRPr lang="en-GB" noProof="1"/>
          </a:p>
          <a:p>
            <a:pPr rtl="0"/>
            <a:endParaRPr lang="en-GB" noProof="1"/>
          </a:p>
        </p:txBody>
      </p:sp>
    </p:spTree>
    <p:extLst>
      <p:ext uri="{BB962C8B-B14F-4D97-AF65-F5344CB8AC3E}">
        <p14:creationId xmlns:p14="http://schemas.microsoft.com/office/powerpoint/2010/main" val="37322834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Freeform: Shape 6">
            <a:extLst>
              <a:ext uri="{FF2B5EF4-FFF2-40B4-BE49-F238E27FC236}">
                <a16:creationId xmlns:a16="http://schemas.microsoft.com/office/drawing/2014/main" id="{66B332A4-D438-4773-A77F-5ED49A448D9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53768" y="0"/>
            <a:ext cx="8284464" cy="6858000"/>
          </a:xfrm>
          <a:custGeom>
            <a:avLst/>
            <a:gdLst>
              <a:gd name="connsiteX0" fmla="*/ 1818109 w 8284464"/>
              <a:gd name="connsiteY0" fmla="*/ 0 h 6858000"/>
              <a:gd name="connsiteX1" fmla="*/ 6466355 w 8284464"/>
              <a:gd name="connsiteY1" fmla="*/ 0 h 6858000"/>
              <a:gd name="connsiteX2" fmla="*/ 6620596 w 8284464"/>
              <a:gd name="connsiteY2" fmla="*/ 109683 h 6858000"/>
              <a:gd name="connsiteX3" fmla="*/ 8284464 w 8284464"/>
              <a:gd name="connsiteY3" fmla="*/ 3429000 h 6858000"/>
              <a:gd name="connsiteX4" fmla="*/ 6620596 w 8284464"/>
              <a:gd name="connsiteY4" fmla="*/ 6748318 h 6858000"/>
              <a:gd name="connsiteX5" fmla="*/ 6466355 w 8284464"/>
              <a:gd name="connsiteY5" fmla="*/ 6858000 h 6858000"/>
              <a:gd name="connsiteX6" fmla="*/ 1818109 w 8284464"/>
              <a:gd name="connsiteY6" fmla="*/ 6858000 h 6858000"/>
              <a:gd name="connsiteX7" fmla="*/ 1663869 w 8284464"/>
              <a:gd name="connsiteY7" fmla="*/ 6748318 h 6858000"/>
              <a:gd name="connsiteX8" fmla="*/ 0 w 8284464"/>
              <a:gd name="connsiteY8" fmla="*/ 3429000 h 6858000"/>
              <a:gd name="connsiteX9" fmla="*/ 1663869 w 8284464"/>
              <a:gd name="connsiteY9" fmla="*/ 109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4464" h="6858000">
                <a:moveTo>
                  <a:pt x="1818109" y="0"/>
                </a:moveTo>
                <a:lnTo>
                  <a:pt x="6466355" y="0"/>
                </a:lnTo>
                <a:lnTo>
                  <a:pt x="6620596" y="109683"/>
                </a:lnTo>
                <a:cubicBezTo>
                  <a:pt x="7630666" y="865069"/>
                  <a:pt x="8284464" y="2070683"/>
                  <a:pt x="8284464" y="3429000"/>
                </a:cubicBezTo>
                <a:cubicBezTo>
                  <a:pt x="8284464" y="4787317"/>
                  <a:pt x="7630666" y="5992931"/>
                  <a:pt x="6620596" y="6748318"/>
                </a:cubicBezTo>
                <a:lnTo>
                  <a:pt x="6466355" y="6858000"/>
                </a:lnTo>
                <a:lnTo>
                  <a:pt x="1818109" y="6858000"/>
                </a:lnTo>
                <a:lnTo>
                  <a:pt x="1663869" y="6748318"/>
                </a:lnTo>
                <a:cubicBezTo>
                  <a:pt x="653798" y="5992931"/>
                  <a:pt x="0" y="4787317"/>
                  <a:pt x="0" y="3429000"/>
                </a:cubicBezTo>
                <a:cubicBezTo>
                  <a:pt x="0" y="2070683"/>
                  <a:pt x="653798" y="865069"/>
                  <a:pt x="1663869" y="109683"/>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8">
            <a:extLst>
              <a:ext uri="{FF2B5EF4-FFF2-40B4-BE49-F238E27FC236}">
                <a16:creationId xmlns:a16="http://schemas.microsoft.com/office/drawing/2014/main" id="{DF9AD32D-FF05-44F4-BD4D-9CEE89B71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18360" y="0"/>
            <a:ext cx="7955280" cy="6858000"/>
          </a:xfrm>
          <a:custGeom>
            <a:avLst/>
            <a:gdLst>
              <a:gd name="connsiteX0" fmla="*/ 1962423 w 7955280"/>
              <a:gd name="connsiteY0" fmla="*/ 0 h 6858000"/>
              <a:gd name="connsiteX1" fmla="*/ 5992858 w 7955280"/>
              <a:gd name="connsiteY1" fmla="*/ 0 h 6858000"/>
              <a:gd name="connsiteX2" fmla="*/ 6040191 w 7955280"/>
              <a:gd name="connsiteY2" fmla="*/ 27216 h 6858000"/>
              <a:gd name="connsiteX3" fmla="*/ 7955280 w 7955280"/>
              <a:gd name="connsiteY3" fmla="*/ 3429000 h 6858000"/>
              <a:gd name="connsiteX4" fmla="*/ 6040191 w 7955280"/>
              <a:gd name="connsiteY4" fmla="*/ 6830784 h 6858000"/>
              <a:gd name="connsiteX5" fmla="*/ 5992858 w 7955280"/>
              <a:gd name="connsiteY5" fmla="*/ 6858000 h 6858000"/>
              <a:gd name="connsiteX6" fmla="*/ 1962423 w 7955280"/>
              <a:gd name="connsiteY6" fmla="*/ 6858000 h 6858000"/>
              <a:gd name="connsiteX7" fmla="*/ 1915089 w 7955280"/>
              <a:gd name="connsiteY7" fmla="*/ 6830784 h 6858000"/>
              <a:gd name="connsiteX8" fmla="*/ 0 w 7955280"/>
              <a:gd name="connsiteY8" fmla="*/ 3429000 h 6858000"/>
              <a:gd name="connsiteX9" fmla="*/ 1915089 w 7955280"/>
              <a:gd name="connsiteY9" fmla="*/ 272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280" h="6858000">
                <a:moveTo>
                  <a:pt x="1962423" y="0"/>
                </a:moveTo>
                <a:lnTo>
                  <a:pt x="5992858" y="0"/>
                </a:lnTo>
                <a:lnTo>
                  <a:pt x="6040191" y="27216"/>
                </a:lnTo>
                <a:cubicBezTo>
                  <a:pt x="7188332" y="724844"/>
                  <a:pt x="7955280" y="1987357"/>
                  <a:pt x="7955280" y="3429000"/>
                </a:cubicBezTo>
                <a:cubicBezTo>
                  <a:pt x="7955280" y="4870644"/>
                  <a:pt x="7188332" y="6133157"/>
                  <a:pt x="6040191" y="6830784"/>
                </a:cubicBezTo>
                <a:lnTo>
                  <a:pt x="5992858" y="6858000"/>
                </a:lnTo>
                <a:lnTo>
                  <a:pt x="1962423" y="6858000"/>
                </a:lnTo>
                <a:lnTo>
                  <a:pt x="1915089" y="6830784"/>
                </a:lnTo>
                <a:cubicBezTo>
                  <a:pt x="766948" y="6133157"/>
                  <a:pt x="0" y="4870644"/>
                  <a:pt x="0" y="3429000"/>
                </a:cubicBezTo>
                <a:cubicBezTo>
                  <a:pt x="0" y="1987357"/>
                  <a:pt x="766948" y="724844"/>
                  <a:pt x="1915089" y="2721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3D93FA6-77DE-2D97-5EC0-2F73BBA33121}"/>
              </a:ext>
            </a:extLst>
          </p:cNvPr>
          <p:cNvSpPr>
            <a:spLocks noGrp="1"/>
          </p:cNvSpPr>
          <p:nvPr>
            <p:ph type="title"/>
          </p:nvPr>
        </p:nvSpPr>
        <p:spPr>
          <a:xfrm>
            <a:off x="2555631" y="1441938"/>
            <a:ext cx="7080738" cy="3974124"/>
          </a:xfrm>
        </p:spPr>
        <p:txBody>
          <a:bodyPr vert="horz" lIns="91440" tIns="45720" rIns="91440" bIns="45720" rtlCol="0" anchor="ctr">
            <a:normAutofit fontScale="90000"/>
          </a:bodyPr>
          <a:lstStyle/>
          <a:p>
            <a:pPr fontAlgn="base"/>
            <a:r>
              <a:rPr lang="en-US" sz="1400" b="1" i="0" dirty="0">
                <a:solidFill>
                  <a:schemeClr val="bg1">
                    <a:lumMod val="95000"/>
                    <a:lumOff val="5000"/>
                  </a:schemeClr>
                </a:solidFill>
                <a:effectLst/>
              </a:rPr>
              <a:t>NOT MY BUSINESS</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They picked Akanni up one morning</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Beat him soft like clay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stuffed him down the belly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Of a waiting jeep.</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They came one night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Booted the whole house awake</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dragged Danladi out,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Then off to a lengthy absence.</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Chinwe went to work one day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Only to find her job was gone:</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No query, no warning, no probe –</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Just one neat sack for a stainless record.</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then one evening</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As I sat down to eat my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 knock on the door froze my hungry hand.</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 jeep was waiting on my bewildered lawn</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Waiting, waiting in its usual silence.</a:t>
            </a:r>
          </a:p>
        </p:txBody>
      </p:sp>
    </p:spTree>
    <p:extLst>
      <p:ext uri="{BB962C8B-B14F-4D97-AF65-F5344CB8AC3E}">
        <p14:creationId xmlns:p14="http://schemas.microsoft.com/office/powerpoint/2010/main" val="3008330350"/>
      </p:ext>
    </p:extLst>
  </p:cSld>
  <p:clrMapOvr>
    <a:overrideClrMapping bg1="dk1" tx1="lt1" bg2="dk2" tx2="lt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4: Rights and Responsibilities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https://www.youtube.com/watch?v=g5CJNLRqZXs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pPr rtl="0"/>
            <a:r>
              <a:rPr lang="en-GB" sz="1200" noProof="1"/>
              <a:t>“If a person does not fulfil their responsibilities as a citizen (obeying the law, paying taxes etc) then they should not expect to have their human rights upheld by the government.” Discuss </a:t>
            </a:r>
          </a:p>
          <a:p>
            <a:pPr rtl="0"/>
            <a:r>
              <a:rPr lang="en-GB" sz="1200" noProof="1"/>
              <a:t>(Think – prisoners? People who choose not to vote? People who have offshore accounts so don’t pay taxes?)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fontScale="77500" lnSpcReduction="20000"/>
          </a:bodyPr>
          <a:lstStyle/>
          <a:p>
            <a:pPr rtl="0"/>
            <a:r>
              <a:rPr lang="en-GB" sz="1800" noProof="1"/>
              <a:t>Creative Engagement</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011359"/>
            <a:ext cx="3861391" cy="1188720"/>
          </a:xfrm>
        </p:spPr>
        <p:txBody>
          <a:bodyPr rtlCol="0">
            <a:noAutofit/>
          </a:bodyPr>
          <a:lstStyle/>
          <a:p>
            <a:r>
              <a:rPr lang="en-GB" noProof="1"/>
              <a:t>Make a podcast, zine or vlog for new students at Bootham (new citizens!)</a:t>
            </a:r>
          </a:p>
          <a:p>
            <a:r>
              <a:rPr lang="en-GB" noProof="1"/>
              <a:t>What are their rights (what can you expect from the school)? </a:t>
            </a:r>
          </a:p>
          <a:p>
            <a:r>
              <a:rPr lang="en-GB" noProof="1"/>
              <a:t>What are their responsibilities (how are you expected to act?)</a:t>
            </a:r>
          </a:p>
          <a:p>
            <a:r>
              <a:rPr lang="en-GB" noProof="1"/>
              <a:t>OR research a human rights organisation like Amnesty International and find out how you can support one of their campaigns. </a:t>
            </a:r>
          </a:p>
          <a:p>
            <a:endParaRPr lang="en-GB" noProof="1"/>
          </a:p>
          <a:p>
            <a:endParaRPr lang="en-GB" noProof="1"/>
          </a:p>
          <a:p>
            <a:pPr rtl="0"/>
            <a:endParaRPr lang="en-GB" noProof="1"/>
          </a:p>
        </p:txBody>
      </p:sp>
    </p:spTree>
    <p:extLst>
      <p:ext uri="{BB962C8B-B14F-4D97-AF65-F5344CB8AC3E}">
        <p14:creationId xmlns:p14="http://schemas.microsoft.com/office/powerpoint/2010/main" val="263304355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13_TF16411248_Win32" id="{69FCCB8E-EC84-40E3-B457-C15F1D309C0E}" vid="{CB40D9B3-67F3-40F5-9012-11B74984C60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7069D1F-6C1F-4FA3-8CCB-EA801E558BEC}">
  <ds:schemaRefs>
    <ds:schemaRef ds:uri="http://schemas.microsoft.com/office/infopath/2007/PartnerControls"/>
    <ds:schemaRef ds:uri="http://schemas.microsoft.com/office/2006/documentManagement/types"/>
    <ds:schemaRef ds:uri="http://purl.org/dc/elements/1.1/"/>
    <ds:schemaRef ds:uri="http://purl.org/dc/dcmitype/"/>
    <ds:schemaRef ds:uri="http://purl.org/dc/terms/"/>
    <ds:schemaRef ds:uri="http://schemas.openxmlformats.org/package/2006/metadata/core-properties"/>
    <ds:schemaRef ds:uri="16c05727-aa75-4e4a-9b5f-8a80a1165891"/>
    <ds:schemaRef ds:uri="230e9df3-be65-4c73-a93b-d1236ebd677e"/>
    <ds:schemaRef ds:uri="71af3243-3dd4-4a8d-8c0d-dd76da1f02a5"/>
    <ds:schemaRef ds:uri="http://schemas.microsoft.com/sharepoint/v3"/>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{56BF9C33-C321-49CD-AF26-EA5EDF0A2FCF}tf16411248_win32</Template>
  <TotalTime>296</TotalTime>
  <Words>1932</Words>
  <Application>Microsoft Office PowerPoint</Application>
  <PresentationFormat>Widescreen</PresentationFormat>
  <Paragraphs>204</Paragraphs>
  <Slides>20</Slides>
  <Notes>17</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20</vt:i4>
      </vt:variant>
    </vt:vector>
  </HeadingPairs>
  <TitlesOfParts>
    <vt:vector size="25" baseType="lpstr">
      <vt:lpstr>Arial</vt:lpstr>
      <vt:lpstr>Avenir Next LT Pro Light</vt:lpstr>
      <vt:lpstr>Calibri</vt:lpstr>
      <vt:lpstr>Posterama</vt:lpstr>
      <vt:lpstr>Office Theme</vt:lpstr>
      <vt:lpstr>Active Citizenship</vt:lpstr>
      <vt:lpstr>This Year</vt:lpstr>
      <vt:lpstr>Overview</vt:lpstr>
      <vt:lpstr>Themes and Concepts</vt:lpstr>
      <vt:lpstr>Session 1: Democracy</vt:lpstr>
      <vt:lpstr>Session 2: Civic Engagement</vt:lpstr>
      <vt:lpstr>Session 3: Human Rights</vt:lpstr>
      <vt:lpstr>NOT MY BUSINESS They picked Akanni up one morning Beat him soft like clay And stuffed him down the belly Of a waiting jeep.  What business of mine is it So long they don’t take the yam From my savouring mouth?  They came one night Booted the whole house awake And dragged Danladi out, Then off to a lengthy absence.  What business of mine is it So long they don’t take the yam From my savouring mouth?  Chinwe went to work one day Only to find her job was gone: No query, no warning, no probe – Just one neat sack for a stainless record.  What business of mine is it So long they don’t take the yam From my savouring mouth?  And then one evening As I sat down to eat my yam A knock on the door froze my hungry hand. The jeep was waiting on my bewildered lawn Waiting, waiting in its usual silence.</vt:lpstr>
      <vt:lpstr>Session 4: Rights and Responsibilities</vt:lpstr>
      <vt:lpstr>Session 5: Diversity </vt:lpstr>
      <vt:lpstr>Session 6: Inclusion </vt:lpstr>
      <vt:lpstr>Session 7: Privilege</vt:lpstr>
      <vt:lpstr>Session 8: Equity</vt:lpstr>
      <vt:lpstr>Action and Application</vt:lpstr>
      <vt:lpstr>Session 1: Political Involvement</vt:lpstr>
      <vt:lpstr>Session 2: Volunteering and Community Service</vt:lpstr>
      <vt:lpstr>Session 3: Effective Communication</vt:lpstr>
      <vt:lpstr>Session 4: Critical Thinking</vt:lpstr>
      <vt:lpstr>Session 5: Environmental Awareness</vt:lpstr>
      <vt:lpstr>Session 5: Environmental Awareness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USch</dc:title>
  <dc:creator>Beth Steer</dc:creator>
  <cp:lastModifiedBy>Beth Steer</cp:lastModifiedBy>
  <cp:revision>22</cp:revision>
  <dcterms:created xsi:type="dcterms:W3CDTF">2023-08-22T15:42:17Z</dcterms:created>
  <dcterms:modified xsi:type="dcterms:W3CDTF">2024-02-27T16:25:51Z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