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5" r:id="rId6"/>
    <p:sldId id="257" r:id="rId7"/>
    <p:sldId id="269" r:id="rId8"/>
    <p:sldId id="263" r:id="rId9"/>
    <p:sldId id="261" r:id="rId10"/>
    <p:sldId id="267" r:id="rId11"/>
    <p:sldId id="264" r:id="rId12"/>
    <p:sldId id="271" r:id="rId13"/>
    <p:sldId id="270" r:id="rId14"/>
    <p:sldId id="272" r:id="rId15"/>
    <p:sldId id="273" r:id="rId16"/>
    <p:sldId id="274" r:id="rId17"/>
    <p:sldId id="275" r:id="rId18"/>
    <p:sldId id="277" r:id="rId19"/>
    <p:sldId id="278" r:id="rId20"/>
    <p:sldId id="279" r:id="rId21"/>
    <p:sldId id="280" r:id="rId22"/>
    <p:sldId id="282" r:id="rId23"/>
    <p:sldId id="266" r:id="rId24"/>
    <p:sldId id="283" r:id="rId25"/>
    <p:sldId id="28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iet Metcalfe" userId="a87e3e7d-7fa2-4bf2-97b8-01c5417847a6" providerId="ADAL" clId="{ABAF027D-CCDB-4D76-9D5F-5280A4332FC8}"/>
    <pc:docChg chg="modSld">
      <pc:chgData name="Harriet Metcalfe" userId="a87e3e7d-7fa2-4bf2-97b8-01c5417847a6" providerId="ADAL" clId="{ABAF027D-CCDB-4D76-9D5F-5280A4332FC8}" dt="2023-01-10T12:19:26.055" v="13" actId="20577"/>
      <pc:docMkLst>
        <pc:docMk/>
      </pc:docMkLst>
      <pc:sldChg chg="modSp">
        <pc:chgData name="Harriet Metcalfe" userId="a87e3e7d-7fa2-4bf2-97b8-01c5417847a6" providerId="ADAL" clId="{ABAF027D-CCDB-4D76-9D5F-5280A4332FC8}" dt="2023-01-10T12:19:26.055" v="13" actId="20577"/>
        <pc:sldMkLst>
          <pc:docMk/>
          <pc:sldMk cId="2015726447" sldId="277"/>
        </pc:sldMkLst>
        <pc:spChg chg="mod">
          <ac:chgData name="Harriet Metcalfe" userId="a87e3e7d-7fa2-4bf2-97b8-01c5417847a6" providerId="ADAL" clId="{ABAF027D-CCDB-4D76-9D5F-5280A4332FC8}" dt="2023-01-10T12:19:26.055" v="13" actId="20577"/>
          <ac:spMkLst>
            <pc:docMk/>
            <pc:sldMk cId="2015726447" sldId="277"/>
            <ac:spMk id="3" creationId="{F2260D94-D3A4-403E-8BF2-B543F7B1BE2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273546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2248432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2005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3262910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3884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4091944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180332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186083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2068337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97D7A1-F65D-4B94-B2D3-8E637D5FCA08}"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385916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97D7A1-F65D-4B94-B2D3-8E637D5FCA08}"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71678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97D7A1-F65D-4B94-B2D3-8E637D5FCA08}" type="datetimeFigureOut">
              <a:rPr lang="en-GB" smtClean="0"/>
              <a:t>10/01/2023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181434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97D7A1-F65D-4B94-B2D3-8E637D5FCA08}" type="datetimeFigureOut">
              <a:rPr lang="en-GB" smtClean="0"/>
              <a:t>10/01/2023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2436767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7D7A1-F65D-4B94-B2D3-8E637D5FCA08}" type="datetimeFigureOut">
              <a:rPr lang="en-GB" smtClean="0"/>
              <a:t>10/01/2023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3031768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97D7A1-F65D-4B94-B2D3-8E637D5FCA08}"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1240004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97D7A1-F65D-4B94-B2D3-8E637D5FCA08}"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BE7C90-C51B-4434-9C9D-2AAA7802C2E6}" type="slidenum">
              <a:rPr lang="en-GB" smtClean="0"/>
              <a:t>‹#›</a:t>
            </a:fld>
            <a:endParaRPr lang="en-GB"/>
          </a:p>
        </p:txBody>
      </p:sp>
    </p:spTree>
    <p:extLst>
      <p:ext uri="{BB962C8B-B14F-4D97-AF65-F5344CB8AC3E}">
        <p14:creationId xmlns:p14="http://schemas.microsoft.com/office/powerpoint/2010/main" val="71688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97D7A1-F65D-4B94-B2D3-8E637D5FCA08}" type="datetimeFigureOut">
              <a:rPr lang="en-GB" smtClean="0"/>
              <a:t>10/01/2023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9BE7C90-C51B-4434-9C9D-2AAA7802C2E6}" type="slidenum">
              <a:rPr lang="en-GB" smtClean="0"/>
              <a:t>‹#›</a:t>
            </a:fld>
            <a:endParaRPr lang="en-GB"/>
          </a:p>
        </p:txBody>
      </p:sp>
    </p:spTree>
    <p:extLst>
      <p:ext uri="{BB962C8B-B14F-4D97-AF65-F5344CB8AC3E}">
        <p14:creationId xmlns:p14="http://schemas.microsoft.com/office/powerpoint/2010/main" val="15430142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8CE5F-4B6B-463A-A4F9-4D9E2BB18702}"/>
              </a:ext>
            </a:extLst>
          </p:cNvPr>
          <p:cNvSpPr>
            <a:spLocks noGrp="1"/>
          </p:cNvSpPr>
          <p:nvPr>
            <p:ph type="ctrTitle"/>
          </p:nvPr>
        </p:nvSpPr>
        <p:spPr/>
        <p:txBody>
          <a:bodyPr/>
          <a:lstStyle/>
          <a:p>
            <a:r>
              <a:rPr lang="en-GB" dirty="0"/>
              <a:t>How to make firm and insurance choices and choosing accommodation</a:t>
            </a:r>
          </a:p>
        </p:txBody>
      </p:sp>
      <p:sp>
        <p:nvSpPr>
          <p:cNvPr id="3" name="Subtitle 2">
            <a:extLst>
              <a:ext uri="{FF2B5EF4-FFF2-40B4-BE49-F238E27FC236}">
                <a16:creationId xmlns:a16="http://schemas.microsoft.com/office/drawing/2014/main" id="{4B07B809-4ECA-40F9-89B3-F86F417DBFB4}"/>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306693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2440-259B-492E-9D1F-484AC3F42E19}"/>
              </a:ext>
            </a:extLst>
          </p:cNvPr>
          <p:cNvSpPr>
            <a:spLocks noGrp="1"/>
          </p:cNvSpPr>
          <p:nvPr>
            <p:ph type="title"/>
          </p:nvPr>
        </p:nvSpPr>
        <p:spPr/>
        <p:txBody>
          <a:bodyPr/>
          <a:lstStyle/>
          <a:p>
            <a:r>
              <a:rPr lang="en-GB" dirty="0"/>
              <a:t>Results day		</a:t>
            </a:r>
          </a:p>
        </p:txBody>
      </p:sp>
      <p:sp>
        <p:nvSpPr>
          <p:cNvPr id="3" name="Content Placeholder 2">
            <a:extLst>
              <a:ext uri="{FF2B5EF4-FFF2-40B4-BE49-F238E27FC236}">
                <a16:creationId xmlns:a16="http://schemas.microsoft.com/office/drawing/2014/main" id="{F96CA4A1-6322-4840-87B8-8498BC473B3D}"/>
              </a:ext>
            </a:extLst>
          </p:cNvPr>
          <p:cNvSpPr>
            <a:spLocks noGrp="1"/>
          </p:cNvSpPr>
          <p:nvPr>
            <p:ph idx="1"/>
          </p:nvPr>
        </p:nvSpPr>
        <p:spPr>
          <a:xfrm>
            <a:off x="677334" y="1783084"/>
            <a:ext cx="8596668" cy="3880773"/>
          </a:xfrm>
        </p:spPr>
        <p:txBody>
          <a:bodyPr>
            <a:normAutofit/>
          </a:bodyPr>
          <a:lstStyle/>
          <a:p>
            <a:r>
              <a:rPr lang="en-GB" dirty="0"/>
              <a:t>If you miss your grades, your firm choice may still take you but they might not be able to make a decision straight away</a:t>
            </a:r>
          </a:p>
          <a:p>
            <a:r>
              <a:rPr lang="en-GB" dirty="0"/>
              <a:t>If they can’t offer you a place on your original course, they may offer you a place on an alternative course</a:t>
            </a:r>
          </a:p>
          <a:p>
            <a:r>
              <a:rPr lang="en-GB" dirty="0"/>
              <a:t>If your firm choice reject you because you don’t get the grades and they can’t offer you a place, you will be accepted by your insurance choice, if you meet their grades</a:t>
            </a:r>
          </a:p>
          <a:p>
            <a:r>
              <a:rPr lang="en-GB" dirty="0"/>
              <a:t>If you miss grades for both firm and insurance and neither can take you, you can apply through Clearing for courses which still have space</a:t>
            </a:r>
          </a:p>
          <a:p>
            <a:pPr marL="0" indent="0">
              <a:buNone/>
            </a:pPr>
            <a:endParaRPr lang="en-GB" dirty="0"/>
          </a:p>
        </p:txBody>
      </p:sp>
    </p:spTree>
    <p:extLst>
      <p:ext uri="{BB962C8B-B14F-4D97-AF65-F5344CB8AC3E}">
        <p14:creationId xmlns:p14="http://schemas.microsoft.com/office/powerpoint/2010/main" val="2769965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7C854-B75D-4FC3-A1CC-82C0DDCB733E}"/>
              </a:ext>
            </a:extLst>
          </p:cNvPr>
          <p:cNvSpPr>
            <a:spLocks noGrp="1"/>
          </p:cNvSpPr>
          <p:nvPr>
            <p:ph type="ctrTitle"/>
          </p:nvPr>
        </p:nvSpPr>
        <p:spPr/>
        <p:txBody>
          <a:bodyPr/>
          <a:lstStyle/>
          <a:p>
            <a:r>
              <a:rPr lang="en-GB" dirty="0"/>
              <a:t>University Accommodation</a:t>
            </a:r>
          </a:p>
        </p:txBody>
      </p:sp>
      <p:sp>
        <p:nvSpPr>
          <p:cNvPr id="3" name="Subtitle 2">
            <a:extLst>
              <a:ext uri="{FF2B5EF4-FFF2-40B4-BE49-F238E27FC236}">
                <a16:creationId xmlns:a16="http://schemas.microsoft.com/office/drawing/2014/main" id="{B25BAC74-9D1B-4E50-8DEC-D9D659464394}"/>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359589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3F62-2598-4821-8FE9-0A237B145C41}"/>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2260D94-D3A4-403E-8BF2-B543F7B1BE2F}"/>
              </a:ext>
            </a:extLst>
          </p:cNvPr>
          <p:cNvSpPr>
            <a:spLocks noGrp="1"/>
          </p:cNvSpPr>
          <p:nvPr>
            <p:ph idx="1"/>
          </p:nvPr>
        </p:nvSpPr>
        <p:spPr>
          <a:xfrm>
            <a:off x="677334" y="1930400"/>
            <a:ext cx="8596668" cy="3880773"/>
          </a:xfrm>
        </p:spPr>
        <p:txBody>
          <a:bodyPr/>
          <a:lstStyle/>
          <a:p>
            <a:r>
              <a:rPr lang="en-GB" dirty="0"/>
              <a:t>Most people moving to a new town or city for university will need to find accommodation</a:t>
            </a:r>
          </a:p>
          <a:p>
            <a:r>
              <a:rPr lang="en-GB" dirty="0"/>
              <a:t>If you study close to home you could stay at home and travel to uni or you could move into student accommodation</a:t>
            </a:r>
          </a:p>
          <a:p>
            <a:r>
              <a:rPr lang="en-GB" dirty="0"/>
              <a:t>Most unis own some accommodation, traditionally called Halls of Residence, which they own and run</a:t>
            </a:r>
          </a:p>
          <a:p>
            <a:r>
              <a:rPr lang="en-GB" dirty="0"/>
              <a:t>Some unis only use private accommodation which their students have access to</a:t>
            </a:r>
          </a:p>
          <a:p>
            <a:r>
              <a:rPr lang="en-GB" dirty="0"/>
              <a:t>Generally if you live in university accommodation you’ll be living with other students studying at the same university (exception London)</a:t>
            </a:r>
          </a:p>
        </p:txBody>
      </p:sp>
    </p:spTree>
    <p:extLst>
      <p:ext uri="{BB962C8B-B14F-4D97-AF65-F5344CB8AC3E}">
        <p14:creationId xmlns:p14="http://schemas.microsoft.com/office/powerpoint/2010/main" val="1566816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3F62-2598-4821-8FE9-0A237B145C41}"/>
              </a:ext>
            </a:extLst>
          </p:cNvPr>
          <p:cNvSpPr>
            <a:spLocks noGrp="1"/>
          </p:cNvSpPr>
          <p:nvPr>
            <p:ph type="title"/>
          </p:nvPr>
        </p:nvSpPr>
        <p:spPr/>
        <p:txBody>
          <a:bodyPr/>
          <a:lstStyle/>
          <a:p>
            <a:r>
              <a:rPr lang="en-GB" dirty="0"/>
              <a:t>How it works</a:t>
            </a:r>
          </a:p>
        </p:txBody>
      </p:sp>
      <p:sp>
        <p:nvSpPr>
          <p:cNvPr id="3" name="Content Placeholder 2">
            <a:extLst>
              <a:ext uri="{FF2B5EF4-FFF2-40B4-BE49-F238E27FC236}">
                <a16:creationId xmlns:a16="http://schemas.microsoft.com/office/drawing/2014/main" id="{F2260D94-D3A4-403E-8BF2-B543F7B1BE2F}"/>
              </a:ext>
            </a:extLst>
          </p:cNvPr>
          <p:cNvSpPr>
            <a:spLocks noGrp="1"/>
          </p:cNvSpPr>
          <p:nvPr>
            <p:ph idx="1"/>
          </p:nvPr>
        </p:nvSpPr>
        <p:spPr/>
        <p:txBody>
          <a:bodyPr/>
          <a:lstStyle/>
          <a:p>
            <a:r>
              <a:rPr lang="en-GB" dirty="0"/>
              <a:t>Accommodation is often guaranteed for first years</a:t>
            </a:r>
          </a:p>
          <a:p>
            <a:r>
              <a:rPr lang="en-GB" dirty="0"/>
              <a:t>Might need to meet a deadline to be guaranteed a place</a:t>
            </a:r>
          </a:p>
          <a:p>
            <a:r>
              <a:rPr lang="en-GB" dirty="0"/>
              <a:t>Second and third years tend to find private accommodation close to uni</a:t>
            </a:r>
          </a:p>
          <a:p>
            <a:r>
              <a:rPr lang="en-GB" dirty="0"/>
              <a:t>Slightly different at Oxbridge where students often stay in uni accommodation for years 2/3</a:t>
            </a:r>
          </a:p>
          <a:p>
            <a:r>
              <a:rPr lang="en-GB" dirty="0"/>
              <a:t>University accommodation office can help you find private houses</a:t>
            </a:r>
          </a:p>
          <a:p>
            <a:r>
              <a:rPr lang="en-GB" dirty="0"/>
              <a:t>Look round at an open day or check out videos/virtual tours</a:t>
            </a:r>
          </a:p>
        </p:txBody>
      </p:sp>
    </p:spTree>
    <p:extLst>
      <p:ext uri="{BB962C8B-B14F-4D97-AF65-F5344CB8AC3E}">
        <p14:creationId xmlns:p14="http://schemas.microsoft.com/office/powerpoint/2010/main" val="3648597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3F62-2598-4821-8FE9-0A237B145C41}"/>
              </a:ext>
            </a:extLst>
          </p:cNvPr>
          <p:cNvSpPr>
            <a:spLocks noGrp="1"/>
          </p:cNvSpPr>
          <p:nvPr>
            <p:ph type="title"/>
          </p:nvPr>
        </p:nvSpPr>
        <p:spPr/>
        <p:txBody>
          <a:bodyPr/>
          <a:lstStyle/>
          <a:p>
            <a:r>
              <a:rPr lang="en-GB" dirty="0"/>
              <a:t>Options</a:t>
            </a:r>
          </a:p>
        </p:txBody>
      </p:sp>
      <p:sp>
        <p:nvSpPr>
          <p:cNvPr id="3" name="Content Placeholder 2">
            <a:extLst>
              <a:ext uri="{FF2B5EF4-FFF2-40B4-BE49-F238E27FC236}">
                <a16:creationId xmlns:a16="http://schemas.microsoft.com/office/drawing/2014/main" id="{F2260D94-D3A4-403E-8BF2-B543F7B1BE2F}"/>
              </a:ext>
            </a:extLst>
          </p:cNvPr>
          <p:cNvSpPr>
            <a:spLocks noGrp="1"/>
          </p:cNvSpPr>
          <p:nvPr>
            <p:ph idx="1"/>
          </p:nvPr>
        </p:nvSpPr>
        <p:spPr/>
        <p:txBody>
          <a:bodyPr>
            <a:normAutofit/>
          </a:bodyPr>
          <a:lstStyle/>
          <a:p>
            <a:r>
              <a:rPr lang="en-GB" dirty="0"/>
              <a:t>Large sites are broken down into flats/corridors/blocks</a:t>
            </a:r>
          </a:p>
          <a:p>
            <a:r>
              <a:rPr lang="en-GB" dirty="0" err="1"/>
              <a:t>En</a:t>
            </a:r>
            <a:r>
              <a:rPr lang="en-GB" dirty="0"/>
              <a:t> suite</a:t>
            </a:r>
          </a:p>
          <a:p>
            <a:r>
              <a:rPr lang="en-GB" dirty="0"/>
              <a:t>Shared facilities</a:t>
            </a:r>
          </a:p>
          <a:p>
            <a:r>
              <a:rPr lang="en-GB" dirty="0"/>
              <a:t>Shared bedroom</a:t>
            </a:r>
          </a:p>
          <a:p>
            <a:r>
              <a:rPr lang="en-GB" dirty="0"/>
              <a:t>Studio flats with own kitchen/living area</a:t>
            </a:r>
          </a:p>
          <a:p>
            <a:r>
              <a:rPr lang="en-GB" dirty="0"/>
              <a:t>Catered where meals are provided, dietary requirements catered for. Basic cooking facilities provided</a:t>
            </a:r>
          </a:p>
          <a:p>
            <a:r>
              <a:rPr lang="en-GB" dirty="0"/>
              <a:t>Self catered with access to cooking facilities </a:t>
            </a:r>
          </a:p>
          <a:p>
            <a:r>
              <a:rPr lang="en-GB" dirty="0"/>
              <a:t>Rooms which can be adapted for students with disabilities</a:t>
            </a:r>
          </a:p>
          <a:p>
            <a:r>
              <a:rPr lang="en-GB" dirty="0"/>
              <a:t>Single sex blocks, quiet blocks, alcohol free</a:t>
            </a:r>
          </a:p>
        </p:txBody>
      </p:sp>
    </p:spTree>
    <p:extLst>
      <p:ext uri="{BB962C8B-B14F-4D97-AF65-F5344CB8AC3E}">
        <p14:creationId xmlns:p14="http://schemas.microsoft.com/office/powerpoint/2010/main" val="3092282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3F62-2598-4821-8FE9-0A237B145C41}"/>
              </a:ext>
            </a:extLst>
          </p:cNvPr>
          <p:cNvSpPr>
            <a:spLocks noGrp="1"/>
          </p:cNvSpPr>
          <p:nvPr>
            <p:ph type="title"/>
          </p:nvPr>
        </p:nvSpPr>
        <p:spPr/>
        <p:txBody>
          <a:bodyPr/>
          <a:lstStyle/>
          <a:p>
            <a:r>
              <a:rPr lang="en-GB" dirty="0"/>
              <a:t>Cost</a:t>
            </a:r>
          </a:p>
        </p:txBody>
      </p:sp>
      <p:sp>
        <p:nvSpPr>
          <p:cNvPr id="3" name="Content Placeholder 2">
            <a:extLst>
              <a:ext uri="{FF2B5EF4-FFF2-40B4-BE49-F238E27FC236}">
                <a16:creationId xmlns:a16="http://schemas.microsoft.com/office/drawing/2014/main" id="{F2260D94-D3A4-403E-8BF2-B543F7B1BE2F}"/>
              </a:ext>
            </a:extLst>
          </p:cNvPr>
          <p:cNvSpPr>
            <a:spLocks noGrp="1"/>
          </p:cNvSpPr>
          <p:nvPr>
            <p:ph idx="1"/>
          </p:nvPr>
        </p:nvSpPr>
        <p:spPr/>
        <p:txBody>
          <a:bodyPr/>
          <a:lstStyle/>
          <a:p>
            <a:r>
              <a:rPr lang="en-GB" dirty="0"/>
              <a:t>What’s your budget? What student finance will you receive? Part time job? Parental help?</a:t>
            </a:r>
          </a:p>
          <a:p>
            <a:r>
              <a:rPr lang="en-GB" dirty="0"/>
              <a:t>Varies hugely depending on location, catering, en-suite, facilities and which bills are included</a:t>
            </a:r>
          </a:p>
          <a:p>
            <a:r>
              <a:rPr lang="en-GB" dirty="0"/>
              <a:t>Average cost in halls is £166 per week</a:t>
            </a:r>
          </a:p>
          <a:p>
            <a:r>
              <a:rPr lang="en-GB" dirty="0"/>
              <a:t>Prices should be on websites</a:t>
            </a:r>
          </a:p>
          <a:p>
            <a:r>
              <a:rPr lang="en-GB" dirty="0"/>
              <a:t>More expensive in London and Edinburgh</a:t>
            </a:r>
          </a:p>
          <a:p>
            <a:r>
              <a:rPr lang="en-GB" dirty="0"/>
              <a:t>Contract lengths vary so check</a:t>
            </a:r>
          </a:p>
          <a:p>
            <a:r>
              <a:rPr lang="en-GB" dirty="0"/>
              <a:t>Some might require you to move out over the holidays</a:t>
            </a:r>
          </a:p>
          <a:p>
            <a:endParaRPr lang="en-GB" dirty="0"/>
          </a:p>
        </p:txBody>
      </p:sp>
    </p:spTree>
    <p:extLst>
      <p:ext uri="{BB962C8B-B14F-4D97-AF65-F5344CB8AC3E}">
        <p14:creationId xmlns:p14="http://schemas.microsoft.com/office/powerpoint/2010/main" val="2015726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3F62-2598-4821-8FE9-0A237B145C41}"/>
              </a:ext>
            </a:extLst>
          </p:cNvPr>
          <p:cNvSpPr>
            <a:spLocks noGrp="1"/>
          </p:cNvSpPr>
          <p:nvPr>
            <p:ph type="title"/>
          </p:nvPr>
        </p:nvSpPr>
        <p:spPr/>
        <p:txBody>
          <a:bodyPr/>
          <a:lstStyle/>
          <a:p>
            <a:r>
              <a:rPr lang="en-GB" dirty="0"/>
              <a:t>Facilities</a:t>
            </a:r>
          </a:p>
        </p:txBody>
      </p:sp>
      <p:sp>
        <p:nvSpPr>
          <p:cNvPr id="3" name="Content Placeholder 2">
            <a:extLst>
              <a:ext uri="{FF2B5EF4-FFF2-40B4-BE49-F238E27FC236}">
                <a16:creationId xmlns:a16="http://schemas.microsoft.com/office/drawing/2014/main" id="{F2260D94-D3A4-403E-8BF2-B543F7B1BE2F}"/>
              </a:ext>
            </a:extLst>
          </p:cNvPr>
          <p:cNvSpPr>
            <a:spLocks noGrp="1"/>
          </p:cNvSpPr>
          <p:nvPr>
            <p:ph idx="1"/>
          </p:nvPr>
        </p:nvSpPr>
        <p:spPr/>
        <p:txBody>
          <a:bodyPr/>
          <a:lstStyle/>
          <a:p>
            <a:r>
              <a:rPr lang="en-GB" dirty="0"/>
              <a:t>Halls often run activities in Freshers Week</a:t>
            </a:r>
          </a:p>
          <a:p>
            <a:r>
              <a:rPr lang="en-GB" dirty="0"/>
              <a:t>Might run social activities and events throughout the year</a:t>
            </a:r>
          </a:p>
          <a:p>
            <a:r>
              <a:rPr lang="en-GB" dirty="0"/>
              <a:t>Facilities vary but generally have laundry/bike storage/wifi</a:t>
            </a:r>
          </a:p>
          <a:p>
            <a:r>
              <a:rPr lang="en-GB" dirty="0"/>
              <a:t>Might have bar, gym, common room, study spaces, cleaning, parking, shop</a:t>
            </a:r>
          </a:p>
          <a:p>
            <a:r>
              <a:rPr lang="en-GB" dirty="0"/>
              <a:t>Furniture includes bed, desk, chair, wardrobe, shelves, drawers</a:t>
            </a:r>
          </a:p>
          <a:p>
            <a:r>
              <a:rPr lang="en-GB" dirty="0"/>
              <a:t>Bring towels, bedding, things to make you feel at home, kitchen equipment</a:t>
            </a:r>
          </a:p>
        </p:txBody>
      </p:sp>
    </p:spTree>
    <p:extLst>
      <p:ext uri="{BB962C8B-B14F-4D97-AF65-F5344CB8AC3E}">
        <p14:creationId xmlns:p14="http://schemas.microsoft.com/office/powerpoint/2010/main" val="2042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46CB8-664E-4FB4-A2D8-6141CF4E8BAC}"/>
              </a:ext>
            </a:extLst>
          </p:cNvPr>
          <p:cNvSpPr>
            <a:spLocks noGrp="1"/>
          </p:cNvSpPr>
          <p:nvPr>
            <p:ph type="title"/>
          </p:nvPr>
        </p:nvSpPr>
        <p:spPr/>
        <p:txBody>
          <a:bodyPr/>
          <a:lstStyle/>
          <a:p>
            <a:r>
              <a:rPr lang="en-GB" dirty="0"/>
              <a:t>How to choose</a:t>
            </a:r>
          </a:p>
        </p:txBody>
      </p:sp>
      <p:sp>
        <p:nvSpPr>
          <p:cNvPr id="3" name="Content Placeholder 2">
            <a:extLst>
              <a:ext uri="{FF2B5EF4-FFF2-40B4-BE49-F238E27FC236}">
                <a16:creationId xmlns:a16="http://schemas.microsoft.com/office/drawing/2014/main" id="{498C28DF-BE63-44AF-930A-7BE8AB35E6EC}"/>
              </a:ext>
            </a:extLst>
          </p:cNvPr>
          <p:cNvSpPr>
            <a:spLocks noGrp="1"/>
          </p:cNvSpPr>
          <p:nvPr>
            <p:ph idx="1"/>
          </p:nvPr>
        </p:nvSpPr>
        <p:spPr>
          <a:xfrm>
            <a:off x="677334" y="1799862"/>
            <a:ext cx="8596668" cy="3880773"/>
          </a:xfrm>
        </p:spPr>
        <p:txBody>
          <a:bodyPr>
            <a:normAutofit fontScale="85000" lnSpcReduction="10000"/>
          </a:bodyPr>
          <a:lstStyle/>
          <a:p>
            <a:pPr lvl="0"/>
            <a:r>
              <a:rPr lang="en-GB" dirty="0"/>
              <a:t>Location – how close is the site to the university and/or the city. Think about travel to and from campus. Do you want to be near campus or town?</a:t>
            </a:r>
          </a:p>
          <a:p>
            <a:pPr lvl="0"/>
            <a:r>
              <a:rPr lang="en-GB" dirty="0"/>
              <a:t>Price – what can you afford. Prices vary hugely</a:t>
            </a:r>
          </a:p>
          <a:p>
            <a:pPr lvl="0"/>
            <a:r>
              <a:rPr lang="en-GB" dirty="0"/>
              <a:t>Facilities – what is important to you and what facilities are nearby? </a:t>
            </a:r>
            <a:r>
              <a:rPr lang="en-GB" dirty="0" err="1"/>
              <a:t>En</a:t>
            </a:r>
            <a:r>
              <a:rPr lang="en-GB" dirty="0"/>
              <a:t> suite or shared?</a:t>
            </a:r>
          </a:p>
          <a:p>
            <a:pPr lvl="0"/>
            <a:r>
              <a:rPr lang="en-GB" dirty="0"/>
              <a:t>Bedroom type – a studio flat might sound great but it could be harder to get to know people and will be expensive</a:t>
            </a:r>
          </a:p>
          <a:p>
            <a:pPr lvl="0"/>
            <a:r>
              <a:rPr lang="en-GB" dirty="0"/>
              <a:t>Contract length – do you want to be able to stay there in the holidays?</a:t>
            </a:r>
          </a:p>
          <a:p>
            <a:pPr lvl="0"/>
            <a:r>
              <a:rPr lang="en-GB" dirty="0"/>
              <a:t>University managed or private?</a:t>
            </a:r>
          </a:p>
          <a:p>
            <a:pPr lvl="0"/>
            <a:r>
              <a:rPr lang="en-GB" dirty="0"/>
              <a:t>Size of site – do you want a large or smaller site?</a:t>
            </a:r>
          </a:p>
          <a:p>
            <a:pPr lvl="0"/>
            <a:r>
              <a:rPr lang="en-GB" dirty="0"/>
              <a:t>Catering – what do you want?</a:t>
            </a:r>
          </a:p>
          <a:p>
            <a:pPr lvl="0"/>
            <a:r>
              <a:rPr lang="en-GB" dirty="0"/>
              <a:t>Look at google reviews, Student Room and Uni Compare, You Tube reviews</a:t>
            </a:r>
          </a:p>
          <a:p>
            <a:pPr lvl="0"/>
            <a:r>
              <a:rPr lang="en-GB" dirty="0"/>
              <a:t>Ask students at open days what their experience has been</a:t>
            </a:r>
          </a:p>
          <a:p>
            <a:endParaRPr lang="en-GB" dirty="0"/>
          </a:p>
        </p:txBody>
      </p:sp>
    </p:spTree>
    <p:extLst>
      <p:ext uri="{BB962C8B-B14F-4D97-AF65-F5344CB8AC3E}">
        <p14:creationId xmlns:p14="http://schemas.microsoft.com/office/powerpoint/2010/main" val="553539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7AA4B-51FD-4FFE-84CC-E64D00674BCA}"/>
              </a:ext>
            </a:extLst>
          </p:cNvPr>
          <p:cNvSpPr>
            <a:spLocks noGrp="1"/>
          </p:cNvSpPr>
          <p:nvPr>
            <p:ph type="title"/>
          </p:nvPr>
        </p:nvSpPr>
        <p:spPr/>
        <p:txBody>
          <a:bodyPr/>
          <a:lstStyle/>
          <a:p>
            <a:r>
              <a:rPr lang="en-GB" dirty="0"/>
              <a:t>Private accommodation	</a:t>
            </a:r>
          </a:p>
        </p:txBody>
      </p:sp>
      <p:sp>
        <p:nvSpPr>
          <p:cNvPr id="3" name="Content Placeholder 2">
            <a:extLst>
              <a:ext uri="{FF2B5EF4-FFF2-40B4-BE49-F238E27FC236}">
                <a16:creationId xmlns:a16="http://schemas.microsoft.com/office/drawing/2014/main" id="{4491F315-7DBF-49EA-B22A-5079ADB40DF8}"/>
              </a:ext>
            </a:extLst>
          </p:cNvPr>
          <p:cNvSpPr>
            <a:spLocks noGrp="1"/>
          </p:cNvSpPr>
          <p:nvPr>
            <p:ph idx="1"/>
          </p:nvPr>
        </p:nvSpPr>
        <p:spPr/>
        <p:txBody>
          <a:bodyPr/>
          <a:lstStyle/>
          <a:p>
            <a:r>
              <a:rPr lang="en-GB" dirty="0"/>
              <a:t>Students’ Union may offer contract checking services or the uni may have a list of recommended landlords</a:t>
            </a:r>
          </a:p>
          <a:p>
            <a:r>
              <a:rPr lang="en-GB" dirty="0"/>
              <a:t>Read contracts carefully, check break clauses</a:t>
            </a:r>
          </a:p>
          <a:p>
            <a:r>
              <a:rPr lang="en-GB" dirty="0"/>
              <a:t>Check fees/admin fees</a:t>
            </a:r>
          </a:p>
          <a:p>
            <a:r>
              <a:rPr lang="en-GB" dirty="0"/>
              <a:t>Look for individual contracts and not joint contracts where you’re liable for the rent of everyone in the property</a:t>
            </a:r>
          </a:p>
          <a:p>
            <a:r>
              <a:rPr lang="en-GB" dirty="0"/>
              <a:t>Take photos when you move in</a:t>
            </a:r>
          </a:p>
          <a:p>
            <a:r>
              <a:rPr lang="en-GB" dirty="0"/>
              <a:t>Check which bills are included</a:t>
            </a:r>
          </a:p>
        </p:txBody>
      </p:sp>
    </p:spTree>
    <p:extLst>
      <p:ext uri="{BB962C8B-B14F-4D97-AF65-F5344CB8AC3E}">
        <p14:creationId xmlns:p14="http://schemas.microsoft.com/office/powerpoint/2010/main" val="1071590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3E152-E70C-4CA6-A4C5-DBBF4DF9AEF6}"/>
              </a:ext>
            </a:extLst>
          </p:cNvPr>
          <p:cNvSpPr>
            <a:spLocks noGrp="1"/>
          </p:cNvSpPr>
          <p:nvPr>
            <p:ph type="title"/>
          </p:nvPr>
        </p:nvSpPr>
        <p:spPr/>
        <p:txBody>
          <a:bodyPr/>
          <a:lstStyle/>
          <a:p>
            <a:r>
              <a:rPr lang="en-GB" dirty="0"/>
              <a:t>How to apply</a:t>
            </a:r>
          </a:p>
        </p:txBody>
      </p:sp>
      <p:sp>
        <p:nvSpPr>
          <p:cNvPr id="3" name="Content Placeholder 2">
            <a:extLst>
              <a:ext uri="{FF2B5EF4-FFF2-40B4-BE49-F238E27FC236}">
                <a16:creationId xmlns:a16="http://schemas.microsoft.com/office/drawing/2014/main" id="{7ACAADDD-D81A-4791-9306-D74A562BDE7D}"/>
              </a:ext>
            </a:extLst>
          </p:cNvPr>
          <p:cNvSpPr>
            <a:spLocks noGrp="1"/>
          </p:cNvSpPr>
          <p:nvPr>
            <p:ph idx="1"/>
          </p:nvPr>
        </p:nvSpPr>
        <p:spPr/>
        <p:txBody>
          <a:bodyPr>
            <a:normAutofit/>
          </a:bodyPr>
          <a:lstStyle/>
          <a:p>
            <a:r>
              <a:rPr lang="en-GB" dirty="0"/>
              <a:t>The date and process by which you can apply for accommodation varies from university to university</a:t>
            </a:r>
          </a:p>
          <a:p>
            <a:r>
              <a:rPr lang="en-GB" dirty="0"/>
              <a:t>It is normally some time from March of the year you will be attending</a:t>
            </a:r>
          </a:p>
          <a:p>
            <a:pPr lvl="0"/>
            <a:r>
              <a:rPr lang="en-GB" dirty="0"/>
              <a:t>Some universities will let you apply once you have an offer from them </a:t>
            </a:r>
          </a:p>
          <a:p>
            <a:pPr lvl="0"/>
            <a:r>
              <a:rPr lang="en-GB" dirty="0"/>
              <a:t>Some will only let you apply once you’ve accepted an offer</a:t>
            </a:r>
          </a:p>
          <a:p>
            <a:pPr lvl="0"/>
            <a:r>
              <a:rPr lang="en-GB" dirty="0"/>
              <a:t>Some universities will allow you to apply for accommodation if they’re your insurance option</a:t>
            </a:r>
          </a:p>
          <a:p>
            <a:pPr lvl="0"/>
            <a:r>
              <a:rPr lang="en-GB" dirty="0"/>
              <a:t>Some universities will only open applications to you if you put them as your firm choice. This might mean if you end up at your insurance university, you’ll need to apply for accommodation later on.</a:t>
            </a:r>
          </a:p>
          <a:p>
            <a:pPr marL="0" indent="0">
              <a:buNone/>
            </a:pPr>
            <a:r>
              <a:rPr lang="en-GB" dirty="0"/>
              <a:t> </a:t>
            </a:r>
          </a:p>
        </p:txBody>
      </p:sp>
    </p:spTree>
    <p:extLst>
      <p:ext uri="{BB962C8B-B14F-4D97-AF65-F5344CB8AC3E}">
        <p14:creationId xmlns:p14="http://schemas.microsoft.com/office/powerpoint/2010/main" val="2952042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16ABF-7A45-428D-81C6-101A8F8A579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161DDD1-6BB7-440A-AFA8-D26CED6BF454}"/>
              </a:ext>
            </a:extLst>
          </p:cNvPr>
          <p:cNvSpPr>
            <a:spLocks noGrp="1"/>
          </p:cNvSpPr>
          <p:nvPr>
            <p:ph idx="1"/>
          </p:nvPr>
        </p:nvSpPr>
        <p:spPr/>
        <p:txBody>
          <a:bodyPr/>
          <a:lstStyle/>
          <a:p>
            <a:r>
              <a:rPr lang="en-GB" dirty="0"/>
              <a:t>Most students have yet to hear from a lot of their choices so don’t worry if you are yet to hear. No one has heard form Edinburgh, Cambridge, UCL, Bath, LSE.</a:t>
            </a:r>
          </a:p>
          <a:p>
            <a:r>
              <a:rPr lang="en-GB" dirty="0"/>
              <a:t>Only 19 students out of 64 have heard from all choices</a:t>
            </a:r>
          </a:p>
          <a:p>
            <a:r>
              <a:rPr lang="en-GB" dirty="0"/>
              <a:t>If you’ve applied for Sciences, some  high tariff universities or courses which interview then you will still have outstanding decisions</a:t>
            </a:r>
          </a:p>
          <a:p>
            <a:r>
              <a:rPr lang="en-GB" dirty="0"/>
              <a:t>Lots of unis will wait until 25 January deadline to make decisions</a:t>
            </a:r>
          </a:p>
          <a:p>
            <a:pPr marL="0" indent="0">
              <a:buNone/>
            </a:pPr>
            <a:endParaRPr lang="en-GB" dirty="0"/>
          </a:p>
        </p:txBody>
      </p:sp>
    </p:spTree>
    <p:extLst>
      <p:ext uri="{BB962C8B-B14F-4D97-AF65-F5344CB8AC3E}">
        <p14:creationId xmlns:p14="http://schemas.microsoft.com/office/powerpoint/2010/main" val="92403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CD320-B6E3-44CB-A572-431075569C8C}"/>
              </a:ext>
            </a:extLst>
          </p:cNvPr>
          <p:cNvSpPr>
            <a:spLocks noGrp="1"/>
          </p:cNvSpPr>
          <p:nvPr>
            <p:ph type="title"/>
          </p:nvPr>
        </p:nvSpPr>
        <p:spPr/>
        <p:txBody>
          <a:bodyPr/>
          <a:lstStyle/>
          <a:p>
            <a:r>
              <a:rPr lang="en-GB" dirty="0"/>
              <a:t>How to apply</a:t>
            </a:r>
          </a:p>
        </p:txBody>
      </p:sp>
      <p:sp>
        <p:nvSpPr>
          <p:cNvPr id="3" name="Content Placeholder 2">
            <a:extLst>
              <a:ext uri="{FF2B5EF4-FFF2-40B4-BE49-F238E27FC236}">
                <a16:creationId xmlns:a16="http://schemas.microsoft.com/office/drawing/2014/main" id="{B6CCC752-F114-47DB-8F71-CCF4BB488830}"/>
              </a:ext>
            </a:extLst>
          </p:cNvPr>
          <p:cNvSpPr>
            <a:spLocks noGrp="1"/>
          </p:cNvSpPr>
          <p:nvPr>
            <p:ph idx="1"/>
          </p:nvPr>
        </p:nvSpPr>
        <p:spPr>
          <a:xfrm>
            <a:off x="677334" y="1674027"/>
            <a:ext cx="8596668" cy="3880773"/>
          </a:xfrm>
        </p:spPr>
        <p:txBody>
          <a:bodyPr>
            <a:normAutofit fontScale="85000" lnSpcReduction="10000"/>
          </a:bodyPr>
          <a:lstStyle/>
          <a:p>
            <a:endParaRPr lang="en-GB" dirty="0"/>
          </a:p>
          <a:p>
            <a:r>
              <a:rPr lang="en-GB" dirty="0"/>
              <a:t>If you’re waiting to hear back from universities and therefore have yet to make your firm and insurance choice, this might mean you can’t yet choose your accommodation yet</a:t>
            </a:r>
          </a:p>
          <a:p>
            <a:r>
              <a:rPr lang="en-GB" dirty="0"/>
              <a:t>Make sure you still apply by any given deadline which will be well ahead of your course start date</a:t>
            </a:r>
          </a:p>
          <a:p>
            <a:r>
              <a:rPr lang="en-GB" dirty="0"/>
              <a:t>If you’re eligible to, make sure you also apply for accommodation at your insurance institution, not just your firm choice </a:t>
            </a:r>
          </a:p>
          <a:p>
            <a:r>
              <a:rPr lang="en-GB" dirty="0"/>
              <a:t>Some universities will allocate on a first come first served basis so the earlier you apply, the better chance you have of getting your choice of accommodation</a:t>
            </a:r>
          </a:p>
          <a:p>
            <a:r>
              <a:rPr lang="en-GB" dirty="0"/>
              <a:t>If you can’t apply yet, do your research now so you know what your preferences are and can apply as soon as you’re eligible</a:t>
            </a:r>
          </a:p>
          <a:p>
            <a:r>
              <a:rPr lang="en-GB" dirty="0"/>
              <a:t>You usually put down a number of preferences – your preferred site and/or as your preferred type of room (standard, ensuite, catered etc). You might be asked to rank your options. </a:t>
            </a:r>
          </a:p>
          <a:p>
            <a:endParaRPr lang="en-GB" dirty="0"/>
          </a:p>
          <a:p>
            <a:endParaRPr lang="en-GB" dirty="0"/>
          </a:p>
        </p:txBody>
      </p:sp>
    </p:spTree>
    <p:extLst>
      <p:ext uri="{BB962C8B-B14F-4D97-AF65-F5344CB8AC3E}">
        <p14:creationId xmlns:p14="http://schemas.microsoft.com/office/powerpoint/2010/main" val="472222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E86AF-79FA-4291-9ABE-D7E1D0EDEEB0}"/>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6A6771CF-252D-48B7-9174-FF7EED319636}"/>
              </a:ext>
            </a:extLst>
          </p:cNvPr>
          <p:cNvSpPr>
            <a:spLocks noGrp="1"/>
          </p:cNvSpPr>
          <p:nvPr>
            <p:ph idx="1"/>
          </p:nvPr>
        </p:nvSpPr>
        <p:spPr/>
        <p:txBody>
          <a:bodyPr/>
          <a:lstStyle/>
          <a:p>
            <a:r>
              <a:rPr lang="en-GB" dirty="0"/>
              <a:t>Accommodation offices will do their best to match you to your preferences, but some residences will be very over-subscribed, so you’re not guaranteed to get your first choice</a:t>
            </a:r>
          </a:p>
          <a:p>
            <a:r>
              <a:rPr lang="en-GB" dirty="0"/>
              <a:t>You will normally find out which accommodation you have been allocated after A level results, when you know for definite which university you will be attending. </a:t>
            </a:r>
          </a:p>
          <a:p>
            <a:endParaRPr lang="en-GB" dirty="0"/>
          </a:p>
        </p:txBody>
      </p:sp>
    </p:spTree>
    <p:extLst>
      <p:ext uri="{BB962C8B-B14F-4D97-AF65-F5344CB8AC3E}">
        <p14:creationId xmlns:p14="http://schemas.microsoft.com/office/powerpoint/2010/main" val="2946209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16E60-B6E9-4C80-A9B0-69B96FDB1CD4}"/>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0FD57DA5-739F-4C77-9EE8-9AF2EEB6FCE7}"/>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06061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2440-259B-492E-9D1F-484AC3F42E19}"/>
              </a:ext>
            </a:extLst>
          </p:cNvPr>
          <p:cNvSpPr>
            <a:spLocks noGrp="1"/>
          </p:cNvSpPr>
          <p:nvPr>
            <p:ph type="title"/>
          </p:nvPr>
        </p:nvSpPr>
        <p:spPr/>
        <p:txBody>
          <a:bodyPr/>
          <a:lstStyle/>
          <a:p>
            <a:r>
              <a:rPr lang="en-GB" dirty="0"/>
              <a:t>Offers</a:t>
            </a:r>
          </a:p>
        </p:txBody>
      </p:sp>
      <p:sp>
        <p:nvSpPr>
          <p:cNvPr id="3" name="Content Placeholder 2">
            <a:extLst>
              <a:ext uri="{FF2B5EF4-FFF2-40B4-BE49-F238E27FC236}">
                <a16:creationId xmlns:a16="http://schemas.microsoft.com/office/drawing/2014/main" id="{F96CA4A1-6322-4840-87B8-8498BC473B3D}"/>
              </a:ext>
            </a:extLst>
          </p:cNvPr>
          <p:cNvSpPr>
            <a:spLocks noGrp="1"/>
          </p:cNvSpPr>
          <p:nvPr>
            <p:ph idx="1"/>
          </p:nvPr>
        </p:nvSpPr>
        <p:spPr/>
        <p:txBody>
          <a:bodyPr/>
          <a:lstStyle/>
          <a:p>
            <a:r>
              <a:rPr lang="en-GB" dirty="0"/>
              <a:t>Unconditional</a:t>
            </a:r>
          </a:p>
          <a:p>
            <a:r>
              <a:rPr lang="en-GB" dirty="0"/>
              <a:t>Conditional – dependent on your grades and possibly other conditions e.g. a medical/DBS check/IELTS. Make sure you submit/apply for any of these which are relevant</a:t>
            </a:r>
          </a:p>
          <a:p>
            <a:r>
              <a:rPr lang="en-GB" dirty="0"/>
              <a:t>Interview – ensure you check out guidance on university websites</a:t>
            </a:r>
          </a:p>
          <a:p>
            <a:r>
              <a:rPr lang="en-GB" dirty="0"/>
              <a:t>Unsuccessful</a:t>
            </a:r>
          </a:p>
          <a:p>
            <a:r>
              <a:rPr lang="en-GB" dirty="0"/>
              <a:t>Universities have until 18 May to make a decision. Some hadn’t made decisions by then last year so outstanding students get rejected by default</a:t>
            </a:r>
          </a:p>
          <a:p>
            <a:pPr marL="0" indent="0">
              <a:buNone/>
            </a:pPr>
            <a:endParaRPr lang="en-GB" dirty="0"/>
          </a:p>
        </p:txBody>
      </p:sp>
    </p:spTree>
    <p:extLst>
      <p:ext uri="{BB962C8B-B14F-4D97-AF65-F5344CB8AC3E}">
        <p14:creationId xmlns:p14="http://schemas.microsoft.com/office/powerpoint/2010/main" val="687700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5CC98-C38E-479A-B328-FAE6B16FCC8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B457131-EAD3-4CE4-90E9-660634EF7CE5}"/>
              </a:ext>
            </a:extLst>
          </p:cNvPr>
          <p:cNvSpPr>
            <a:spLocks noGrp="1"/>
          </p:cNvSpPr>
          <p:nvPr>
            <p:ph idx="1"/>
          </p:nvPr>
        </p:nvSpPr>
        <p:spPr/>
        <p:txBody>
          <a:bodyPr/>
          <a:lstStyle/>
          <a:p>
            <a:r>
              <a:rPr lang="en-GB" dirty="0"/>
              <a:t>Decline any other offers</a:t>
            </a:r>
          </a:p>
          <a:p>
            <a:r>
              <a:rPr lang="en-GB" dirty="0"/>
              <a:t>Generally wait until you’ve heard back from all unis before you make your final choice</a:t>
            </a:r>
          </a:p>
          <a:p>
            <a:r>
              <a:rPr lang="en-GB" dirty="0"/>
              <a:t>You need to do all this at the same time – you can’t decline offers as they come in, choose your insurance one day and your firm a few weeks later. </a:t>
            </a:r>
          </a:p>
          <a:p>
            <a:pPr marL="0" indent="0">
              <a:buNone/>
            </a:pPr>
            <a:endParaRPr lang="en-GB" dirty="0"/>
          </a:p>
        </p:txBody>
      </p:sp>
    </p:spTree>
    <p:extLst>
      <p:ext uri="{BB962C8B-B14F-4D97-AF65-F5344CB8AC3E}">
        <p14:creationId xmlns:p14="http://schemas.microsoft.com/office/powerpoint/2010/main" val="1832598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4EC3E-BC8E-423D-9AE5-E9A9A7FD5FF8}"/>
              </a:ext>
            </a:extLst>
          </p:cNvPr>
          <p:cNvSpPr>
            <a:spLocks noGrp="1"/>
          </p:cNvSpPr>
          <p:nvPr>
            <p:ph type="title"/>
          </p:nvPr>
        </p:nvSpPr>
        <p:spPr/>
        <p:txBody>
          <a:bodyPr/>
          <a:lstStyle/>
          <a:p>
            <a:r>
              <a:rPr lang="en-GB" dirty="0"/>
              <a:t>How to choose</a:t>
            </a:r>
          </a:p>
        </p:txBody>
      </p:sp>
      <p:sp>
        <p:nvSpPr>
          <p:cNvPr id="3" name="Content Placeholder 2">
            <a:extLst>
              <a:ext uri="{FF2B5EF4-FFF2-40B4-BE49-F238E27FC236}">
                <a16:creationId xmlns:a16="http://schemas.microsoft.com/office/drawing/2014/main" id="{95D895E2-15F3-499E-A4F0-9B39DA77E126}"/>
              </a:ext>
            </a:extLst>
          </p:cNvPr>
          <p:cNvSpPr>
            <a:spLocks noGrp="1"/>
          </p:cNvSpPr>
          <p:nvPr>
            <p:ph idx="1"/>
          </p:nvPr>
        </p:nvSpPr>
        <p:spPr/>
        <p:txBody>
          <a:bodyPr/>
          <a:lstStyle/>
          <a:p>
            <a:r>
              <a:rPr lang="en-GB" dirty="0"/>
              <a:t>Look carefully at the course – structure, modules, choice, specialisms, staff expertise, industry links</a:t>
            </a:r>
          </a:p>
          <a:p>
            <a:r>
              <a:rPr lang="en-GB" dirty="0"/>
              <a:t>Facilities/investment</a:t>
            </a:r>
          </a:p>
          <a:p>
            <a:r>
              <a:rPr lang="en-GB" dirty="0"/>
              <a:t>Cohort size (20-400)</a:t>
            </a:r>
          </a:p>
          <a:p>
            <a:r>
              <a:rPr lang="en-GB" dirty="0"/>
              <a:t>Number of taught/contact hours</a:t>
            </a:r>
          </a:p>
          <a:p>
            <a:r>
              <a:rPr lang="en-GB" dirty="0"/>
              <a:t>Study abroad options/sandwich year/placement year</a:t>
            </a:r>
          </a:p>
          <a:p>
            <a:r>
              <a:rPr lang="en-GB" dirty="0"/>
              <a:t>Assessment methods (exams, presentations, essays, portfolio, group work, practicals, placements)</a:t>
            </a:r>
          </a:p>
          <a:p>
            <a:r>
              <a:rPr lang="en-GB" dirty="0"/>
              <a:t>Location/type of placement, frequency, number of hours</a:t>
            </a:r>
          </a:p>
          <a:p>
            <a:endParaRPr lang="en-GB" dirty="0"/>
          </a:p>
          <a:p>
            <a:endParaRPr lang="en-GB" dirty="0"/>
          </a:p>
        </p:txBody>
      </p:sp>
    </p:spTree>
    <p:extLst>
      <p:ext uri="{BB962C8B-B14F-4D97-AF65-F5344CB8AC3E}">
        <p14:creationId xmlns:p14="http://schemas.microsoft.com/office/powerpoint/2010/main" val="1850459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D4783-738D-4B94-9258-F355F9669F79}"/>
              </a:ext>
            </a:extLst>
          </p:cNvPr>
          <p:cNvSpPr>
            <a:spLocks noGrp="1"/>
          </p:cNvSpPr>
          <p:nvPr>
            <p:ph type="title"/>
          </p:nvPr>
        </p:nvSpPr>
        <p:spPr/>
        <p:txBody>
          <a:bodyPr/>
          <a:lstStyle/>
          <a:p>
            <a:r>
              <a:rPr lang="en-GB" dirty="0"/>
              <a:t>University</a:t>
            </a:r>
          </a:p>
        </p:txBody>
      </p:sp>
      <p:sp>
        <p:nvSpPr>
          <p:cNvPr id="3" name="Content Placeholder 2">
            <a:extLst>
              <a:ext uri="{FF2B5EF4-FFF2-40B4-BE49-F238E27FC236}">
                <a16:creationId xmlns:a16="http://schemas.microsoft.com/office/drawing/2014/main" id="{FFFE8CB6-EACE-410C-B638-5D7530DBDB6D}"/>
              </a:ext>
            </a:extLst>
          </p:cNvPr>
          <p:cNvSpPr>
            <a:spLocks noGrp="1"/>
          </p:cNvSpPr>
          <p:nvPr>
            <p:ph idx="1"/>
          </p:nvPr>
        </p:nvSpPr>
        <p:spPr>
          <a:xfrm>
            <a:off x="677334" y="1690689"/>
            <a:ext cx="8596668" cy="3880773"/>
          </a:xfrm>
        </p:spPr>
        <p:txBody>
          <a:bodyPr/>
          <a:lstStyle/>
          <a:p>
            <a:endParaRPr lang="en-GB" dirty="0"/>
          </a:p>
          <a:p>
            <a:r>
              <a:rPr lang="en-GB" dirty="0"/>
              <a:t>Sports and societies</a:t>
            </a:r>
          </a:p>
          <a:p>
            <a:r>
              <a:rPr lang="en-GB" dirty="0"/>
              <a:t>Availability of part time work</a:t>
            </a:r>
          </a:p>
          <a:p>
            <a:r>
              <a:rPr lang="en-GB" dirty="0"/>
              <a:t>Support services – counselling, disability, study development, dyslexia, wellbeing</a:t>
            </a:r>
          </a:p>
          <a:p>
            <a:r>
              <a:rPr lang="en-GB" dirty="0"/>
              <a:t>Financial support/incentives</a:t>
            </a:r>
          </a:p>
          <a:p>
            <a:r>
              <a:rPr lang="en-GB" dirty="0"/>
              <a:t>Facilities/investment – library, sport, Students’ Union, bars, social spaces</a:t>
            </a:r>
          </a:p>
          <a:p>
            <a:r>
              <a:rPr lang="en-GB" dirty="0"/>
              <a:t>Extra curricular facilities and subject specific facilities. Ease of access to them</a:t>
            </a:r>
          </a:p>
          <a:p>
            <a:endParaRPr lang="en-GB" dirty="0"/>
          </a:p>
          <a:p>
            <a:endParaRPr lang="en-GB" dirty="0"/>
          </a:p>
        </p:txBody>
      </p:sp>
    </p:spTree>
    <p:extLst>
      <p:ext uri="{BB962C8B-B14F-4D97-AF65-F5344CB8AC3E}">
        <p14:creationId xmlns:p14="http://schemas.microsoft.com/office/powerpoint/2010/main" val="2989201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2440-259B-492E-9D1F-484AC3F42E19}"/>
              </a:ext>
            </a:extLst>
          </p:cNvPr>
          <p:cNvSpPr>
            <a:spLocks noGrp="1"/>
          </p:cNvSpPr>
          <p:nvPr>
            <p:ph type="title"/>
          </p:nvPr>
        </p:nvSpPr>
        <p:spPr/>
        <p:txBody>
          <a:bodyPr/>
          <a:lstStyle/>
          <a:p>
            <a:r>
              <a:rPr lang="en-GB" dirty="0"/>
              <a:t>Finance</a:t>
            </a:r>
          </a:p>
        </p:txBody>
      </p:sp>
      <p:sp>
        <p:nvSpPr>
          <p:cNvPr id="3" name="Content Placeholder 2">
            <a:extLst>
              <a:ext uri="{FF2B5EF4-FFF2-40B4-BE49-F238E27FC236}">
                <a16:creationId xmlns:a16="http://schemas.microsoft.com/office/drawing/2014/main" id="{F96CA4A1-6322-4840-87B8-8498BC473B3D}"/>
              </a:ext>
            </a:extLst>
          </p:cNvPr>
          <p:cNvSpPr>
            <a:spLocks noGrp="1"/>
          </p:cNvSpPr>
          <p:nvPr>
            <p:ph idx="1"/>
          </p:nvPr>
        </p:nvSpPr>
        <p:spPr/>
        <p:txBody>
          <a:bodyPr/>
          <a:lstStyle/>
          <a:p>
            <a:r>
              <a:rPr lang="en-GB" dirty="0"/>
              <a:t>Separate session on this just before half term but check out bursaries/scholarships you may be eligible for at your chosen unis</a:t>
            </a:r>
          </a:p>
          <a:p>
            <a:r>
              <a:rPr lang="en-GB" dirty="0"/>
              <a:t>Disabled Students’ Allowance (dyslexia, dyspraxia, mental health conditions, physical disability)</a:t>
            </a:r>
          </a:p>
          <a:p>
            <a:r>
              <a:rPr lang="en-GB" dirty="0"/>
              <a:t>NHS Learning Support Fund – not medicine but nursing, radiography, physio etc</a:t>
            </a:r>
          </a:p>
          <a:p>
            <a:endParaRPr lang="en-GB" dirty="0"/>
          </a:p>
        </p:txBody>
      </p:sp>
    </p:spTree>
    <p:extLst>
      <p:ext uri="{BB962C8B-B14F-4D97-AF65-F5344CB8AC3E}">
        <p14:creationId xmlns:p14="http://schemas.microsoft.com/office/powerpoint/2010/main" val="86292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6AA25-8986-4ED0-8188-82C65F4B15A7}"/>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C953F193-7F9D-4BF2-9272-636082CF84E0}"/>
              </a:ext>
            </a:extLst>
          </p:cNvPr>
          <p:cNvSpPr>
            <a:spLocks noGrp="1"/>
          </p:cNvSpPr>
          <p:nvPr>
            <p:ph idx="1"/>
          </p:nvPr>
        </p:nvSpPr>
        <p:spPr/>
        <p:txBody>
          <a:bodyPr>
            <a:normAutofit/>
          </a:bodyPr>
          <a:lstStyle/>
          <a:p>
            <a:r>
              <a:rPr lang="en-GB" dirty="0"/>
              <a:t>Check date by which you need to have made final choice</a:t>
            </a:r>
          </a:p>
          <a:p>
            <a:r>
              <a:rPr lang="en-GB" dirty="0"/>
              <a:t>For most of you, your reply date will be </a:t>
            </a:r>
            <a:r>
              <a:rPr lang="en-GB" b="1" dirty="0"/>
              <a:t>8 June 2023</a:t>
            </a:r>
          </a:p>
          <a:p>
            <a:r>
              <a:rPr lang="en-GB" dirty="0"/>
              <a:t>If you don’t like any of your offers, have changed your mind about what you want to do or don’t have any offers, you can apply to more courses through UCAS Extra. Speak to Harriet</a:t>
            </a:r>
          </a:p>
          <a:p>
            <a:r>
              <a:rPr lang="en-GB" dirty="0"/>
              <a:t>You can check your date on UCAS Track</a:t>
            </a:r>
          </a:p>
          <a:p>
            <a:r>
              <a:rPr lang="en-GB" dirty="0"/>
              <a:t>Check when/how to apply for accommodation for your firm/insurance choice</a:t>
            </a:r>
          </a:p>
          <a:p>
            <a:r>
              <a:rPr lang="en-GB" dirty="0"/>
              <a:t>Do go and visit the unis you are deciding between if you haven’t already. Most will invite you to an offer holders day</a:t>
            </a:r>
          </a:p>
        </p:txBody>
      </p:sp>
    </p:spTree>
    <p:extLst>
      <p:ext uri="{BB962C8B-B14F-4D97-AF65-F5344CB8AC3E}">
        <p14:creationId xmlns:p14="http://schemas.microsoft.com/office/powerpoint/2010/main" val="1274367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2440-259B-492E-9D1F-484AC3F42E19}"/>
              </a:ext>
            </a:extLst>
          </p:cNvPr>
          <p:cNvSpPr>
            <a:spLocks noGrp="1"/>
          </p:cNvSpPr>
          <p:nvPr>
            <p:ph type="title"/>
          </p:nvPr>
        </p:nvSpPr>
        <p:spPr/>
        <p:txBody>
          <a:bodyPr/>
          <a:lstStyle/>
          <a:p>
            <a:r>
              <a:rPr lang="en-GB" dirty="0"/>
              <a:t>Get prepared</a:t>
            </a:r>
          </a:p>
        </p:txBody>
      </p:sp>
      <p:sp>
        <p:nvSpPr>
          <p:cNvPr id="3" name="Content Placeholder 2">
            <a:extLst>
              <a:ext uri="{FF2B5EF4-FFF2-40B4-BE49-F238E27FC236}">
                <a16:creationId xmlns:a16="http://schemas.microsoft.com/office/drawing/2014/main" id="{F96CA4A1-6322-4840-87B8-8498BC473B3D}"/>
              </a:ext>
            </a:extLst>
          </p:cNvPr>
          <p:cNvSpPr>
            <a:spLocks noGrp="1"/>
          </p:cNvSpPr>
          <p:nvPr>
            <p:ph idx="1"/>
          </p:nvPr>
        </p:nvSpPr>
        <p:spPr/>
        <p:txBody>
          <a:bodyPr/>
          <a:lstStyle/>
          <a:p>
            <a:r>
              <a:rPr lang="en-GB" dirty="0"/>
              <a:t>Think about what support you might need and let your chosen </a:t>
            </a:r>
            <a:r>
              <a:rPr lang="en-GB" dirty="0" err="1"/>
              <a:t>uni</a:t>
            </a:r>
            <a:r>
              <a:rPr lang="en-GB" dirty="0"/>
              <a:t> know</a:t>
            </a:r>
          </a:p>
          <a:p>
            <a:r>
              <a:rPr lang="en-GB" dirty="0"/>
              <a:t>Get your finance application in after half term. Don’t need to wait until you’ve made your final choices. You can amend your university destination if it changes but put down what you think will be your firm choice</a:t>
            </a:r>
          </a:p>
          <a:p>
            <a:r>
              <a:rPr lang="en-GB" dirty="0"/>
              <a:t>Engage with your </a:t>
            </a:r>
            <a:r>
              <a:rPr lang="en-GB" dirty="0" err="1"/>
              <a:t>unis</a:t>
            </a:r>
            <a:r>
              <a:rPr lang="en-GB" dirty="0"/>
              <a:t> –live chat/webinars/Q and A sessions etc to get as much info as you can before you make your final choice, especially if you’ve not visited in person. Unis are offering lots of different ways to find our more about them</a:t>
            </a:r>
          </a:p>
        </p:txBody>
      </p:sp>
    </p:spTree>
    <p:extLst>
      <p:ext uri="{BB962C8B-B14F-4D97-AF65-F5344CB8AC3E}">
        <p14:creationId xmlns:p14="http://schemas.microsoft.com/office/powerpoint/2010/main" val="19974911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2ADAE0FC3C9944B7344E19F9A4A55B" ma:contentTypeVersion="12" ma:contentTypeDescription="Create a new document." ma:contentTypeScope="" ma:versionID="2930acc043acfb67a0ac52b12237b6b3">
  <xsd:schema xmlns:xsd="http://www.w3.org/2001/XMLSchema" xmlns:xs="http://www.w3.org/2001/XMLSchema" xmlns:p="http://schemas.microsoft.com/office/2006/metadata/properties" xmlns:ns3="89e6cd43-e337-4a5b-bcec-d049f41aa6b0" xmlns:ns4="6ec4211a-7270-4605-b992-ac24906e378e" targetNamespace="http://schemas.microsoft.com/office/2006/metadata/properties" ma:root="true" ma:fieldsID="0c6c3a62a308207a7841f0ada2a3de68" ns3:_="" ns4:_="">
    <xsd:import namespace="89e6cd43-e337-4a5b-bcec-d049f41aa6b0"/>
    <xsd:import namespace="6ec4211a-7270-4605-b992-ac24906e378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e6cd43-e337-4a5b-bcec-d049f41aa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c4211a-7270-4605-b992-ac24906e378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2C1419-8536-46D3-AF75-2A1249BC9D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e6cd43-e337-4a5b-bcec-d049f41aa6b0"/>
    <ds:schemaRef ds:uri="6ec4211a-7270-4605-b992-ac24906e37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B9BA37-9D70-4170-A6E1-82231F2A4B78}">
  <ds:schemaRefs>
    <ds:schemaRef ds:uri="http://schemas.microsoft.com/sharepoint/v3/contenttype/forms"/>
  </ds:schemaRefs>
</ds:datastoreItem>
</file>

<file path=customXml/itemProps3.xml><?xml version="1.0" encoding="utf-8"?>
<ds:datastoreItem xmlns:ds="http://schemas.openxmlformats.org/officeDocument/2006/customXml" ds:itemID="{DD594235-D2D3-4C1D-A64A-6FF27E64C753}">
  <ds:schemaRefs>
    <ds:schemaRef ds:uri="http://schemas.microsoft.com/office/2006/metadata/properties"/>
    <ds:schemaRef ds:uri="http://purl.org/dc/terms/"/>
    <ds:schemaRef ds:uri="89e6cd43-e337-4a5b-bcec-d049f41aa6b0"/>
    <ds:schemaRef ds:uri="http://purl.org/dc/elements/1.1/"/>
    <ds:schemaRef ds:uri="6ec4211a-7270-4605-b992-ac24906e378e"/>
    <ds:schemaRef ds:uri="http://purl.org/dc/dcmitype/"/>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Facet</Template>
  <TotalTime>200</TotalTime>
  <Words>1644</Words>
  <Application>Microsoft Office PowerPoint</Application>
  <PresentationFormat>Widescreen</PresentationFormat>
  <Paragraphs>123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Trebuchet MS</vt:lpstr>
      <vt:lpstr>Wingdings 3</vt:lpstr>
      <vt:lpstr>Facet</vt:lpstr>
      <vt:lpstr>How to make firm and insurance choices and choosing accommodation</vt:lpstr>
      <vt:lpstr>PowerPoint Presentation</vt:lpstr>
      <vt:lpstr>Offers</vt:lpstr>
      <vt:lpstr>PowerPoint Presentation</vt:lpstr>
      <vt:lpstr>How to choose</vt:lpstr>
      <vt:lpstr>University</vt:lpstr>
      <vt:lpstr>Finance</vt:lpstr>
      <vt:lpstr>PowerPoint Presentation</vt:lpstr>
      <vt:lpstr>Get prepared</vt:lpstr>
      <vt:lpstr>Results day  </vt:lpstr>
      <vt:lpstr>University Accommodation</vt:lpstr>
      <vt:lpstr>PowerPoint Presentation</vt:lpstr>
      <vt:lpstr>How it works</vt:lpstr>
      <vt:lpstr>Options</vt:lpstr>
      <vt:lpstr>Cost</vt:lpstr>
      <vt:lpstr>Facilities</vt:lpstr>
      <vt:lpstr>How to choose</vt:lpstr>
      <vt:lpstr>Private accommodation </vt:lpstr>
      <vt:lpstr>How to apply</vt:lpstr>
      <vt:lpstr>How to apply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firm and insurance choices</dc:title>
  <dc:creator>Harriet Metcalfe</dc:creator>
  <cp:lastModifiedBy>Harriet Metcalfe</cp:lastModifiedBy>
  <cp:revision>17</cp:revision>
  <dcterms:created xsi:type="dcterms:W3CDTF">2021-02-10T09:54:24Z</dcterms:created>
  <dcterms:modified xsi:type="dcterms:W3CDTF">2023-01-10T12:19:45Z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0x0101008E2ADAE0FC3C9944B7344E19F9A4A55B</vt:lpwstr>
  </property>
</Properties>
</file>