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Lst>
  <p:sldSz cx="12801600" cy="9601200" type="A3"/>
  <p:notesSz cx="9866313" cy="14295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14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3950B7-42D3-40DD-8584-57479D02DE99}"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BAF7A3-C017-47ED-B203-CB2E188C401F}" type="slidenum">
              <a:rPr lang="en-GB" smtClean="0"/>
              <a:t>‹#›</a:t>
            </a:fld>
            <a:endParaRPr lang="en-GB"/>
          </a:p>
        </p:txBody>
      </p:sp>
    </p:spTree>
    <p:extLst>
      <p:ext uri="{BB962C8B-B14F-4D97-AF65-F5344CB8AC3E}">
        <p14:creationId xmlns:p14="http://schemas.microsoft.com/office/powerpoint/2010/main" val="354371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3950B7-42D3-40DD-8584-57479D02DE99}"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BAF7A3-C017-47ED-B203-CB2E188C401F}" type="slidenum">
              <a:rPr lang="en-GB" smtClean="0"/>
              <a:t>‹#›</a:t>
            </a:fld>
            <a:endParaRPr lang="en-GB"/>
          </a:p>
        </p:txBody>
      </p:sp>
    </p:spTree>
    <p:extLst>
      <p:ext uri="{BB962C8B-B14F-4D97-AF65-F5344CB8AC3E}">
        <p14:creationId xmlns:p14="http://schemas.microsoft.com/office/powerpoint/2010/main" val="130471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3950B7-42D3-40DD-8584-57479D02DE99}"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BAF7A3-C017-47ED-B203-CB2E188C401F}" type="slidenum">
              <a:rPr lang="en-GB" smtClean="0"/>
              <a:t>‹#›</a:t>
            </a:fld>
            <a:endParaRPr lang="en-GB"/>
          </a:p>
        </p:txBody>
      </p:sp>
    </p:spTree>
    <p:extLst>
      <p:ext uri="{BB962C8B-B14F-4D97-AF65-F5344CB8AC3E}">
        <p14:creationId xmlns:p14="http://schemas.microsoft.com/office/powerpoint/2010/main" val="98699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3950B7-42D3-40DD-8584-57479D02DE99}"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BAF7A3-C017-47ED-B203-CB2E188C401F}" type="slidenum">
              <a:rPr lang="en-GB" smtClean="0"/>
              <a:t>‹#›</a:t>
            </a:fld>
            <a:endParaRPr lang="en-GB"/>
          </a:p>
        </p:txBody>
      </p:sp>
    </p:spTree>
    <p:extLst>
      <p:ext uri="{BB962C8B-B14F-4D97-AF65-F5344CB8AC3E}">
        <p14:creationId xmlns:p14="http://schemas.microsoft.com/office/powerpoint/2010/main" val="9025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3950B7-42D3-40DD-8584-57479D02DE99}"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BAF7A3-C017-47ED-B203-CB2E188C401F}" type="slidenum">
              <a:rPr lang="en-GB" smtClean="0"/>
              <a:t>‹#›</a:t>
            </a:fld>
            <a:endParaRPr lang="en-GB"/>
          </a:p>
        </p:txBody>
      </p:sp>
    </p:spTree>
    <p:extLst>
      <p:ext uri="{BB962C8B-B14F-4D97-AF65-F5344CB8AC3E}">
        <p14:creationId xmlns:p14="http://schemas.microsoft.com/office/powerpoint/2010/main" val="180552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3950B7-42D3-40DD-8584-57479D02DE99}"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BAF7A3-C017-47ED-B203-CB2E188C401F}" type="slidenum">
              <a:rPr lang="en-GB" smtClean="0"/>
              <a:t>‹#›</a:t>
            </a:fld>
            <a:endParaRPr lang="en-GB"/>
          </a:p>
        </p:txBody>
      </p:sp>
    </p:spTree>
    <p:extLst>
      <p:ext uri="{BB962C8B-B14F-4D97-AF65-F5344CB8AC3E}">
        <p14:creationId xmlns:p14="http://schemas.microsoft.com/office/powerpoint/2010/main" val="426052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3950B7-42D3-40DD-8584-57479D02DE99}" type="datetimeFigureOut">
              <a:rPr lang="en-GB" smtClean="0"/>
              <a:t>28/06/2021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BAF7A3-C017-47ED-B203-CB2E188C401F}" type="slidenum">
              <a:rPr lang="en-GB" smtClean="0"/>
              <a:t>‹#›</a:t>
            </a:fld>
            <a:endParaRPr lang="en-GB"/>
          </a:p>
        </p:txBody>
      </p:sp>
    </p:spTree>
    <p:extLst>
      <p:ext uri="{BB962C8B-B14F-4D97-AF65-F5344CB8AC3E}">
        <p14:creationId xmlns:p14="http://schemas.microsoft.com/office/powerpoint/2010/main" val="277254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3950B7-42D3-40DD-8584-57479D02DE99}" type="datetimeFigureOut">
              <a:rPr lang="en-GB" smtClean="0"/>
              <a:t>28/06/2021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BAF7A3-C017-47ED-B203-CB2E188C401F}" type="slidenum">
              <a:rPr lang="en-GB" smtClean="0"/>
              <a:t>‹#›</a:t>
            </a:fld>
            <a:endParaRPr lang="en-GB"/>
          </a:p>
        </p:txBody>
      </p:sp>
    </p:spTree>
    <p:extLst>
      <p:ext uri="{BB962C8B-B14F-4D97-AF65-F5344CB8AC3E}">
        <p14:creationId xmlns:p14="http://schemas.microsoft.com/office/powerpoint/2010/main" val="69059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950B7-42D3-40DD-8584-57479D02DE99}" type="datetimeFigureOut">
              <a:rPr lang="en-GB" smtClean="0"/>
              <a:t>28/06/2021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BAF7A3-C017-47ED-B203-CB2E188C401F}" type="slidenum">
              <a:rPr lang="en-GB" smtClean="0"/>
              <a:t>‹#›</a:t>
            </a:fld>
            <a:endParaRPr lang="en-GB"/>
          </a:p>
        </p:txBody>
      </p:sp>
    </p:spTree>
    <p:extLst>
      <p:ext uri="{BB962C8B-B14F-4D97-AF65-F5344CB8AC3E}">
        <p14:creationId xmlns:p14="http://schemas.microsoft.com/office/powerpoint/2010/main" val="280455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873950B7-42D3-40DD-8584-57479D02DE99}"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BAF7A3-C017-47ED-B203-CB2E188C401F}" type="slidenum">
              <a:rPr lang="en-GB" smtClean="0"/>
              <a:t>‹#›</a:t>
            </a:fld>
            <a:endParaRPr lang="en-GB"/>
          </a:p>
        </p:txBody>
      </p:sp>
    </p:spTree>
    <p:extLst>
      <p:ext uri="{BB962C8B-B14F-4D97-AF65-F5344CB8AC3E}">
        <p14:creationId xmlns:p14="http://schemas.microsoft.com/office/powerpoint/2010/main" val="288162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873950B7-42D3-40DD-8584-57479D02DE99}"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BAF7A3-C017-47ED-B203-CB2E188C401F}" type="slidenum">
              <a:rPr lang="en-GB" smtClean="0"/>
              <a:t>‹#›</a:t>
            </a:fld>
            <a:endParaRPr lang="en-GB"/>
          </a:p>
        </p:txBody>
      </p:sp>
    </p:spTree>
    <p:extLst>
      <p:ext uri="{BB962C8B-B14F-4D97-AF65-F5344CB8AC3E}">
        <p14:creationId xmlns:p14="http://schemas.microsoft.com/office/powerpoint/2010/main" val="230146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873950B7-42D3-40DD-8584-57479D02DE99}" type="datetimeFigureOut">
              <a:rPr lang="en-GB" smtClean="0"/>
              <a:t>28/06/2021</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FDBAF7A3-C017-47ED-B203-CB2E188C401F}" type="slidenum">
              <a:rPr lang="en-GB" smtClean="0"/>
              <a:t>‹#›</a:t>
            </a:fld>
            <a:endParaRPr lang="en-GB"/>
          </a:p>
        </p:txBody>
      </p:sp>
    </p:spTree>
    <p:extLst>
      <p:ext uri="{BB962C8B-B14F-4D97-AF65-F5344CB8AC3E}">
        <p14:creationId xmlns:p14="http://schemas.microsoft.com/office/powerpoint/2010/main" val="2527958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insights.samsung.com/2021/02/24/four-critical-issues-facing-fire-services-today-2/" TargetMode="Externa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s://www.bcsara.com/service/wall-of-honour/" TargetMode="Externa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BAF478-6044-4BD0-8848-4498F1950521}"/>
              </a:ext>
            </a:extLst>
          </p:cNvPr>
          <p:cNvPicPr>
            <a:picLocks noChangeAspect="1"/>
          </p:cNvPicPr>
          <p:nvPr/>
        </p:nvPicPr>
        <p:blipFill>
          <a:blip r:embed="rId2"/>
          <a:stretch>
            <a:fillRect/>
          </a:stretch>
        </p:blipFill>
        <p:spPr>
          <a:xfrm>
            <a:off x="1" y="-1"/>
            <a:ext cx="6805808" cy="4800601"/>
          </a:xfrm>
          <a:prstGeom prst="rect">
            <a:avLst/>
          </a:prstGeom>
        </p:spPr>
      </p:pic>
      <p:pic>
        <p:nvPicPr>
          <p:cNvPr id="5" name="Picture 4">
            <a:extLst>
              <a:ext uri="{FF2B5EF4-FFF2-40B4-BE49-F238E27FC236}">
                <a16:creationId xmlns:a16="http://schemas.microsoft.com/office/drawing/2014/main" id="{9C8DF543-24AF-43F1-B9E3-D77ACA7A763A}"/>
              </a:ext>
            </a:extLst>
          </p:cNvPr>
          <p:cNvPicPr>
            <a:picLocks noChangeAspect="1"/>
          </p:cNvPicPr>
          <p:nvPr/>
        </p:nvPicPr>
        <p:blipFill>
          <a:blip r:embed="rId3"/>
          <a:stretch>
            <a:fillRect/>
          </a:stretch>
        </p:blipFill>
        <p:spPr>
          <a:xfrm rot="10800000">
            <a:off x="5995793" y="4800600"/>
            <a:ext cx="6805806" cy="4823615"/>
          </a:xfrm>
          <a:prstGeom prst="rect">
            <a:avLst/>
          </a:prstGeom>
        </p:spPr>
      </p:pic>
      <p:sp>
        <p:nvSpPr>
          <p:cNvPr id="6" name="TextBox 5">
            <a:extLst>
              <a:ext uri="{FF2B5EF4-FFF2-40B4-BE49-F238E27FC236}">
                <a16:creationId xmlns:a16="http://schemas.microsoft.com/office/drawing/2014/main" id="{49003A74-FFAF-4B03-8EF3-6A15566D40B3}"/>
              </a:ext>
            </a:extLst>
          </p:cNvPr>
          <p:cNvSpPr txBox="1"/>
          <p:nvPr/>
        </p:nvSpPr>
        <p:spPr>
          <a:xfrm>
            <a:off x="7219950" y="571500"/>
            <a:ext cx="3886200" cy="646331"/>
          </a:xfrm>
          <a:prstGeom prst="rect">
            <a:avLst/>
          </a:prstGeom>
          <a:noFill/>
        </p:spPr>
        <p:txBody>
          <a:bodyPr wrap="square" rtlCol="0">
            <a:spAutoFit/>
          </a:bodyPr>
          <a:lstStyle/>
          <a:p>
            <a:r>
              <a:rPr lang="en-US" dirty="0"/>
              <a:t>Mind map + initial research on contextual challenge</a:t>
            </a:r>
            <a:endParaRPr lang="en-GB" dirty="0"/>
          </a:p>
        </p:txBody>
      </p:sp>
    </p:spTree>
    <p:extLst>
      <p:ext uri="{BB962C8B-B14F-4D97-AF65-F5344CB8AC3E}">
        <p14:creationId xmlns:p14="http://schemas.microsoft.com/office/powerpoint/2010/main" val="315572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2EE4F4-7A71-4245-B130-2E3BAA4204F4}"/>
              </a:ext>
            </a:extLst>
          </p:cNvPr>
          <p:cNvPicPr>
            <a:picLocks noChangeAspect="1"/>
          </p:cNvPicPr>
          <p:nvPr/>
        </p:nvPicPr>
        <p:blipFill>
          <a:blip r:embed="rId2"/>
          <a:stretch>
            <a:fillRect/>
          </a:stretch>
        </p:blipFill>
        <p:spPr>
          <a:xfrm>
            <a:off x="101247" y="1472339"/>
            <a:ext cx="3869608" cy="2729499"/>
          </a:xfrm>
          <a:prstGeom prst="rect">
            <a:avLst/>
          </a:prstGeom>
        </p:spPr>
      </p:pic>
      <p:sp>
        <p:nvSpPr>
          <p:cNvPr id="4" name="TextBox 3">
            <a:extLst>
              <a:ext uri="{FF2B5EF4-FFF2-40B4-BE49-F238E27FC236}">
                <a16:creationId xmlns:a16="http://schemas.microsoft.com/office/drawing/2014/main" id="{0363CE2F-B209-4841-8C68-72B5BA261777}"/>
              </a:ext>
            </a:extLst>
          </p:cNvPr>
          <p:cNvSpPr txBox="1"/>
          <p:nvPr/>
        </p:nvSpPr>
        <p:spPr>
          <a:xfrm>
            <a:off x="0" y="0"/>
            <a:ext cx="4525108" cy="1754326"/>
          </a:xfrm>
          <a:prstGeom prst="rect">
            <a:avLst/>
          </a:prstGeom>
          <a:noFill/>
        </p:spPr>
        <p:txBody>
          <a:bodyPr wrap="square" rtlCol="0">
            <a:spAutoFit/>
          </a:bodyPr>
          <a:lstStyle/>
          <a:p>
            <a:r>
              <a:rPr lang="en-US" dirty="0"/>
              <a:t>Identifying a problem</a:t>
            </a:r>
          </a:p>
          <a:p>
            <a:r>
              <a:rPr lang="en-US" dirty="0"/>
              <a:t>Contextual challenge</a:t>
            </a:r>
          </a:p>
          <a:p>
            <a:endParaRPr lang="en-US" dirty="0"/>
          </a:p>
          <a:p>
            <a:r>
              <a:rPr lang="en-US" dirty="0"/>
              <a:t>Preparing for emergencies</a:t>
            </a:r>
          </a:p>
          <a:p>
            <a:endParaRPr lang="en-US" dirty="0"/>
          </a:p>
          <a:p>
            <a:endParaRPr lang="en-GB" dirty="0"/>
          </a:p>
        </p:txBody>
      </p:sp>
      <p:pic>
        <p:nvPicPr>
          <p:cNvPr id="6" name="Picture 5">
            <a:extLst>
              <a:ext uri="{FF2B5EF4-FFF2-40B4-BE49-F238E27FC236}">
                <a16:creationId xmlns:a16="http://schemas.microsoft.com/office/drawing/2014/main" id="{5E11511C-8CE2-4217-8FE9-DA10ED248242}"/>
              </a:ext>
            </a:extLst>
          </p:cNvPr>
          <p:cNvPicPr>
            <a:picLocks noChangeAspect="1"/>
          </p:cNvPicPr>
          <p:nvPr/>
        </p:nvPicPr>
        <p:blipFill>
          <a:blip r:embed="rId3"/>
          <a:stretch>
            <a:fillRect/>
          </a:stretch>
        </p:blipFill>
        <p:spPr>
          <a:xfrm rot="10800000">
            <a:off x="95646" y="4453881"/>
            <a:ext cx="3851145" cy="2729499"/>
          </a:xfrm>
          <a:prstGeom prst="rect">
            <a:avLst/>
          </a:prstGeom>
        </p:spPr>
      </p:pic>
      <p:sp>
        <p:nvSpPr>
          <p:cNvPr id="8" name="TextBox 7">
            <a:extLst>
              <a:ext uri="{FF2B5EF4-FFF2-40B4-BE49-F238E27FC236}">
                <a16:creationId xmlns:a16="http://schemas.microsoft.com/office/drawing/2014/main" id="{D9A913DC-A888-4DBE-B59D-25513B61DED1}"/>
              </a:ext>
            </a:extLst>
          </p:cNvPr>
          <p:cNvSpPr txBox="1"/>
          <p:nvPr/>
        </p:nvSpPr>
        <p:spPr>
          <a:xfrm>
            <a:off x="3946792" y="0"/>
            <a:ext cx="4231093" cy="9110186"/>
          </a:xfrm>
          <a:prstGeom prst="rect">
            <a:avLst/>
          </a:prstGeom>
          <a:noFill/>
        </p:spPr>
        <p:txBody>
          <a:bodyPr wrap="square" rtlCol="0">
            <a:spAutoFit/>
          </a:bodyPr>
          <a:lstStyle/>
          <a:p>
            <a:r>
              <a:rPr lang="en-US" dirty="0"/>
              <a:t>Problems/ areas of study/ investigation with photos and research </a:t>
            </a:r>
          </a:p>
          <a:p>
            <a:endParaRPr lang="en-US" dirty="0"/>
          </a:p>
          <a:p>
            <a:pPr marL="285750" indent="-285750">
              <a:buFont typeface="Arial" panose="020B0604020202020204" pitchFamily="34" charset="0"/>
              <a:buChar char="•"/>
            </a:pPr>
            <a:r>
              <a:rPr lang="en-US" sz="1400" dirty="0"/>
              <a:t>Maintaining property from natural disasters, flooding causes 90% of all property damage in the uk. In 2019 flooding caused approximately $3.75 billion worth of property and crop damage in the US alone.</a:t>
            </a:r>
          </a:p>
          <a:p>
            <a:pPr marL="285750" indent="-285750">
              <a:buFont typeface="Arial" panose="020B0604020202020204" pitchFamily="34" charset="0"/>
              <a:buChar char="•"/>
            </a:pPr>
            <a:r>
              <a:rPr lang="en-US" sz="1400" dirty="0"/>
              <a:t>Earthquake protection, can include structural support in buildings or protection. 32,700-32,968 people died in the Erzincan earthquake of 1939.</a:t>
            </a:r>
          </a:p>
          <a:p>
            <a:pPr marL="285750" indent="-285750">
              <a:buFont typeface="Arial" panose="020B0604020202020204" pitchFamily="34" charset="0"/>
              <a:buChar char="•"/>
            </a:pPr>
            <a:r>
              <a:rPr lang="en-US" sz="1400" dirty="0"/>
              <a:t>Fire fighting – can be human protection or forest fire, can be multipurpose for both issues. 12% of the Chiquitano dry forest burned in 2019. 70,000 wildfires a year since 1983. how can I tackle the spread and starting of these fires?</a:t>
            </a:r>
          </a:p>
          <a:p>
            <a:pPr marL="285750" indent="-285750">
              <a:buFont typeface="Arial" panose="020B0604020202020204" pitchFamily="34" charset="0"/>
              <a:buChar char="•"/>
            </a:pPr>
            <a:r>
              <a:rPr lang="en-US" sz="1400" dirty="0"/>
              <a:t>How to protect search and rescue members who are put in danger trying to rescue others, </a:t>
            </a:r>
            <a:r>
              <a:rPr lang="en-US" sz="1400" dirty="0">
                <a:hlinkClick r:id="rId4"/>
              </a:rPr>
              <a:t>https://www.bcsara.com/service/wall-of-honour/</a:t>
            </a:r>
            <a:r>
              <a:rPr lang="en-US" sz="1400" dirty="0"/>
              <a:t> </a:t>
            </a:r>
            <a:r>
              <a:rPr lang="en-US" sz="1400" dirty="0">
                <a:sym typeface="Wingdings" panose="05000000000000000000" pitchFamily="2" charset="2"/>
              </a:rPr>
              <a:t> is a list of those who died in action helping others.  Stretchers need 4 people to carry one person, so needs a team of people to save 1 person… a team of people put in danger to help those in need of rescue. How do I bring down the number of those at risk? (could be non human?)</a:t>
            </a:r>
          </a:p>
          <a:p>
            <a:pPr marL="285750" indent="-285750">
              <a:buFont typeface="Arial" panose="020B0604020202020204" pitchFamily="34" charset="0"/>
              <a:buChar char="•"/>
            </a:pPr>
            <a:r>
              <a:rPr lang="en-US" sz="1400" dirty="0">
                <a:sym typeface="Wingdings" panose="05000000000000000000" pitchFamily="2" charset="2"/>
              </a:rPr>
              <a:t>Ambulance response times are averaging 6min 54 secs, (it was 7min 37sec) however an ambulance can weigh 4.25 – 5 tonnes, they have a 6.7 L V8 turbo diesel engine with 270 hp, this is bad for the environment as diesel is a fossil fuel. How can I decrease ambulance response times and decrease ambulance pollution.</a:t>
            </a:r>
          </a:p>
          <a:p>
            <a:pPr marL="285750" indent="-285750">
              <a:buFont typeface="Arial" panose="020B0604020202020204" pitchFamily="34" charset="0"/>
              <a:buChar char="•"/>
            </a:pPr>
            <a:r>
              <a:rPr lang="en-US" sz="1400" dirty="0">
                <a:sym typeface="Wingdings" panose="05000000000000000000" pitchFamily="2" charset="2"/>
              </a:rPr>
              <a:t>Air ambulances can go 140mph and cover an area of 3850 sq miles, they take 4mins until airborne then 15 min till arrival, how do I decrease the lift off speed of a helicopter or ensure a safer landing nearer the patient?</a:t>
            </a:r>
          </a:p>
          <a:p>
            <a:pPr marL="285750" indent="-285750">
              <a:buFont typeface="Arial" panose="020B0604020202020204" pitchFamily="34" charset="0"/>
              <a:buChar char="•"/>
            </a:pPr>
            <a:endParaRPr lang="en-US" sz="1400" dirty="0">
              <a:sym typeface="Wingdings" panose="05000000000000000000" pitchFamily="2" charset="2"/>
            </a:endParaRP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r>
              <a:rPr lang="en-US" sz="1400" dirty="0"/>
              <a:t> </a:t>
            </a:r>
          </a:p>
        </p:txBody>
      </p:sp>
      <p:pic>
        <p:nvPicPr>
          <p:cNvPr id="2" name="Picture 1">
            <a:extLst>
              <a:ext uri="{FF2B5EF4-FFF2-40B4-BE49-F238E27FC236}">
                <a16:creationId xmlns:a16="http://schemas.microsoft.com/office/drawing/2014/main" id="{4FAEB868-694A-45E8-9A1C-54B0CADB9C25}"/>
              </a:ext>
            </a:extLst>
          </p:cNvPr>
          <p:cNvPicPr>
            <a:picLocks noChangeAspect="1"/>
          </p:cNvPicPr>
          <p:nvPr/>
        </p:nvPicPr>
        <p:blipFill>
          <a:blip r:embed="rId5"/>
          <a:stretch>
            <a:fillRect/>
          </a:stretch>
        </p:blipFill>
        <p:spPr>
          <a:xfrm>
            <a:off x="7929498" y="1172791"/>
            <a:ext cx="1339150" cy="803490"/>
          </a:xfrm>
          <a:prstGeom prst="rect">
            <a:avLst/>
          </a:prstGeom>
        </p:spPr>
      </p:pic>
      <p:pic>
        <p:nvPicPr>
          <p:cNvPr id="3" name="Picture 2">
            <a:extLst>
              <a:ext uri="{FF2B5EF4-FFF2-40B4-BE49-F238E27FC236}">
                <a16:creationId xmlns:a16="http://schemas.microsoft.com/office/drawing/2014/main" id="{53515301-8E35-42CC-9AD2-124CADB2E3F2}"/>
              </a:ext>
            </a:extLst>
          </p:cNvPr>
          <p:cNvPicPr>
            <a:picLocks noChangeAspect="1"/>
          </p:cNvPicPr>
          <p:nvPr/>
        </p:nvPicPr>
        <p:blipFill>
          <a:blip r:embed="rId6"/>
          <a:stretch>
            <a:fillRect/>
          </a:stretch>
        </p:blipFill>
        <p:spPr>
          <a:xfrm>
            <a:off x="7929498" y="2173394"/>
            <a:ext cx="1935659" cy="1025309"/>
          </a:xfrm>
          <a:prstGeom prst="rect">
            <a:avLst/>
          </a:prstGeom>
        </p:spPr>
      </p:pic>
      <p:pic>
        <p:nvPicPr>
          <p:cNvPr id="7" name="Picture 6">
            <a:extLst>
              <a:ext uri="{FF2B5EF4-FFF2-40B4-BE49-F238E27FC236}">
                <a16:creationId xmlns:a16="http://schemas.microsoft.com/office/drawing/2014/main" id="{568024EE-F93C-44D9-A816-83BE3D259388}"/>
              </a:ext>
            </a:extLst>
          </p:cNvPr>
          <p:cNvPicPr>
            <a:picLocks noChangeAspect="1"/>
          </p:cNvPicPr>
          <p:nvPr/>
        </p:nvPicPr>
        <p:blipFill>
          <a:blip r:embed="rId7"/>
          <a:stretch>
            <a:fillRect/>
          </a:stretch>
        </p:blipFill>
        <p:spPr>
          <a:xfrm>
            <a:off x="8020442" y="3395816"/>
            <a:ext cx="1405650" cy="936514"/>
          </a:xfrm>
          <a:prstGeom prst="rect">
            <a:avLst/>
          </a:prstGeom>
        </p:spPr>
      </p:pic>
      <p:pic>
        <p:nvPicPr>
          <p:cNvPr id="9" name="Picture 8">
            <a:extLst>
              <a:ext uri="{FF2B5EF4-FFF2-40B4-BE49-F238E27FC236}">
                <a16:creationId xmlns:a16="http://schemas.microsoft.com/office/drawing/2014/main" id="{1181E786-0D23-4D30-B824-B921AB8382F1}"/>
              </a:ext>
            </a:extLst>
          </p:cNvPr>
          <p:cNvPicPr>
            <a:picLocks noChangeAspect="1"/>
          </p:cNvPicPr>
          <p:nvPr/>
        </p:nvPicPr>
        <p:blipFill>
          <a:blip r:embed="rId8"/>
          <a:stretch>
            <a:fillRect/>
          </a:stretch>
        </p:blipFill>
        <p:spPr>
          <a:xfrm>
            <a:off x="8020442" y="4489344"/>
            <a:ext cx="1971231" cy="803491"/>
          </a:xfrm>
          <a:prstGeom prst="rect">
            <a:avLst/>
          </a:prstGeom>
        </p:spPr>
      </p:pic>
      <p:pic>
        <p:nvPicPr>
          <p:cNvPr id="1026" name="Picture 2" descr="Ambulance plea to use 999 service wisely | York Press">
            <a:extLst>
              <a:ext uri="{FF2B5EF4-FFF2-40B4-BE49-F238E27FC236}">
                <a16:creationId xmlns:a16="http://schemas.microsoft.com/office/drawing/2014/main" id="{41DD890A-C724-4653-BC9E-A29529361EA2}"/>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8063233" y="5695154"/>
            <a:ext cx="1477512" cy="9365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BF59E85-A1C6-4DBF-812F-981D1C19A81D}"/>
              </a:ext>
            </a:extLst>
          </p:cNvPr>
          <p:cNvPicPr>
            <a:picLocks noChangeAspect="1"/>
          </p:cNvPicPr>
          <p:nvPr/>
        </p:nvPicPr>
        <p:blipFill>
          <a:blip r:embed="rId10"/>
          <a:stretch>
            <a:fillRect/>
          </a:stretch>
        </p:blipFill>
        <p:spPr>
          <a:xfrm>
            <a:off x="8117880" y="6934412"/>
            <a:ext cx="1664916" cy="936515"/>
          </a:xfrm>
          <a:prstGeom prst="rect">
            <a:avLst/>
          </a:prstGeom>
        </p:spPr>
      </p:pic>
      <p:sp>
        <p:nvSpPr>
          <p:cNvPr id="11" name="TextBox 10">
            <a:extLst>
              <a:ext uri="{FF2B5EF4-FFF2-40B4-BE49-F238E27FC236}">
                <a16:creationId xmlns:a16="http://schemas.microsoft.com/office/drawing/2014/main" id="{79563C26-8466-4978-97F5-E0CFA504EC51}"/>
              </a:ext>
            </a:extLst>
          </p:cNvPr>
          <p:cNvSpPr txBox="1"/>
          <p:nvPr/>
        </p:nvSpPr>
        <p:spPr>
          <a:xfrm>
            <a:off x="9782796" y="0"/>
            <a:ext cx="2917557" cy="9879628"/>
          </a:xfrm>
          <a:prstGeom prst="rect">
            <a:avLst/>
          </a:prstGeom>
          <a:noFill/>
        </p:spPr>
        <p:txBody>
          <a:bodyPr wrap="square" rtlCol="0">
            <a:spAutoFit/>
          </a:bodyPr>
          <a:lstStyle/>
          <a:p>
            <a:r>
              <a:rPr lang="en-US" dirty="0"/>
              <a:t>Initial research into areas of investigation</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According to… </a:t>
            </a:r>
            <a:r>
              <a:rPr lang="en-US" sz="1200" dirty="0">
                <a:hlinkClick r:id="rId11"/>
              </a:rPr>
              <a:t>https://insights.samsung.com/2021/02/24/four-critical-issues-facing-fire-services-today-2/</a:t>
            </a:r>
            <a:r>
              <a:rPr lang="en-US" sz="1200" dirty="0"/>
              <a:t> , 4 major problems for firefighters include funding, communications, coordination of resources and safety. 48 firefighters died in 2019, mainly due to heart attack from over stress and overexertion. Thousands more are injured at incidents. Fire fighters pose a 250% more chance of cancer due to the constant exposure of carcinogens, 63% of firefighters will contract cancer during their lifetime.</a:t>
            </a:r>
          </a:p>
          <a:p>
            <a:pPr marL="285750" indent="-285750">
              <a:buFont typeface="Arial" panose="020B0604020202020204" pitchFamily="34" charset="0"/>
              <a:buChar char="•"/>
            </a:pPr>
            <a:r>
              <a:rPr lang="en-GB" sz="1200" dirty="0"/>
              <a:t>The most prevalent of all </a:t>
            </a:r>
            <a:r>
              <a:rPr lang="en-GB" sz="1200" b="1" dirty="0"/>
              <a:t>injury</a:t>
            </a:r>
            <a:r>
              <a:rPr lang="en-GB" sz="1200" dirty="0"/>
              <a:t> types include strains, muscular pains, and sprains due to over exertion. Other common injuries include falls, jumps, and slips. The overall number of incidents are declining but there has been minimal improvement.</a:t>
            </a:r>
          </a:p>
          <a:p>
            <a:pPr marL="285750" indent="-285750">
              <a:buFont typeface="Arial" panose="020B0604020202020204" pitchFamily="34" charset="0"/>
              <a:buChar char="•"/>
            </a:pPr>
            <a:r>
              <a:rPr lang="en-GB" sz="1200" dirty="0"/>
              <a:t>Rookie firefighter </a:t>
            </a:r>
            <a:r>
              <a:rPr lang="en-GB" sz="1200" b="1" dirty="0"/>
              <a:t>mistakes</a:t>
            </a:r>
            <a:r>
              <a:rPr lang="en-GB" sz="1200" dirty="0"/>
              <a:t> are 1. refusing to wear a seatbelt in an emergency, to save time. 2. don’t wear structural PPE in situations where it can cause heat stress and lack of mobility (wildland fires are mobile). 3. don’t rely on luck.</a:t>
            </a:r>
          </a:p>
          <a:p>
            <a:pPr marL="285750" indent="-285750">
              <a:buFont typeface="Arial" panose="020B0604020202020204" pitchFamily="34" charset="0"/>
              <a:buChar char="•"/>
            </a:pPr>
            <a:r>
              <a:rPr lang="en-GB" sz="1200" dirty="0"/>
              <a:t>The different </a:t>
            </a:r>
            <a:r>
              <a:rPr lang="en-GB" sz="1200" b="1" dirty="0"/>
              <a:t>types of PPE</a:t>
            </a:r>
            <a:r>
              <a:rPr lang="en-GB" sz="1200" dirty="0"/>
              <a:t> include face shields, gloves, goggles and glasses, gowns, head covers, masks, respirators, and shoe covers. Face shields, gloves, goggles and glasses, gowns, head covers, and shoe covers protect against the transmission of germs through contact and droplet routes.</a:t>
            </a:r>
          </a:p>
          <a:p>
            <a:pPr marL="285750" indent="-285750">
              <a:buFont typeface="Arial" panose="020B0604020202020204" pitchFamily="34" charset="0"/>
              <a:buChar char="•"/>
            </a:pPr>
            <a:r>
              <a:rPr lang="en-GB" sz="1200" dirty="0"/>
              <a:t>Firefighting clothes are made of Nomex and Kevlar fibres, glass, carbon , and vacuum-deposited aluminized materials that reflect the high radiant loads produced by the fire.  The “turnouts” gear is designed to be ambient to heat and from hot gasses/smoke and be mobile but it </a:t>
            </a:r>
            <a:r>
              <a:rPr lang="en-GB" sz="1200" b="1" dirty="0"/>
              <a:t>isn’t</a:t>
            </a:r>
            <a:r>
              <a:rPr lang="en-GB" sz="1200" dirty="0"/>
              <a:t> </a:t>
            </a:r>
            <a:r>
              <a:rPr lang="en-GB" sz="1200" b="1" dirty="0"/>
              <a:t>fireproof.</a:t>
            </a:r>
            <a:endParaRPr lang="en-GB"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GB" sz="1200" dirty="0"/>
          </a:p>
        </p:txBody>
      </p:sp>
      <p:sp>
        <p:nvSpPr>
          <p:cNvPr id="12" name="TextBox 11">
            <a:extLst>
              <a:ext uri="{FF2B5EF4-FFF2-40B4-BE49-F238E27FC236}">
                <a16:creationId xmlns:a16="http://schemas.microsoft.com/office/drawing/2014/main" id="{390E0ADF-BD1B-4F3B-A1B5-576203218FE4}"/>
              </a:ext>
            </a:extLst>
          </p:cNvPr>
          <p:cNvSpPr txBox="1"/>
          <p:nvPr/>
        </p:nvSpPr>
        <p:spPr>
          <a:xfrm>
            <a:off x="221286" y="7395688"/>
            <a:ext cx="4054323" cy="2369880"/>
          </a:xfrm>
          <a:prstGeom prst="rect">
            <a:avLst/>
          </a:prstGeom>
          <a:noFill/>
        </p:spPr>
        <p:txBody>
          <a:bodyPr wrap="square" rtlCol="0">
            <a:spAutoFit/>
          </a:bodyPr>
          <a:lstStyle/>
          <a:p>
            <a:r>
              <a:rPr lang="en-US" dirty="0"/>
              <a:t>Client --&gt; Steven Brewer  </a:t>
            </a:r>
          </a:p>
          <a:p>
            <a:r>
              <a:rPr lang="en-US" sz="1400" dirty="0"/>
              <a:t>Steve is my dad but also a text mining business owner, he is self employed with the company </a:t>
            </a:r>
            <a:r>
              <a:rPr lang="en-US" sz="1400" i="1" dirty="0"/>
              <a:t>textminingsolutions </a:t>
            </a:r>
            <a:r>
              <a:rPr lang="en-US" sz="1400" dirty="0"/>
              <a:t> which helps find pieces of information wanted by clients from huge pieces of data. He’s got qualifications in BSC chemistry and MSC forensic science at university and has worked for FERA (a biology lab). He has been a helpful outside perspective to dt projects in the past</a:t>
            </a:r>
          </a:p>
          <a:p>
            <a:endParaRPr lang="en-GB" dirty="0"/>
          </a:p>
        </p:txBody>
      </p:sp>
      <p:pic>
        <p:nvPicPr>
          <p:cNvPr id="13" name="Picture 2" descr="Steven Brewer - Value Innovations">
            <a:extLst>
              <a:ext uri="{FF2B5EF4-FFF2-40B4-BE49-F238E27FC236}">
                <a16:creationId xmlns:a16="http://schemas.microsoft.com/office/drawing/2014/main" id="{B1289BD5-0CF9-4860-AF38-9CD52036464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48917" y="6974454"/>
            <a:ext cx="576849" cy="69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4700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TotalTime>
  <Words>492</Words>
  <Application>Microsoft Office PowerPoint</Application>
  <PresentationFormat>A3 Paper (297x420 mm)</PresentationFormat>
  <Paragraphs>27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Lawrence Brewer</dc:creator>
  <cp:lastModifiedBy>Eamonn Molloy</cp:lastModifiedBy>
  <cp:revision>15</cp:revision>
  <cp:lastPrinted>2021-06-28T11:08:25Z</cp:lastPrinted>
  <dcterms:created xsi:type="dcterms:W3CDTF">2021-06-17T13:07:00Z</dcterms:created>
  <dcterms:modified xsi:type="dcterms:W3CDTF">2021-06-28T12:30:19Z</dcterms:modified>
</cp:coreProperties>
</file>