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73" r:id="rId7"/>
    <p:sldId id="269" r:id="rId8"/>
    <p:sldId id="274" r:id="rId9"/>
    <p:sldId id="262" r:id="rId10"/>
    <p:sldId id="263" r:id="rId11"/>
    <p:sldId id="264" r:id="rId12"/>
    <p:sldId id="275" r:id="rId13"/>
    <p:sldId id="265" r:id="rId14"/>
    <p:sldId id="266" r:id="rId15"/>
    <p:sldId id="267" r:id="rId16"/>
    <p:sldId id="268" r:id="rId17"/>
    <p:sldId id="270" r:id="rId18"/>
    <p:sldId id="271"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3889FB-D57B-E671-92F7-A956835E6913}" v="4" dt="2024-01-22T11:28:06.194"/>
    <p1510:client id="{7841482E-355D-4D70-6D98-51A6136B735F}" v="167" dt="2024-01-24T10:23:20.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6" d="100"/>
          <a:sy n="76" d="100"/>
        </p:scale>
        <p:origin x="3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Choosing GCSE options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602859-06E8-97BE-FA0E-5F3C7CE8A9CB}"/>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5BD2071-4AD2-E7A2-F78B-F7121A1ABB36}"/>
              </a:ext>
            </a:extLst>
          </p:cNvPr>
          <p:cNvGraphicFramePr>
            <a:graphicFrameLocks noGrp="1"/>
          </p:cNvGraphicFramePr>
          <p:nvPr>
            <p:extLst>
              <p:ext uri="{D42A27DB-BD31-4B8C-83A1-F6EECF244321}">
                <p14:modId xmlns:p14="http://schemas.microsoft.com/office/powerpoint/2010/main" val="3210547078"/>
              </p:ext>
            </p:extLst>
          </p:nvPr>
        </p:nvGraphicFramePr>
        <p:xfrm>
          <a:off x="1322749" y="1714020"/>
          <a:ext cx="9538776" cy="4836578"/>
        </p:xfrm>
        <a:graphic>
          <a:graphicData uri="http://schemas.openxmlformats.org/drawingml/2006/table">
            <a:tbl>
              <a:tblPr firstRow="1" bandRow="1">
                <a:tableStyleId>{5C22544A-7EE6-4342-B048-85BDC9FD1C3A}</a:tableStyleId>
              </a:tblPr>
              <a:tblGrid>
                <a:gridCol w="2384694">
                  <a:extLst>
                    <a:ext uri="{9D8B030D-6E8A-4147-A177-3AD203B41FA5}">
                      <a16:colId xmlns:a16="http://schemas.microsoft.com/office/drawing/2014/main" val="805896704"/>
                    </a:ext>
                  </a:extLst>
                </a:gridCol>
                <a:gridCol w="2453076">
                  <a:extLst>
                    <a:ext uri="{9D8B030D-6E8A-4147-A177-3AD203B41FA5}">
                      <a16:colId xmlns:a16="http://schemas.microsoft.com/office/drawing/2014/main" val="2841081000"/>
                    </a:ext>
                  </a:extLst>
                </a:gridCol>
                <a:gridCol w="2316312">
                  <a:extLst>
                    <a:ext uri="{9D8B030D-6E8A-4147-A177-3AD203B41FA5}">
                      <a16:colId xmlns:a16="http://schemas.microsoft.com/office/drawing/2014/main" val="862662014"/>
                    </a:ext>
                  </a:extLst>
                </a:gridCol>
                <a:gridCol w="2384694">
                  <a:extLst>
                    <a:ext uri="{9D8B030D-6E8A-4147-A177-3AD203B41FA5}">
                      <a16:colId xmlns:a16="http://schemas.microsoft.com/office/drawing/2014/main" val="3857785162"/>
                    </a:ext>
                  </a:extLst>
                </a:gridCol>
              </a:tblGrid>
              <a:tr h="1448387">
                <a:tc>
                  <a:txBody>
                    <a:bodyPr/>
                    <a:lstStyle/>
                    <a:p>
                      <a:r>
                        <a:rPr lang="en-US" sz="2400" dirty="0"/>
                        <a:t>Compulsory subjects</a:t>
                      </a:r>
                    </a:p>
                  </a:txBody>
                  <a:tcPr/>
                </a:tc>
                <a:tc>
                  <a:txBody>
                    <a:bodyPr/>
                    <a:lstStyle/>
                    <a:p>
                      <a:r>
                        <a:rPr lang="en-US" sz="2400" dirty="0"/>
                        <a:t>Subject area choices</a:t>
                      </a:r>
                    </a:p>
                  </a:txBody>
                  <a:tcPr/>
                </a:tc>
                <a:tc>
                  <a:txBody>
                    <a:bodyPr/>
                    <a:lstStyle/>
                    <a:p>
                      <a:r>
                        <a:rPr lang="en-US" sz="2400" dirty="0"/>
                        <a:t>Other options</a:t>
                      </a:r>
                    </a:p>
                  </a:txBody>
                  <a:tcPr/>
                </a:tc>
                <a:tc>
                  <a:txBody>
                    <a:bodyPr/>
                    <a:lstStyle/>
                    <a:p>
                      <a:r>
                        <a:rPr lang="en-US" sz="2400" i="1" dirty="0"/>
                        <a:t>Non examined compulsory subjects</a:t>
                      </a:r>
                    </a:p>
                  </a:txBody>
                  <a:tcPr/>
                </a:tc>
                <a:extLst>
                  <a:ext uri="{0D108BD9-81ED-4DB2-BD59-A6C34878D82A}">
                    <a16:rowId xmlns:a16="http://schemas.microsoft.com/office/drawing/2014/main" val="962215503"/>
                  </a:ext>
                </a:extLst>
              </a:tr>
              <a:tr h="905241">
                <a:tc>
                  <a:txBody>
                    <a:bodyPr/>
                    <a:lstStyle/>
                    <a:p>
                      <a:r>
                        <a:rPr lang="en-US" sz="2400" dirty="0"/>
                        <a:t>English Language</a:t>
                      </a:r>
                    </a:p>
                  </a:txBody>
                  <a:tcPr/>
                </a:tc>
                <a:tc>
                  <a:txBody>
                    <a:bodyPr/>
                    <a:lstStyle/>
                    <a:p>
                      <a:r>
                        <a:rPr lang="en-GB" sz="2400"/>
                        <a:t>Spanish</a:t>
                      </a:r>
                      <a:endParaRPr lang="en-US" sz="2400" dirty="0"/>
                    </a:p>
                  </a:txBody>
                  <a:tcPr/>
                </a:tc>
                <a:tc>
                  <a:txBody>
                    <a:bodyPr/>
                    <a:lstStyle/>
                    <a:p>
                      <a:r>
                        <a:rPr lang="en-US" sz="2400" dirty="0">
                          <a:solidFill>
                            <a:srgbClr val="FF0000"/>
                          </a:solidFill>
                        </a:rPr>
                        <a:t>Curriculum Support</a:t>
                      </a:r>
                    </a:p>
                  </a:txBody>
                  <a:tcPr/>
                </a:tc>
                <a:tc>
                  <a:txBody>
                    <a:bodyPr/>
                    <a:lstStyle/>
                    <a:p>
                      <a:r>
                        <a:rPr lang="en-US" sz="2400" i="1" dirty="0"/>
                        <a:t>PSHE</a:t>
                      </a:r>
                    </a:p>
                  </a:txBody>
                  <a:tcPr/>
                </a:tc>
                <a:extLst>
                  <a:ext uri="{0D108BD9-81ED-4DB2-BD59-A6C34878D82A}">
                    <a16:rowId xmlns:a16="http://schemas.microsoft.com/office/drawing/2014/main" val="3372114992"/>
                  </a:ext>
                </a:extLst>
              </a:tr>
              <a:tr h="827650">
                <a:tc>
                  <a:txBody>
                    <a:bodyPr/>
                    <a:lstStyle/>
                    <a:p>
                      <a:r>
                        <a:rPr lang="en-US" sz="2400" dirty="0"/>
                        <a:t>English Literature</a:t>
                      </a:r>
                    </a:p>
                  </a:txBody>
                  <a:tcPr/>
                </a:tc>
                <a:tc>
                  <a:txBody>
                    <a:bodyPr/>
                    <a:lstStyle/>
                    <a:p>
                      <a:r>
                        <a:rPr lang="en-US" sz="2400" dirty="0"/>
                        <a:t>Classics</a:t>
                      </a:r>
                    </a:p>
                  </a:txBody>
                  <a:tcPr/>
                </a:tc>
                <a:tc>
                  <a:txBody>
                    <a:bodyPr/>
                    <a:lstStyle/>
                    <a:p>
                      <a:r>
                        <a:rPr lang="en-US" sz="2400" dirty="0"/>
                        <a:t>Music</a:t>
                      </a:r>
                    </a:p>
                  </a:txBody>
                  <a:tcPr/>
                </a:tc>
                <a:tc>
                  <a:txBody>
                    <a:bodyPr/>
                    <a:lstStyle/>
                    <a:p>
                      <a:r>
                        <a:rPr lang="en-US" sz="2400" i="1" dirty="0"/>
                        <a:t>PE</a:t>
                      </a:r>
                    </a:p>
                  </a:txBody>
                  <a:tcPr/>
                </a:tc>
                <a:extLst>
                  <a:ext uri="{0D108BD9-81ED-4DB2-BD59-A6C34878D82A}">
                    <a16:rowId xmlns:a16="http://schemas.microsoft.com/office/drawing/2014/main" val="2806625939"/>
                  </a:ext>
                </a:extLst>
              </a:tr>
              <a:tr h="827650">
                <a:tc>
                  <a:txBody>
                    <a:bodyPr/>
                    <a:lstStyle/>
                    <a:p>
                      <a:r>
                        <a:rPr lang="en-US" sz="2400" err="1"/>
                        <a:t>Maths</a:t>
                      </a:r>
                    </a:p>
                  </a:txBody>
                  <a:tcPr/>
                </a:tc>
                <a:tc>
                  <a:txBody>
                    <a:bodyPr/>
                    <a:lstStyle/>
                    <a:p>
                      <a:r>
                        <a:rPr lang="en-US" sz="2400" dirty="0"/>
                        <a:t>Drama</a:t>
                      </a:r>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1782858987"/>
                  </a:ext>
                </a:extLst>
              </a:tr>
              <a:tr h="827650">
                <a:tc>
                  <a:txBody>
                    <a:bodyPr/>
                    <a:lstStyle/>
                    <a:p>
                      <a:r>
                        <a:rPr lang="en-US" sz="2400" dirty="0"/>
                        <a:t>Chemistry</a:t>
                      </a:r>
                    </a:p>
                  </a:txBody>
                  <a:tcPr/>
                </a:tc>
                <a:tc>
                  <a:txBody>
                    <a:bodyPr/>
                    <a:lstStyle/>
                    <a:p>
                      <a:endParaRPr lang="en-US" sz="2400" dirty="0"/>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2495149816"/>
                  </a:ext>
                </a:extLst>
              </a:tr>
            </a:tbl>
          </a:graphicData>
        </a:graphic>
      </p:graphicFrame>
      <p:sp>
        <p:nvSpPr>
          <p:cNvPr id="3" name="TextBox 2">
            <a:extLst>
              <a:ext uri="{FF2B5EF4-FFF2-40B4-BE49-F238E27FC236}">
                <a16:creationId xmlns:a16="http://schemas.microsoft.com/office/drawing/2014/main" id="{E0EA7D7E-773D-EC53-9B9A-6DA99583A65D}"/>
              </a:ext>
            </a:extLst>
          </p:cNvPr>
          <p:cNvSpPr txBox="1"/>
          <p:nvPr/>
        </p:nvSpPr>
        <p:spPr>
          <a:xfrm>
            <a:off x="2207713" y="660225"/>
            <a:ext cx="76596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cs typeface="Calibri"/>
              </a:rPr>
              <a:t>Student example B – First Language English, with Curriculum Support</a:t>
            </a:r>
            <a:endParaRPr lang="en-US" sz="2400" b="1">
              <a:cs typeface="Calibri"/>
            </a:endParaRPr>
          </a:p>
        </p:txBody>
      </p:sp>
    </p:spTree>
    <p:extLst>
      <p:ext uri="{BB962C8B-B14F-4D97-AF65-F5344CB8AC3E}">
        <p14:creationId xmlns:p14="http://schemas.microsoft.com/office/powerpoint/2010/main" val="1354970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D932CF-D5A3-8EA5-CD67-69D0A98E30EC}"/>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57E5BD8-6ABA-18CD-FF24-0E5EA10B5A0C}"/>
              </a:ext>
            </a:extLst>
          </p:cNvPr>
          <p:cNvGraphicFramePr>
            <a:graphicFrameLocks noGrp="1"/>
          </p:cNvGraphicFramePr>
          <p:nvPr>
            <p:extLst>
              <p:ext uri="{D42A27DB-BD31-4B8C-83A1-F6EECF244321}">
                <p14:modId xmlns:p14="http://schemas.microsoft.com/office/powerpoint/2010/main" val="802180160"/>
              </p:ext>
            </p:extLst>
          </p:nvPr>
        </p:nvGraphicFramePr>
        <p:xfrm>
          <a:off x="1270557" y="1714020"/>
          <a:ext cx="9648387" cy="4837639"/>
        </p:xfrm>
        <a:graphic>
          <a:graphicData uri="http://schemas.openxmlformats.org/drawingml/2006/table">
            <a:tbl>
              <a:tblPr firstRow="1" bandRow="1">
                <a:tableStyleId>{5C22544A-7EE6-4342-B048-85BDC9FD1C3A}</a:tableStyleId>
              </a:tblPr>
              <a:tblGrid>
                <a:gridCol w="2412097">
                  <a:extLst>
                    <a:ext uri="{9D8B030D-6E8A-4147-A177-3AD203B41FA5}">
                      <a16:colId xmlns:a16="http://schemas.microsoft.com/office/drawing/2014/main" val="805896704"/>
                    </a:ext>
                  </a:extLst>
                </a:gridCol>
                <a:gridCol w="2481264">
                  <a:extLst>
                    <a:ext uri="{9D8B030D-6E8A-4147-A177-3AD203B41FA5}">
                      <a16:colId xmlns:a16="http://schemas.microsoft.com/office/drawing/2014/main" val="2841081000"/>
                    </a:ext>
                  </a:extLst>
                </a:gridCol>
                <a:gridCol w="2342929">
                  <a:extLst>
                    <a:ext uri="{9D8B030D-6E8A-4147-A177-3AD203B41FA5}">
                      <a16:colId xmlns:a16="http://schemas.microsoft.com/office/drawing/2014/main" val="862662014"/>
                    </a:ext>
                  </a:extLst>
                </a:gridCol>
                <a:gridCol w="2412097">
                  <a:extLst>
                    <a:ext uri="{9D8B030D-6E8A-4147-A177-3AD203B41FA5}">
                      <a16:colId xmlns:a16="http://schemas.microsoft.com/office/drawing/2014/main" val="3857785162"/>
                    </a:ext>
                  </a:extLst>
                </a:gridCol>
              </a:tblGrid>
              <a:tr h="1425831">
                <a:tc>
                  <a:txBody>
                    <a:bodyPr/>
                    <a:lstStyle/>
                    <a:p>
                      <a:r>
                        <a:rPr lang="en-US" sz="2400" dirty="0"/>
                        <a:t>Compulsory subjects</a:t>
                      </a:r>
                    </a:p>
                  </a:txBody>
                  <a:tcPr/>
                </a:tc>
                <a:tc>
                  <a:txBody>
                    <a:bodyPr/>
                    <a:lstStyle/>
                    <a:p>
                      <a:r>
                        <a:rPr lang="en-US" sz="2400" dirty="0"/>
                        <a:t>Subject area choices</a:t>
                      </a:r>
                    </a:p>
                  </a:txBody>
                  <a:tcPr/>
                </a:tc>
                <a:tc>
                  <a:txBody>
                    <a:bodyPr/>
                    <a:lstStyle/>
                    <a:p>
                      <a:r>
                        <a:rPr lang="en-US" sz="2400" dirty="0"/>
                        <a:t>Other options</a:t>
                      </a:r>
                    </a:p>
                  </a:txBody>
                  <a:tcPr/>
                </a:tc>
                <a:tc>
                  <a:txBody>
                    <a:bodyPr/>
                    <a:lstStyle/>
                    <a:p>
                      <a:r>
                        <a:rPr lang="en-US" sz="2400" i="1" dirty="0"/>
                        <a:t>Non examined compulsory subjects</a:t>
                      </a:r>
                    </a:p>
                  </a:txBody>
                  <a:tcPr/>
                </a:tc>
                <a:extLst>
                  <a:ext uri="{0D108BD9-81ED-4DB2-BD59-A6C34878D82A}">
                    <a16:rowId xmlns:a16="http://schemas.microsoft.com/office/drawing/2014/main" val="962215503"/>
                  </a:ext>
                </a:extLst>
              </a:tr>
              <a:tr h="891143">
                <a:tc>
                  <a:txBody>
                    <a:bodyPr/>
                    <a:lstStyle/>
                    <a:p>
                      <a:r>
                        <a:rPr lang="en-US" sz="2400" dirty="0"/>
                        <a:t>English as a Second Language</a:t>
                      </a:r>
                    </a:p>
                  </a:txBody>
                  <a:tcPr/>
                </a:tc>
                <a:tc>
                  <a:txBody>
                    <a:bodyPr/>
                    <a:lstStyle/>
                    <a:p>
                      <a:r>
                        <a:rPr lang="en-GB" sz="2400" dirty="0">
                          <a:solidFill>
                            <a:srgbClr val="FF0000"/>
                          </a:solidFill>
                        </a:rPr>
                        <a:t>EAL (not a GCSE)</a:t>
                      </a:r>
                      <a:endParaRPr lang="en-US" sz="2400" dirty="0">
                        <a:solidFill>
                          <a:srgbClr val="FF0000"/>
                        </a:solidFill>
                      </a:endParaRPr>
                    </a:p>
                  </a:txBody>
                  <a:tcPr/>
                </a:tc>
                <a:tc>
                  <a:txBody>
                    <a:bodyPr/>
                    <a:lstStyle/>
                    <a:p>
                      <a:r>
                        <a:rPr lang="en-US" sz="2400" dirty="0"/>
                        <a:t>Biology</a:t>
                      </a:r>
                    </a:p>
                  </a:txBody>
                  <a:tcPr/>
                </a:tc>
                <a:tc>
                  <a:txBody>
                    <a:bodyPr/>
                    <a:lstStyle/>
                    <a:p>
                      <a:r>
                        <a:rPr lang="en-US" sz="2400" i="1" dirty="0"/>
                        <a:t>PSHE</a:t>
                      </a:r>
                    </a:p>
                  </a:txBody>
                  <a:tcPr/>
                </a:tc>
                <a:extLst>
                  <a:ext uri="{0D108BD9-81ED-4DB2-BD59-A6C34878D82A}">
                    <a16:rowId xmlns:a16="http://schemas.microsoft.com/office/drawing/2014/main" val="3372114992"/>
                  </a:ext>
                </a:extLst>
              </a:tr>
              <a:tr h="891143">
                <a:tc>
                  <a:txBody>
                    <a:bodyPr/>
                    <a:lstStyle/>
                    <a:p>
                      <a:r>
                        <a:rPr lang="en-US" sz="2400" dirty="0">
                          <a:solidFill>
                            <a:srgbClr val="FF0000"/>
                          </a:solidFill>
                        </a:rPr>
                        <a:t>No English Literature</a:t>
                      </a:r>
                      <a:endParaRPr lang="en-US" sz="2400" dirty="0"/>
                    </a:p>
                  </a:txBody>
                  <a:tcPr/>
                </a:tc>
                <a:tc>
                  <a:txBody>
                    <a:bodyPr/>
                    <a:lstStyle/>
                    <a:p>
                      <a:r>
                        <a:rPr lang="en-US" sz="2400" dirty="0"/>
                        <a:t>Classics</a:t>
                      </a:r>
                    </a:p>
                  </a:txBody>
                  <a:tcPr/>
                </a:tc>
                <a:tc>
                  <a:txBody>
                    <a:bodyPr/>
                    <a:lstStyle/>
                    <a:p>
                      <a:r>
                        <a:rPr lang="en-US" sz="2400" dirty="0"/>
                        <a:t>Music</a:t>
                      </a:r>
                    </a:p>
                  </a:txBody>
                  <a:tcPr/>
                </a:tc>
                <a:tc>
                  <a:txBody>
                    <a:bodyPr/>
                    <a:lstStyle/>
                    <a:p>
                      <a:r>
                        <a:rPr lang="en-US" sz="2400" i="1" dirty="0"/>
                        <a:t>PE</a:t>
                      </a:r>
                    </a:p>
                  </a:txBody>
                  <a:tcPr/>
                </a:tc>
                <a:extLst>
                  <a:ext uri="{0D108BD9-81ED-4DB2-BD59-A6C34878D82A}">
                    <a16:rowId xmlns:a16="http://schemas.microsoft.com/office/drawing/2014/main" val="2806625939"/>
                  </a:ext>
                </a:extLst>
              </a:tr>
              <a:tr h="814761">
                <a:tc>
                  <a:txBody>
                    <a:bodyPr/>
                    <a:lstStyle/>
                    <a:p>
                      <a:r>
                        <a:rPr lang="en-US" sz="2400" dirty="0" err="1"/>
                        <a:t>Maths</a:t>
                      </a:r>
                    </a:p>
                  </a:txBody>
                  <a:tcPr/>
                </a:tc>
                <a:tc>
                  <a:txBody>
                    <a:bodyPr/>
                    <a:lstStyle/>
                    <a:p>
                      <a:r>
                        <a:rPr lang="en-US" sz="2400" dirty="0"/>
                        <a:t>Drama</a:t>
                      </a:r>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1782858987"/>
                  </a:ext>
                </a:extLst>
              </a:tr>
              <a:tr h="814761">
                <a:tc>
                  <a:txBody>
                    <a:bodyPr/>
                    <a:lstStyle/>
                    <a:p>
                      <a:r>
                        <a:rPr lang="en-US" sz="2400" dirty="0"/>
                        <a:t>Chemistry</a:t>
                      </a:r>
                    </a:p>
                  </a:txBody>
                  <a:tcPr/>
                </a:tc>
                <a:tc>
                  <a:txBody>
                    <a:bodyPr/>
                    <a:lstStyle/>
                    <a:p>
                      <a:endParaRPr lang="en-US" sz="2400" dirty="0"/>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2495149816"/>
                  </a:ext>
                </a:extLst>
              </a:tr>
            </a:tbl>
          </a:graphicData>
        </a:graphic>
      </p:graphicFrame>
      <p:sp>
        <p:nvSpPr>
          <p:cNvPr id="3" name="TextBox 2">
            <a:extLst>
              <a:ext uri="{FF2B5EF4-FFF2-40B4-BE49-F238E27FC236}">
                <a16:creationId xmlns:a16="http://schemas.microsoft.com/office/drawing/2014/main" id="{C6E52C19-50B9-35AC-3BC8-1CCEAF152F9D}"/>
              </a:ext>
            </a:extLst>
          </p:cNvPr>
          <p:cNvSpPr txBox="1"/>
          <p:nvPr/>
        </p:nvSpPr>
        <p:spPr>
          <a:xfrm>
            <a:off x="2207713" y="660225"/>
            <a:ext cx="76596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cs typeface="Calibri"/>
              </a:rPr>
              <a:t>Student example C – English as an Additional Language, no Curriculum Support, mainstream English not appropriate</a:t>
            </a:r>
          </a:p>
        </p:txBody>
      </p:sp>
    </p:spTree>
    <p:extLst>
      <p:ext uri="{BB962C8B-B14F-4D97-AF65-F5344CB8AC3E}">
        <p14:creationId xmlns:p14="http://schemas.microsoft.com/office/powerpoint/2010/main" val="4040829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742602-537B-CAF2-73D9-261ECFA23437}"/>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899043C-4CE8-E24F-CD77-C49BD0067260}"/>
              </a:ext>
            </a:extLst>
          </p:cNvPr>
          <p:cNvGraphicFramePr>
            <a:graphicFrameLocks noGrp="1"/>
          </p:cNvGraphicFramePr>
          <p:nvPr>
            <p:extLst>
              <p:ext uri="{D42A27DB-BD31-4B8C-83A1-F6EECF244321}">
                <p14:modId xmlns:p14="http://schemas.microsoft.com/office/powerpoint/2010/main" val="3324396511"/>
              </p:ext>
            </p:extLst>
          </p:nvPr>
        </p:nvGraphicFramePr>
        <p:xfrm>
          <a:off x="1270557" y="1714020"/>
          <a:ext cx="9648387" cy="4837639"/>
        </p:xfrm>
        <a:graphic>
          <a:graphicData uri="http://schemas.openxmlformats.org/drawingml/2006/table">
            <a:tbl>
              <a:tblPr firstRow="1" bandRow="1">
                <a:tableStyleId>{5C22544A-7EE6-4342-B048-85BDC9FD1C3A}</a:tableStyleId>
              </a:tblPr>
              <a:tblGrid>
                <a:gridCol w="2412097">
                  <a:extLst>
                    <a:ext uri="{9D8B030D-6E8A-4147-A177-3AD203B41FA5}">
                      <a16:colId xmlns:a16="http://schemas.microsoft.com/office/drawing/2014/main" val="805896704"/>
                    </a:ext>
                  </a:extLst>
                </a:gridCol>
                <a:gridCol w="2481264">
                  <a:extLst>
                    <a:ext uri="{9D8B030D-6E8A-4147-A177-3AD203B41FA5}">
                      <a16:colId xmlns:a16="http://schemas.microsoft.com/office/drawing/2014/main" val="2841081000"/>
                    </a:ext>
                  </a:extLst>
                </a:gridCol>
                <a:gridCol w="2342929">
                  <a:extLst>
                    <a:ext uri="{9D8B030D-6E8A-4147-A177-3AD203B41FA5}">
                      <a16:colId xmlns:a16="http://schemas.microsoft.com/office/drawing/2014/main" val="862662014"/>
                    </a:ext>
                  </a:extLst>
                </a:gridCol>
                <a:gridCol w="2412097">
                  <a:extLst>
                    <a:ext uri="{9D8B030D-6E8A-4147-A177-3AD203B41FA5}">
                      <a16:colId xmlns:a16="http://schemas.microsoft.com/office/drawing/2014/main" val="3857785162"/>
                    </a:ext>
                  </a:extLst>
                </a:gridCol>
              </a:tblGrid>
              <a:tr h="1425831">
                <a:tc>
                  <a:txBody>
                    <a:bodyPr/>
                    <a:lstStyle/>
                    <a:p>
                      <a:r>
                        <a:rPr lang="en-US" sz="2400" dirty="0"/>
                        <a:t>Compulsory subjects</a:t>
                      </a:r>
                    </a:p>
                  </a:txBody>
                  <a:tcPr/>
                </a:tc>
                <a:tc>
                  <a:txBody>
                    <a:bodyPr/>
                    <a:lstStyle/>
                    <a:p>
                      <a:r>
                        <a:rPr lang="en-US" sz="2400" dirty="0"/>
                        <a:t>Subject area choices</a:t>
                      </a:r>
                    </a:p>
                  </a:txBody>
                  <a:tcPr/>
                </a:tc>
                <a:tc>
                  <a:txBody>
                    <a:bodyPr/>
                    <a:lstStyle/>
                    <a:p>
                      <a:r>
                        <a:rPr lang="en-US" sz="2400" dirty="0"/>
                        <a:t>Other options</a:t>
                      </a:r>
                    </a:p>
                  </a:txBody>
                  <a:tcPr/>
                </a:tc>
                <a:tc>
                  <a:txBody>
                    <a:bodyPr/>
                    <a:lstStyle/>
                    <a:p>
                      <a:r>
                        <a:rPr lang="en-US" sz="2400" i="1" dirty="0"/>
                        <a:t>Non examined compulsory subjects</a:t>
                      </a:r>
                    </a:p>
                  </a:txBody>
                  <a:tcPr/>
                </a:tc>
                <a:extLst>
                  <a:ext uri="{0D108BD9-81ED-4DB2-BD59-A6C34878D82A}">
                    <a16:rowId xmlns:a16="http://schemas.microsoft.com/office/drawing/2014/main" val="962215503"/>
                  </a:ext>
                </a:extLst>
              </a:tr>
              <a:tr h="891143">
                <a:tc>
                  <a:txBody>
                    <a:bodyPr/>
                    <a:lstStyle/>
                    <a:p>
                      <a:r>
                        <a:rPr lang="en-US" sz="2400" dirty="0">
                          <a:solidFill>
                            <a:schemeClr val="tx1"/>
                          </a:solidFill>
                        </a:rPr>
                        <a:t>English Language</a:t>
                      </a:r>
                    </a:p>
                  </a:txBody>
                  <a:tcPr/>
                </a:tc>
                <a:tc>
                  <a:txBody>
                    <a:bodyPr/>
                    <a:lstStyle/>
                    <a:p>
                      <a:r>
                        <a:rPr lang="en-GB" sz="2400" dirty="0">
                          <a:solidFill>
                            <a:srgbClr val="FF0000"/>
                          </a:solidFill>
                        </a:rPr>
                        <a:t>EAL (not a GCSE) in place of MFL</a:t>
                      </a:r>
                      <a:endParaRPr lang="en-US" sz="2400" dirty="0">
                        <a:solidFill>
                          <a:srgbClr val="FF0000"/>
                        </a:solidFill>
                      </a:endParaRPr>
                    </a:p>
                  </a:txBody>
                  <a:tcPr/>
                </a:tc>
                <a:tc>
                  <a:txBody>
                    <a:bodyPr/>
                    <a:lstStyle/>
                    <a:p>
                      <a:r>
                        <a:rPr lang="en-US" sz="2400" dirty="0"/>
                        <a:t>Biology</a:t>
                      </a:r>
                    </a:p>
                  </a:txBody>
                  <a:tcPr/>
                </a:tc>
                <a:tc>
                  <a:txBody>
                    <a:bodyPr/>
                    <a:lstStyle/>
                    <a:p>
                      <a:r>
                        <a:rPr lang="en-US" sz="2400" i="1" dirty="0"/>
                        <a:t>PSHE</a:t>
                      </a:r>
                    </a:p>
                  </a:txBody>
                  <a:tcPr/>
                </a:tc>
                <a:extLst>
                  <a:ext uri="{0D108BD9-81ED-4DB2-BD59-A6C34878D82A}">
                    <a16:rowId xmlns:a16="http://schemas.microsoft.com/office/drawing/2014/main" val="3372114992"/>
                  </a:ext>
                </a:extLst>
              </a:tr>
              <a:tr h="891143">
                <a:tc>
                  <a:txBody>
                    <a:bodyPr/>
                    <a:lstStyle/>
                    <a:p>
                      <a:r>
                        <a:rPr lang="en-US" sz="2400" dirty="0">
                          <a:solidFill>
                            <a:schemeClr val="tx1"/>
                          </a:solidFill>
                        </a:rPr>
                        <a:t>English Literature</a:t>
                      </a:r>
                    </a:p>
                  </a:txBody>
                  <a:tcPr/>
                </a:tc>
                <a:tc>
                  <a:txBody>
                    <a:bodyPr/>
                    <a:lstStyle/>
                    <a:p>
                      <a:r>
                        <a:rPr lang="en-US" sz="2400" dirty="0"/>
                        <a:t>Classics</a:t>
                      </a:r>
                    </a:p>
                  </a:txBody>
                  <a:tcPr/>
                </a:tc>
                <a:tc>
                  <a:txBody>
                    <a:bodyPr/>
                    <a:lstStyle/>
                    <a:p>
                      <a:r>
                        <a:rPr lang="en-US" sz="2400" dirty="0"/>
                        <a:t>Music</a:t>
                      </a:r>
                    </a:p>
                  </a:txBody>
                  <a:tcPr/>
                </a:tc>
                <a:tc>
                  <a:txBody>
                    <a:bodyPr/>
                    <a:lstStyle/>
                    <a:p>
                      <a:r>
                        <a:rPr lang="en-US" sz="2400" i="1" dirty="0"/>
                        <a:t>PE</a:t>
                      </a:r>
                    </a:p>
                  </a:txBody>
                  <a:tcPr/>
                </a:tc>
                <a:extLst>
                  <a:ext uri="{0D108BD9-81ED-4DB2-BD59-A6C34878D82A}">
                    <a16:rowId xmlns:a16="http://schemas.microsoft.com/office/drawing/2014/main" val="2806625939"/>
                  </a:ext>
                </a:extLst>
              </a:tr>
              <a:tr h="814761">
                <a:tc>
                  <a:txBody>
                    <a:bodyPr/>
                    <a:lstStyle/>
                    <a:p>
                      <a:r>
                        <a:rPr lang="en-US" sz="2400" dirty="0" err="1"/>
                        <a:t>Maths</a:t>
                      </a:r>
                    </a:p>
                  </a:txBody>
                  <a:tcPr/>
                </a:tc>
                <a:tc>
                  <a:txBody>
                    <a:bodyPr/>
                    <a:lstStyle/>
                    <a:p>
                      <a:r>
                        <a:rPr lang="en-US" sz="2400" dirty="0"/>
                        <a:t>Drama</a:t>
                      </a:r>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1782858987"/>
                  </a:ext>
                </a:extLst>
              </a:tr>
              <a:tr h="814761">
                <a:tc>
                  <a:txBody>
                    <a:bodyPr/>
                    <a:lstStyle/>
                    <a:p>
                      <a:r>
                        <a:rPr lang="en-US" sz="2400" dirty="0"/>
                        <a:t>Chemistry</a:t>
                      </a:r>
                    </a:p>
                  </a:txBody>
                  <a:tcPr/>
                </a:tc>
                <a:tc>
                  <a:txBody>
                    <a:bodyPr/>
                    <a:lstStyle/>
                    <a:p>
                      <a:endParaRPr lang="en-US" sz="2400" dirty="0"/>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2495149816"/>
                  </a:ext>
                </a:extLst>
              </a:tr>
            </a:tbl>
          </a:graphicData>
        </a:graphic>
      </p:graphicFrame>
      <p:sp>
        <p:nvSpPr>
          <p:cNvPr id="3" name="TextBox 2">
            <a:extLst>
              <a:ext uri="{FF2B5EF4-FFF2-40B4-BE49-F238E27FC236}">
                <a16:creationId xmlns:a16="http://schemas.microsoft.com/office/drawing/2014/main" id="{F99D04BD-CA1F-B2D9-858A-03E98F2AAA6F}"/>
              </a:ext>
            </a:extLst>
          </p:cNvPr>
          <p:cNvSpPr txBox="1"/>
          <p:nvPr/>
        </p:nvSpPr>
        <p:spPr>
          <a:xfrm>
            <a:off x="2207713" y="660225"/>
            <a:ext cx="76596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cs typeface="Calibri"/>
              </a:rPr>
              <a:t>Student example D – English as an Additional Language, no Curriculum Support, mainstream English is appropriate</a:t>
            </a:r>
          </a:p>
        </p:txBody>
      </p:sp>
    </p:spTree>
    <p:extLst>
      <p:ext uri="{BB962C8B-B14F-4D97-AF65-F5344CB8AC3E}">
        <p14:creationId xmlns:p14="http://schemas.microsoft.com/office/powerpoint/2010/main" val="1411393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62A04B-F91A-3952-B14A-6973118B9F21}"/>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B751AC7-AD36-4168-F270-D0A1A3793EF6}"/>
              </a:ext>
            </a:extLst>
          </p:cNvPr>
          <p:cNvGraphicFramePr>
            <a:graphicFrameLocks noGrp="1"/>
          </p:cNvGraphicFramePr>
          <p:nvPr>
            <p:extLst>
              <p:ext uri="{D42A27DB-BD31-4B8C-83A1-F6EECF244321}">
                <p14:modId xmlns:p14="http://schemas.microsoft.com/office/powerpoint/2010/main" val="3405247045"/>
              </p:ext>
            </p:extLst>
          </p:nvPr>
        </p:nvGraphicFramePr>
        <p:xfrm>
          <a:off x="1249680" y="1714020"/>
          <a:ext cx="10142598" cy="4631908"/>
        </p:xfrm>
        <a:graphic>
          <a:graphicData uri="http://schemas.openxmlformats.org/drawingml/2006/table">
            <a:tbl>
              <a:tblPr firstRow="1" bandRow="1">
                <a:tableStyleId>{5C22544A-7EE6-4342-B048-85BDC9FD1C3A}</a:tableStyleId>
              </a:tblPr>
              <a:tblGrid>
                <a:gridCol w="2535650">
                  <a:extLst>
                    <a:ext uri="{9D8B030D-6E8A-4147-A177-3AD203B41FA5}">
                      <a16:colId xmlns:a16="http://schemas.microsoft.com/office/drawing/2014/main" val="805896704"/>
                    </a:ext>
                  </a:extLst>
                </a:gridCol>
                <a:gridCol w="2608359">
                  <a:extLst>
                    <a:ext uri="{9D8B030D-6E8A-4147-A177-3AD203B41FA5}">
                      <a16:colId xmlns:a16="http://schemas.microsoft.com/office/drawing/2014/main" val="2841081000"/>
                    </a:ext>
                  </a:extLst>
                </a:gridCol>
                <a:gridCol w="2462939">
                  <a:extLst>
                    <a:ext uri="{9D8B030D-6E8A-4147-A177-3AD203B41FA5}">
                      <a16:colId xmlns:a16="http://schemas.microsoft.com/office/drawing/2014/main" val="862662014"/>
                    </a:ext>
                  </a:extLst>
                </a:gridCol>
                <a:gridCol w="2535650">
                  <a:extLst>
                    <a:ext uri="{9D8B030D-6E8A-4147-A177-3AD203B41FA5}">
                      <a16:colId xmlns:a16="http://schemas.microsoft.com/office/drawing/2014/main" val="3857785162"/>
                    </a:ext>
                  </a:extLst>
                </a:gridCol>
              </a:tblGrid>
              <a:tr h="1403296">
                <a:tc>
                  <a:txBody>
                    <a:bodyPr/>
                    <a:lstStyle/>
                    <a:p>
                      <a:r>
                        <a:rPr lang="en-US" sz="2400" dirty="0"/>
                        <a:t>Compulsory subjects</a:t>
                      </a:r>
                    </a:p>
                  </a:txBody>
                  <a:tcPr/>
                </a:tc>
                <a:tc>
                  <a:txBody>
                    <a:bodyPr/>
                    <a:lstStyle/>
                    <a:p>
                      <a:r>
                        <a:rPr lang="en-US" sz="2400" dirty="0"/>
                        <a:t>Subject area choices</a:t>
                      </a:r>
                    </a:p>
                  </a:txBody>
                  <a:tcPr/>
                </a:tc>
                <a:tc>
                  <a:txBody>
                    <a:bodyPr/>
                    <a:lstStyle/>
                    <a:p>
                      <a:r>
                        <a:rPr lang="en-US" sz="2400" dirty="0"/>
                        <a:t>Other options</a:t>
                      </a:r>
                    </a:p>
                  </a:txBody>
                  <a:tcPr/>
                </a:tc>
                <a:tc>
                  <a:txBody>
                    <a:bodyPr/>
                    <a:lstStyle/>
                    <a:p>
                      <a:r>
                        <a:rPr lang="en-US" sz="2400" i="1" dirty="0"/>
                        <a:t>Non examined compulsory subjects</a:t>
                      </a:r>
                    </a:p>
                  </a:txBody>
                  <a:tcPr/>
                </a:tc>
                <a:extLst>
                  <a:ext uri="{0D108BD9-81ED-4DB2-BD59-A6C34878D82A}">
                    <a16:rowId xmlns:a16="http://schemas.microsoft.com/office/drawing/2014/main" val="962215503"/>
                  </a:ext>
                </a:extLst>
              </a:tr>
              <a:tr h="801884">
                <a:tc>
                  <a:txBody>
                    <a:bodyPr/>
                    <a:lstStyle/>
                    <a:p>
                      <a:r>
                        <a:rPr lang="en-US" sz="2400" dirty="0"/>
                        <a:t>English Language</a:t>
                      </a:r>
                    </a:p>
                  </a:txBody>
                  <a:tcPr/>
                </a:tc>
                <a:tc>
                  <a:txBody>
                    <a:bodyPr/>
                    <a:lstStyle/>
                    <a:p>
                      <a:r>
                        <a:rPr lang="en-GB" sz="2400"/>
                        <a:t>Spanish</a:t>
                      </a:r>
                      <a:endParaRPr lang="en-US" sz="2400" dirty="0"/>
                    </a:p>
                  </a:txBody>
                  <a:tcPr/>
                </a:tc>
                <a:tc>
                  <a:txBody>
                    <a:bodyPr/>
                    <a:lstStyle/>
                    <a:p>
                      <a:r>
                        <a:rPr lang="en-US" sz="2400" dirty="0"/>
                        <a:t>Biology</a:t>
                      </a:r>
                    </a:p>
                  </a:txBody>
                  <a:tcPr/>
                </a:tc>
                <a:tc>
                  <a:txBody>
                    <a:bodyPr/>
                    <a:lstStyle/>
                    <a:p>
                      <a:r>
                        <a:rPr lang="en-US" sz="2400" i="1" dirty="0"/>
                        <a:t>PSHE</a:t>
                      </a:r>
                    </a:p>
                  </a:txBody>
                  <a:tcPr/>
                </a:tc>
                <a:extLst>
                  <a:ext uri="{0D108BD9-81ED-4DB2-BD59-A6C34878D82A}">
                    <a16:rowId xmlns:a16="http://schemas.microsoft.com/office/drawing/2014/main" val="3372114992"/>
                  </a:ext>
                </a:extLst>
              </a:tr>
              <a:tr h="801884">
                <a:tc>
                  <a:txBody>
                    <a:bodyPr/>
                    <a:lstStyle/>
                    <a:p>
                      <a:r>
                        <a:rPr lang="en-US" sz="2400" dirty="0"/>
                        <a:t>English Literature</a:t>
                      </a:r>
                    </a:p>
                  </a:txBody>
                  <a:tcPr/>
                </a:tc>
                <a:tc>
                  <a:txBody>
                    <a:bodyPr/>
                    <a:lstStyle/>
                    <a:p>
                      <a:r>
                        <a:rPr lang="en-US" sz="2400" dirty="0"/>
                        <a:t>Classics</a:t>
                      </a:r>
                    </a:p>
                  </a:txBody>
                  <a:tcPr/>
                </a:tc>
                <a:tc>
                  <a:txBody>
                    <a:bodyPr/>
                    <a:lstStyle/>
                    <a:p>
                      <a:r>
                        <a:rPr lang="en-US" sz="2400" dirty="0"/>
                        <a:t>Music</a:t>
                      </a:r>
                    </a:p>
                  </a:txBody>
                  <a:tcPr/>
                </a:tc>
                <a:tc>
                  <a:txBody>
                    <a:bodyPr/>
                    <a:lstStyle/>
                    <a:p>
                      <a:r>
                        <a:rPr lang="en-US" sz="2400" i="1" dirty="0"/>
                        <a:t>PE</a:t>
                      </a:r>
                    </a:p>
                  </a:txBody>
                  <a:tcPr/>
                </a:tc>
                <a:extLst>
                  <a:ext uri="{0D108BD9-81ED-4DB2-BD59-A6C34878D82A}">
                    <a16:rowId xmlns:a16="http://schemas.microsoft.com/office/drawing/2014/main" val="2806625939"/>
                  </a:ext>
                </a:extLst>
              </a:tr>
              <a:tr h="801884">
                <a:tc>
                  <a:txBody>
                    <a:bodyPr/>
                    <a:lstStyle/>
                    <a:p>
                      <a:r>
                        <a:rPr lang="en-US" sz="2400"/>
                        <a:t>Maths</a:t>
                      </a:r>
                      <a:r>
                        <a:rPr lang="en-GB" sz="2400"/>
                        <a:t> and </a:t>
                      </a:r>
                    </a:p>
                    <a:p>
                      <a:r>
                        <a:rPr lang="en-GB" sz="2400" b="0">
                          <a:solidFill>
                            <a:srgbClr val="FF0000"/>
                          </a:solidFill>
                        </a:rPr>
                        <a:t>Further Maths</a:t>
                      </a:r>
                      <a:endParaRPr lang="en-US" sz="2400" b="0" dirty="0" err="1">
                        <a:solidFill>
                          <a:srgbClr val="FF0000"/>
                        </a:solidFill>
                      </a:endParaRPr>
                    </a:p>
                  </a:txBody>
                  <a:tcPr/>
                </a:tc>
                <a:tc>
                  <a:txBody>
                    <a:bodyPr/>
                    <a:lstStyle/>
                    <a:p>
                      <a:r>
                        <a:rPr lang="en-US" sz="2400" dirty="0"/>
                        <a:t>Drama</a:t>
                      </a:r>
                    </a:p>
                  </a:txBody>
                  <a:tcPr/>
                </a:tc>
                <a:tc>
                  <a:txBody>
                    <a:bodyPr/>
                    <a:lstStyle/>
                    <a:p>
                      <a:endParaRPr lang="en-US" sz="2400"/>
                    </a:p>
                  </a:txBody>
                  <a:tcPr/>
                </a:tc>
                <a:tc>
                  <a:txBody>
                    <a:bodyPr/>
                    <a:lstStyle/>
                    <a:p>
                      <a:endParaRPr lang="en-US" sz="2400"/>
                    </a:p>
                  </a:txBody>
                  <a:tcPr/>
                </a:tc>
                <a:extLst>
                  <a:ext uri="{0D108BD9-81ED-4DB2-BD59-A6C34878D82A}">
                    <a16:rowId xmlns:a16="http://schemas.microsoft.com/office/drawing/2014/main" val="1782858987"/>
                  </a:ext>
                </a:extLst>
              </a:tr>
              <a:tr h="801884">
                <a:tc>
                  <a:txBody>
                    <a:bodyPr/>
                    <a:lstStyle/>
                    <a:p>
                      <a:pPr lvl="0">
                        <a:buNone/>
                      </a:pPr>
                      <a:r>
                        <a:rPr lang="en-US" sz="2400" b="0" i="0" u="none" strike="noStrike" noProof="0" dirty="0">
                          <a:solidFill>
                            <a:srgbClr val="000000"/>
                          </a:solidFill>
                          <a:latin typeface="Calibri"/>
                        </a:rPr>
                        <a:t>Chemistry</a:t>
                      </a:r>
                      <a:endParaRPr lang="en-US" sz="2400" dirty="0"/>
                    </a:p>
                  </a:txBody>
                  <a:tcPr/>
                </a:tc>
                <a:tc>
                  <a:txBody>
                    <a:bodyPr/>
                    <a:lstStyle/>
                    <a:p>
                      <a:endParaRPr lang="en-US" sz="2400"/>
                    </a:p>
                  </a:txBody>
                  <a:tcPr/>
                </a:tc>
                <a:tc>
                  <a:txBody>
                    <a:bodyPr/>
                    <a:lstStyle/>
                    <a:p>
                      <a:endParaRPr lang="en-US" sz="2400"/>
                    </a:p>
                  </a:txBody>
                  <a:tcPr/>
                </a:tc>
                <a:tc>
                  <a:txBody>
                    <a:bodyPr/>
                    <a:lstStyle/>
                    <a:p>
                      <a:endParaRPr lang="en-US" sz="2400"/>
                    </a:p>
                  </a:txBody>
                  <a:tcPr/>
                </a:tc>
                <a:extLst>
                  <a:ext uri="{0D108BD9-81ED-4DB2-BD59-A6C34878D82A}">
                    <a16:rowId xmlns:a16="http://schemas.microsoft.com/office/drawing/2014/main" val="1152907235"/>
                  </a:ext>
                </a:extLst>
              </a:tr>
            </a:tbl>
          </a:graphicData>
        </a:graphic>
      </p:graphicFrame>
      <p:sp>
        <p:nvSpPr>
          <p:cNvPr id="3" name="TextBox 2">
            <a:extLst>
              <a:ext uri="{FF2B5EF4-FFF2-40B4-BE49-F238E27FC236}">
                <a16:creationId xmlns:a16="http://schemas.microsoft.com/office/drawing/2014/main" id="{B516D0EC-98D9-3BB4-B1D6-47633827F90D}"/>
              </a:ext>
            </a:extLst>
          </p:cNvPr>
          <p:cNvSpPr txBox="1"/>
          <p:nvPr/>
        </p:nvSpPr>
        <p:spPr>
          <a:xfrm>
            <a:off x="2207713" y="660225"/>
            <a:ext cx="76596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cs typeface="Calibri"/>
              </a:rPr>
              <a:t>Student example E – First Language English, no Curriculum Support, with Further </a:t>
            </a:r>
            <a:r>
              <a:rPr lang="en-US" sz="2400" b="1" dirty="0" err="1">
                <a:cs typeface="Calibri"/>
              </a:rPr>
              <a:t>Maths</a:t>
            </a:r>
            <a:endParaRPr lang="en-US" sz="2400" b="1" dirty="0">
              <a:cs typeface="Calibri"/>
            </a:endParaRPr>
          </a:p>
        </p:txBody>
      </p:sp>
    </p:spTree>
    <p:extLst>
      <p:ext uri="{BB962C8B-B14F-4D97-AF65-F5344CB8AC3E}">
        <p14:creationId xmlns:p14="http://schemas.microsoft.com/office/powerpoint/2010/main" val="2024477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72AA6B-AF3A-0302-BBD5-F28E9D6CBA96}"/>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D69E272-9B96-7A78-60B6-0CF37616BBEB}"/>
              </a:ext>
            </a:extLst>
          </p:cNvPr>
          <p:cNvGraphicFramePr>
            <a:graphicFrameLocks noGrp="1"/>
          </p:cNvGraphicFramePr>
          <p:nvPr>
            <p:extLst>
              <p:ext uri="{D42A27DB-BD31-4B8C-83A1-F6EECF244321}">
                <p14:modId xmlns:p14="http://schemas.microsoft.com/office/powerpoint/2010/main" val="442438806"/>
              </p:ext>
            </p:extLst>
          </p:nvPr>
        </p:nvGraphicFramePr>
        <p:xfrm>
          <a:off x="1270557" y="1714020"/>
          <a:ext cx="9648387" cy="4817218"/>
        </p:xfrm>
        <a:graphic>
          <a:graphicData uri="http://schemas.openxmlformats.org/drawingml/2006/table">
            <a:tbl>
              <a:tblPr firstRow="1" bandRow="1">
                <a:tableStyleId>{5C22544A-7EE6-4342-B048-85BDC9FD1C3A}</a:tableStyleId>
              </a:tblPr>
              <a:tblGrid>
                <a:gridCol w="2412097">
                  <a:extLst>
                    <a:ext uri="{9D8B030D-6E8A-4147-A177-3AD203B41FA5}">
                      <a16:colId xmlns:a16="http://schemas.microsoft.com/office/drawing/2014/main" val="805896704"/>
                    </a:ext>
                  </a:extLst>
                </a:gridCol>
                <a:gridCol w="2481264">
                  <a:extLst>
                    <a:ext uri="{9D8B030D-6E8A-4147-A177-3AD203B41FA5}">
                      <a16:colId xmlns:a16="http://schemas.microsoft.com/office/drawing/2014/main" val="2841081000"/>
                    </a:ext>
                  </a:extLst>
                </a:gridCol>
                <a:gridCol w="2342929">
                  <a:extLst>
                    <a:ext uri="{9D8B030D-6E8A-4147-A177-3AD203B41FA5}">
                      <a16:colId xmlns:a16="http://schemas.microsoft.com/office/drawing/2014/main" val="862662014"/>
                    </a:ext>
                  </a:extLst>
                </a:gridCol>
                <a:gridCol w="2412097">
                  <a:extLst>
                    <a:ext uri="{9D8B030D-6E8A-4147-A177-3AD203B41FA5}">
                      <a16:colId xmlns:a16="http://schemas.microsoft.com/office/drawing/2014/main" val="3857785162"/>
                    </a:ext>
                  </a:extLst>
                </a:gridCol>
              </a:tblGrid>
              <a:tr h="1466110">
                <a:tc>
                  <a:txBody>
                    <a:bodyPr/>
                    <a:lstStyle/>
                    <a:p>
                      <a:r>
                        <a:rPr lang="en-US" sz="2400" dirty="0"/>
                        <a:t>Compulsory subjects</a:t>
                      </a:r>
                    </a:p>
                  </a:txBody>
                  <a:tcPr/>
                </a:tc>
                <a:tc>
                  <a:txBody>
                    <a:bodyPr/>
                    <a:lstStyle/>
                    <a:p>
                      <a:r>
                        <a:rPr lang="en-US" sz="2400" dirty="0"/>
                        <a:t>Subject area choices</a:t>
                      </a:r>
                    </a:p>
                  </a:txBody>
                  <a:tcPr/>
                </a:tc>
                <a:tc>
                  <a:txBody>
                    <a:bodyPr/>
                    <a:lstStyle/>
                    <a:p>
                      <a:r>
                        <a:rPr lang="en-US" sz="2400" dirty="0"/>
                        <a:t>Other options</a:t>
                      </a:r>
                    </a:p>
                  </a:txBody>
                  <a:tcPr/>
                </a:tc>
                <a:tc>
                  <a:txBody>
                    <a:bodyPr/>
                    <a:lstStyle/>
                    <a:p>
                      <a:r>
                        <a:rPr lang="en-US" sz="2400" i="1" dirty="0"/>
                        <a:t>Non examined compulsory subjects</a:t>
                      </a:r>
                    </a:p>
                  </a:txBody>
                  <a:tcPr/>
                </a:tc>
                <a:extLst>
                  <a:ext uri="{0D108BD9-81ED-4DB2-BD59-A6C34878D82A}">
                    <a16:rowId xmlns:a16="http://schemas.microsoft.com/office/drawing/2014/main" val="962215503"/>
                  </a:ext>
                </a:extLst>
              </a:tr>
              <a:tr h="837777">
                <a:tc>
                  <a:txBody>
                    <a:bodyPr/>
                    <a:lstStyle/>
                    <a:p>
                      <a:r>
                        <a:rPr lang="en-US" sz="2400" dirty="0"/>
                        <a:t>English Language</a:t>
                      </a:r>
                    </a:p>
                  </a:txBody>
                  <a:tcPr/>
                </a:tc>
                <a:tc>
                  <a:txBody>
                    <a:bodyPr/>
                    <a:lstStyle/>
                    <a:p>
                      <a:r>
                        <a:rPr lang="en-GB" sz="2400"/>
                        <a:t>Spanish</a:t>
                      </a:r>
                      <a:endParaRPr lang="en-US" sz="2400" dirty="0"/>
                    </a:p>
                  </a:txBody>
                  <a:tcPr/>
                </a:tc>
                <a:tc>
                  <a:txBody>
                    <a:bodyPr/>
                    <a:lstStyle/>
                    <a:p>
                      <a:r>
                        <a:rPr lang="en-US" sz="2400" dirty="0">
                          <a:solidFill>
                            <a:srgbClr val="FF0000"/>
                          </a:solidFill>
                        </a:rPr>
                        <a:t>Triple Science</a:t>
                      </a:r>
                    </a:p>
                  </a:txBody>
                  <a:tcPr/>
                </a:tc>
                <a:tc>
                  <a:txBody>
                    <a:bodyPr/>
                    <a:lstStyle/>
                    <a:p>
                      <a:r>
                        <a:rPr lang="en-US" sz="2400" i="1" dirty="0"/>
                        <a:t>PSHE</a:t>
                      </a:r>
                    </a:p>
                  </a:txBody>
                  <a:tcPr/>
                </a:tc>
                <a:extLst>
                  <a:ext uri="{0D108BD9-81ED-4DB2-BD59-A6C34878D82A}">
                    <a16:rowId xmlns:a16="http://schemas.microsoft.com/office/drawing/2014/main" val="3372114992"/>
                  </a:ext>
                </a:extLst>
              </a:tr>
              <a:tr h="837777">
                <a:tc>
                  <a:txBody>
                    <a:bodyPr/>
                    <a:lstStyle/>
                    <a:p>
                      <a:r>
                        <a:rPr lang="en-US" sz="2400" dirty="0"/>
                        <a:t>English Literature</a:t>
                      </a:r>
                    </a:p>
                  </a:txBody>
                  <a:tcPr/>
                </a:tc>
                <a:tc>
                  <a:txBody>
                    <a:bodyPr/>
                    <a:lstStyle/>
                    <a:p>
                      <a:r>
                        <a:rPr lang="en-US" sz="2400" dirty="0"/>
                        <a:t>Classics</a:t>
                      </a:r>
                    </a:p>
                  </a:txBody>
                  <a:tcPr/>
                </a:tc>
                <a:tc>
                  <a:txBody>
                    <a:bodyPr/>
                    <a:lstStyle/>
                    <a:p>
                      <a:r>
                        <a:rPr lang="en-US" sz="2400" dirty="0"/>
                        <a:t>Music</a:t>
                      </a:r>
                    </a:p>
                  </a:txBody>
                  <a:tcPr/>
                </a:tc>
                <a:tc>
                  <a:txBody>
                    <a:bodyPr/>
                    <a:lstStyle/>
                    <a:p>
                      <a:r>
                        <a:rPr lang="en-US" sz="2400" i="1" dirty="0"/>
                        <a:t>PE</a:t>
                      </a:r>
                    </a:p>
                  </a:txBody>
                  <a:tcPr/>
                </a:tc>
                <a:extLst>
                  <a:ext uri="{0D108BD9-81ED-4DB2-BD59-A6C34878D82A}">
                    <a16:rowId xmlns:a16="http://schemas.microsoft.com/office/drawing/2014/main" val="2806625939"/>
                  </a:ext>
                </a:extLst>
              </a:tr>
              <a:tr h="837777">
                <a:tc>
                  <a:txBody>
                    <a:bodyPr/>
                    <a:lstStyle/>
                    <a:p>
                      <a:r>
                        <a:rPr lang="en-US" sz="2400" err="1"/>
                        <a:t>Maths</a:t>
                      </a:r>
                    </a:p>
                  </a:txBody>
                  <a:tcPr/>
                </a:tc>
                <a:tc>
                  <a:txBody>
                    <a:bodyPr/>
                    <a:lstStyle/>
                    <a:p>
                      <a:r>
                        <a:rPr lang="en-US" sz="2400" dirty="0"/>
                        <a:t>Drama</a:t>
                      </a:r>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1782858987"/>
                  </a:ext>
                </a:extLst>
              </a:tr>
              <a:tr h="837777">
                <a:tc>
                  <a:txBody>
                    <a:bodyPr/>
                    <a:lstStyle/>
                    <a:p>
                      <a:r>
                        <a:rPr lang="en-US" sz="2400" dirty="0">
                          <a:solidFill>
                            <a:srgbClr val="FF0000"/>
                          </a:solidFill>
                        </a:rPr>
                        <a:t>Triple Science</a:t>
                      </a:r>
                      <a:endParaRPr lang="en-US" sz="2400" dirty="0"/>
                    </a:p>
                  </a:txBody>
                  <a:tcPr/>
                </a:tc>
                <a:tc>
                  <a:txBody>
                    <a:bodyPr/>
                    <a:lstStyle/>
                    <a:p>
                      <a:endParaRPr lang="en-US" sz="2400" dirty="0"/>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2495149816"/>
                  </a:ext>
                </a:extLst>
              </a:tr>
            </a:tbl>
          </a:graphicData>
        </a:graphic>
      </p:graphicFrame>
      <p:sp>
        <p:nvSpPr>
          <p:cNvPr id="3" name="TextBox 2">
            <a:extLst>
              <a:ext uri="{FF2B5EF4-FFF2-40B4-BE49-F238E27FC236}">
                <a16:creationId xmlns:a16="http://schemas.microsoft.com/office/drawing/2014/main" id="{9AC212BC-3086-A3A8-5D54-5623EECACABE}"/>
              </a:ext>
            </a:extLst>
          </p:cNvPr>
          <p:cNvSpPr txBox="1"/>
          <p:nvPr/>
        </p:nvSpPr>
        <p:spPr>
          <a:xfrm>
            <a:off x="2207713" y="660225"/>
            <a:ext cx="76596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cs typeface="Calibri"/>
              </a:rPr>
              <a:t>Student example F – First Language English, no Curriculum Support, Triple Science</a:t>
            </a:r>
          </a:p>
        </p:txBody>
      </p:sp>
    </p:spTree>
    <p:extLst>
      <p:ext uri="{BB962C8B-B14F-4D97-AF65-F5344CB8AC3E}">
        <p14:creationId xmlns:p14="http://schemas.microsoft.com/office/powerpoint/2010/main" val="1452412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282AB-A77A-CC8C-42D7-88B926E3B53E}"/>
              </a:ext>
            </a:extLst>
          </p:cNvPr>
          <p:cNvSpPr>
            <a:spLocks noGrp="1"/>
          </p:cNvSpPr>
          <p:nvPr>
            <p:ph type="title"/>
          </p:nvPr>
        </p:nvSpPr>
        <p:spPr>
          <a:xfrm>
            <a:off x="838200" y="365125"/>
            <a:ext cx="10515600" cy="5991508"/>
          </a:xfrm>
        </p:spPr>
        <p:txBody>
          <a:bodyPr>
            <a:normAutofit fontScale="90000"/>
          </a:bodyPr>
          <a:lstStyle/>
          <a:p>
            <a:r>
              <a:rPr lang="en-US" dirty="0">
                <a:cs typeface="Calibri Light"/>
              </a:rPr>
              <a:t>There are a small number of additional GCSE subjects offered during activity hour, such as Astronomy.</a:t>
            </a:r>
            <a:br>
              <a:rPr lang="en-US" dirty="0">
                <a:cs typeface="Calibri Light"/>
              </a:rPr>
            </a:br>
            <a:br>
              <a:rPr lang="en-US" dirty="0">
                <a:cs typeface="Calibri Light"/>
              </a:rPr>
            </a:br>
            <a:r>
              <a:rPr lang="en-US" dirty="0">
                <a:cs typeface="Calibri Light"/>
              </a:rPr>
              <a:t>The </a:t>
            </a:r>
            <a:r>
              <a:rPr lang="en-US" dirty="0" err="1">
                <a:cs typeface="Calibri Light"/>
              </a:rPr>
              <a:t>finalised</a:t>
            </a:r>
            <a:r>
              <a:rPr lang="en-US" dirty="0">
                <a:cs typeface="Calibri Light"/>
              </a:rPr>
              <a:t> list will be shared in due course. </a:t>
            </a:r>
            <a:br>
              <a:rPr lang="en-US" dirty="0">
                <a:cs typeface="Calibri Light"/>
              </a:rPr>
            </a:br>
            <a:br>
              <a:rPr lang="en-US">
                <a:cs typeface="Calibri Light"/>
              </a:rPr>
            </a:br>
            <a:r>
              <a:rPr lang="en-GB">
                <a:cs typeface="Calibri Light"/>
              </a:rPr>
              <a:t>These</a:t>
            </a:r>
            <a:r>
              <a:rPr lang="en-US">
                <a:cs typeface="Calibri Light"/>
              </a:rPr>
              <a:t> </a:t>
            </a:r>
            <a:r>
              <a:rPr lang="en-GB">
                <a:cs typeface="Calibri Light"/>
              </a:rPr>
              <a:t>subjects </a:t>
            </a:r>
            <a:r>
              <a:rPr lang="en-US">
                <a:cs typeface="Calibri Light"/>
              </a:rPr>
              <a:t>shouldn't </a:t>
            </a:r>
            <a:r>
              <a:rPr lang="en-US" dirty="0">
                <a:cs typeface="Calibri Light"/>
              </a:rPr>
              <a:t>affect your child's options process as these subjects are not offered as part of the main academic </a:t>
            </a:r>
            <a:r>
              <a:rPr lang="en-US" err="1">
                <a:cs typeface="Calibri Light"/>
              </a:rPr>
              <a:t>programme</a:t>
            </a:r>
            <a:r>
              <a:rPr lang="en-US">
                <a:cs typeface="Calibri Light"/>
              </a:rPr>
              <a:t>.</a:t>
            </a:r>
            <a:endParaRPr lang="en-US" dirty="0">
              <a:cs typeface="Calibri Light"/>
            </a:endParaRPr>
          </a:p>
        </p:txBody>
      </p:sp>
    </p:spTree>
    <p:extLst>
      <p:ext uri="{BB962C8B-B14F-4D97-AF65-F5344CB8AC3E}">
        <p14:creationId xmlns:p14="http://schemas.microsoft.com/office/powerpoint/2010/main" val="566256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C06A2-5BC6-D19A-D98B-D9FD805AEAEF}"/>
              </a:ext>
            </a:extLst>
          </p:cNvPr>
          <p:cNvSpPr>
            <a:spLocks noGrp="1"/>
          </p:cNvSpPr>
          <p:nvPr>
            <p:ph type="title"/>
          </p:nvPr>
        </p:nvSpPr>
        <p:spPr>
          <a:xfrm>
            <a:off x="838200" y="365125"/>
            <a:ext cx="10515600" cy="6127206"/>
          </a:xfrm>
        </p:spPr>
        <p:txBody>
          <a:bodyPr>
            <a:normAutofit/>
          </a:bodyPr>
          <a:lstStyle/>
          <a:p>
            <a:r>
              <a:rPr lang="en-US" dirty="0">
                <a:cs typeface="Calibri Light"/>
              </a:rPr>
              <a:t>If your child has a particular reason for needing to choose a different range of subjects, please speak to me this evening or get in touch with me so that we can discuss this before the options deadline of 5 February.</a:t>
            </a:r>
          </a:p>
        </p:txBody>
      </p:sp>
    </p:spTree>
    <p:extLst>
      <p:ext uri="{BB962C8B-B14F-4D97-AF65-F5344CB8AC3E}">
        <p14:creationId xmlns:p14="http://schemas.microsoft.com/office/powerpoint/2010/main" val="1605067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98DD6F-AE3B-7308-E26C-F2E2A729C0F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63C585F-8BBD-56E8-06F4-E956B6759C4A}"/>
              </a:ext>
            </a:extLst>
          </p:cNvPr>
          <p:cNvSpPr>
            <a:spLocks noGrp="1"/>
          </p:cNvSpPr>
          <p:nvPr>
            <p:ph type="title"/>
          </p:nvPr>
        </p:nvSpPr>
        <p:spPr/>
        <p:txBody>
          <a:bodyPr/>
          <a:lstStyle/>
          <a:p>
            <a:r>
              <a:rPr lang="en-US" dirty="0">
                <a:ea typeface="Calibri Light"/>
                <a:cs typeface="Calibri Light"/>
              </a:rPr>
              <a:t>The Timeline</a:t>
            </a:r>
            <a:endParaRPr lang="en-US" dirty="0"/>
          </a:p>
        </p:txBody>
      </p:sp>
      <p:sp>
        <p:nvSpPr>
          <p:cNvPr id="5" name="Rectangle 4">
            <a:extLst>
              <a:ext uri="{FF2B5EF4-FFF2-40B4-BE49-F238E27FC236}">
                <a16:creationId xmlns:a16="http://schemas.microsoft.com/office/drawing/2014/main" id="{81BD8CCF-1A3F-2D56-61A5-D7A236285F3D}"/>
              </a:ext>
            </a:extLst>
          </p:cNvPr>
          <p:cNvSpPr/>
          <p:nvPr/>
        </p:nvSpPr>
        <p:spPr>
          <a:xfrm>
            <a:off x="178594" y="1821656"/>
            <a:ext cx="2297906" cy="13215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u="sng" dirty="0">
                <a:ea typeface="Calibri"/>
                <a:cs typeface="Calibri"/>
              </a:rPr>
              <a:t>11th January</a:t>
            </a:r>
          </a:p>
          <a:p>
            <a:pPr algn="ctr"/>
            <a:r>
              <a:rPr lang="en-US" dirty="0">
                <a:ea typeface="Calibri"/>
                <a:cs typeface="Calibri"/>
              </a:rPr>
              <a:t>Tutors hand out options booklet and discuss with tutor groups. </a:t>
            </a:r>
          </a:p>
        </p:txBody>
      </p:sp>
      <p:sp>
        <p:nvSpPr>
          <p:cNvPr id="6" name="Arrow: Right 5">
            <a:extLst>
              <a:ext uri="{FF2B5EF4-FFF2-40B4-BE49-F238E27FC236}">
                <a16:creationId xmlns:a16="http://schemas.microsoft.com/office/drawing/2014/main" id="{11433236-59EC-3BF9-EBAB-8F274F9B938C}"/>
              </a:ext>
            </a:extLst>
          </p:cNvPr>
          <p:cNvSpPr/>
          <p:nvPr/>
        </p:nvSpPr>
        <p:spPr>
          <a:xfrm>
            <a:off x="2547937" y="2262187"/>
            <a:ext cx="619124" cy="52387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477311F-1C6D-58D5-277E-6FA2BC26A6D3}"/>
              </a:ext>
            </a:extLst>
          </p:cNvPr>
          <p:cNvSpPr/>
          <p:nvPr/>
        </p:nvSpPr>
        <p:spPr>
          <a:xfrm>
            <a:off x="3238499" y="1821656"/>
            <a:ext cx="2238375" cy="125015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u="sng" dirty="0">
                <a:ea typeface="Calibri"/>
                <a:cs typeface="Calibri"/>
              </a:rPr>
              <a:t>11th - 19th January</a:t>
            </a:r>
          </a:p>
          <a:p>
            <a:pPr algn="ctr"/>
            <a:r>
              <a:rPr lang="en-US" dirty="0">
                <a:ea typeface="Calibri"/>
                <a:cs typeface="Calibri"/>
              </a:rPr>
              <a:t>Subject teachers to discuss GCSE courses as part of lessons.</a:t>
            </a:r>
          </a:p>
        </p:txBody>
      </p:sp>
      <p:sp>
        <p:nvSpPr>
          <p:cNvPr id="8" name="Arrow: Right 7">
            <a:extLst>
              <a:ext uri="{FF2B5EF4-FFF2-40B4-BE49-F238E27FC236}">
                <a16:creationId xmlns:a16="http://schemas.microsoft.com/office/drawing/2014/main" id="{13AB580F-C635-6A15-3EAF-F4D97D215947}"/>
              </a:ext>
            </a:extLst>
          </p:cNvPr>
          <p:cNvSpPr/>
          <p:nvPr/>
        </p:nvSpPr>
        <p:spPr>
          <a:xfrm>
            <a:off x="5607843" y="2262187"/>
            <a:ext cx="619124" cy="52387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DEAA04C-9BA4-6911-B6E3-18FA72AA0F53}"/>
              </a:ext>
            </a:extLst>
          </p:cNvPr>
          <p:cNvSpPr/>
          <p:nvPr/>
        </p:nvSpPr>
        <p:spPr>
          <a:xfrm>
            <a:off x="6322218" y="1774031"/>
            <a:ext cx="2083594" cy="125015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u="sng" dirty="0">
                <a:ea typeface="Calibri"/>
                <a:cs typeface="Calibri"/>
              </a:rPr>
              <a:t>22nd January</a:t>
            </a:r>
          </a:p>
          <a:p>
            <a:pPr algn="ctr"/>
            <a:r>
              <a:rPr lang="en-US" dirty="0">
                <a:ea typeface="Calibri"/>
                <a:cs typeface="Calibri"/>
              </a:rPr>
              <a:t>Parents Evening and introduction to GCSEs Presentation</a:t>
            </a:r>
          </a:p>
        </p:txBody>
      </p:sp>
      <p:sp>
        <p:nvSpPr>
          <p:cNvPr id="10" name="Arrow: Right 9">
            <a:extLst>
              <a:ext uri="{FF2B5EF4-FFF2-40B4-BE49-F238E27FC236}">
                <a16:creationId xmlns:a16="http://schemas.microsoft.com/office/drawing/2014/main" id="{3C0C2FD5-D030-78E8-0F26-2503361A66CA}"/>
              </a:ext>
            </a:extLst>
          </p:cNvPr>
          <p:cNvSpPr/>
          <p:nvPr/>
        </p:nvSpPr>
        <p:spPr>
          <a:xfrm>
            <a:off x="8632031" y="2190750"/>
            <a:ext cx="619124" cy="52387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8A60DAE-B7D7-B5D4-694B-88D07FA6915A}"/>
              </a:ext>
            </a:extLst>
          </p:cNvPr>
          <p:cNvSpPr/>
          <p:nvPr/>
        </p:nvSpPr>
        <p:spPr>
          <a:xfrm>
            <a:off x="9477375" y="1774031"/>
            <a:ext cx="2083594" cy="125015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u="sng" dirty="0">
                <a:ea typeface="Calibri"/>
                <a:cs typeface="Calibri"/>
              </a:rPr>
              <a:t>5th February</a:t>
            </a:r>
          </a:p>
          <a:p>
            <a:pPr algn="ctr"/>
            <a:r>
              <a:rPr lang="en-US" dirty="0">
                <a:ea typeface="Calibri"/>
                <a:cs typeface="Calibri"/>
              </a:rPr>
              <a:t>Final option choices submitted</a:t>
            </a:r>
          </a:p>
        </p:txBody>
      </p:sp>
      <p:sp>
        <p:nvSpPr>
          <p:cNvPr id="13" name="TextBox 12">
            <a:extLst>
              <a:ext uri="{FF2B5EF4-FFF2-40B4-BE49-F238E27FC236}">
                <a16:creationId xmlns:a16="http://schemas.microsoft.com/office/drawing/2014/main" id="{4BF9AC4B-10D5-F427-3679-FE4F30179CD7}"/>
              </a:ext>
            </a:extLst>
          </p:cNvPr>
          <p:cNvSpPr txBox="1"/>
          <p:nvPr/>
        </p:nvSpPr>
        <p:spPr>
          <a:xfrm>
            <a:off x="175822" y="3429742"/>
            <a:ext cx="1766888"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Trebuchet MS"/>
              </a:rPr>
              <a:t> There is no need to make a rushed decision and certainly no need to panic.</a:t>
            </a:r>
            <a:endParaRPr lang="en-US" sz="1600" dirty="0"/>
          </a:p>
        </p:txBody>
      </p:sp>
      <p:sp>
        <p:nvSpPr>
          <p:cNvPr id="14" name="TextBox 13">
            <a:extLst>
              <a:ext uri="{FF2B5EF4-FFF2-40B4-BE49-F238E27FC236}">
                <a16:creationId xmlns:a16="http://schemas.microsoft.com/office/drawing/2014/main" id="{396BC323-B1C5-836B-6BB4-2DB0FABE12DD}"/>
              </a:ext>
            </a:extLst>
          </p:cNvPr>
          <p:cNvSpPr txBox="1"/>
          <p:nvPr/>
        </p:nvSpPr>
        <p:spPr>
          <a:xfrm>
            <a:off x="2012312" y="3496690"/>
            <a:ext cx="3467920"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Trebuchet MS"/>
              </a:rPr>
              <a:t>At this stage many of your teachers will have talked you through GCSE options, explaining what the GCSE course is like in each subject. You also have a copy of the prospectus, which gives you a written outline too. If you still have any questions, please do ask your teachers.</a:t>
            </a:r>
            <a:endParaRPr lang="en-US" sz="1600" dirty="0"/>
          </a:p>
        </p:txBody>
      </p:sp>
      <p:sp>
        <p:nvSpPr>
          <p:cNvPr id="15" name="TextBox 14">
            <a:extLst>
              <a:ext uri="{FF2B5EF4-FFF2-40B4-BE49-F238E27FC236}">
                <a16:creationId xmlns:a16="http://schemas.microsoft.com/office/drawing/2014/main" id="{23E23A03-F616-E8C3-8146-F466181D38B5}"/>
              </a:ext>
            </a:extLst>
          </p:cNvPr>
          <p:cNvSpPr txBox="1"/>
          <p:nvPr/>
        </p:nvSpPr>
        <p:spPr>
          <a:xfrm>
            <a:off x="9128539" y="3532407"/>
            <a:ext cx="2908327"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Trebuchet MS"/>
              </a:rPr>
              <a:t>By the 5th February, you will hand in your choices, and from March the timetable for next year will be made. Any requested changes after this will only be possible if it fits with the option blocks of the timetable. </a:t>
            </a:r>
          </a:p>
        </p:txBody>
      </p:sp>
      <p:sp>
        <p:nvSpPr>
          <p:cNvPr id="16" name="TextBox 15">
            <a:extLst>
              <a:ext uri="{FF2B5EF4-FFF2-40B4-BE49-F238E27FC236}">
                <a16:creationId xmlns:a16="http://schemas.microsoft.com/office/drawing/2014/main" id="{EB25E422-EE2E-8B62-7FF6-72FB86983432}"/>
              </a:ext>
            </a:extLst>
          </p:cNvPr>
          <p:cNvSpPr txBox="1"/>
          <p:nvPr/>
        </p:nvSpPr>
        <p:spPr>
          <a:xfrm>
            <a:off x="5473321" y="3532406"/>
            <a:ext cx="3575076"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Trebuchet MS"/>
              </a:rPr>
              <a:t>Once you feel you have your options sorted, it would be a good idea to speak them through with your tutor. Our tutor team have all been Upper Schoolroom tutors for multiple year groups so you tutor will be very experienced in giving you any final advice.</a:t>
            </a:r>
          </a:p>
        </p:txBody>
      </p:sp>
    </p:spTree>
    <p:extLst>
      <p:ext uri="{BB962C8B-B14F-4D97-AF65-F5344CB8AC3E}">
        <p14:creationId xmlns:p14="http://schemas.microsoft.com/office/powerpoint/2010/main" val="253155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263A24-0C1F-4677-B43C-4AE14E276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23">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8592FA5-8238-5497-7DCA-D6D6F31FFE3E}"/>
              </a:ext>
            </a:extLst>
          </p:cNvPr>
          <p:cNvSpPr>
            <a:spLocks noGrp="1"/>
          </p:cNvSpPr>
          <p:nvPr>
            <p:ph type="title"/>
          </p:nvPr>
        </p:nvSpPr>
        <p:spPr>
          <a:xfrm>
            <a:off x="868680" y="405575"/>
            <a:ext cx="5001768" cy="1371600"/>
          </a:xfrm>
        </p:spPr>
        <p:txBody>
          <a:bodyPr vert="horz" lIns="91440" tIns="45720" rIns="91440" bIns="45720" rtlCol="0" anchor="ctr">
            <a:normAutofit/>
          </a:bodyPr>
          <a:lstStyle/>
          <a:p>
            <a:r>
              <a:rPr lang="en-US" sz="3600" u="sng"/>
              <a:t>Conversations</a:t>
            </a:r>
          </a:p>
        </p:txBody>
      </p:sp>
      <p:sp>
        <p:nvSpPr>
          <p:cNvPr id="26" name="Rectangle 25">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4" y="1071836"/>
            <a:ext cx="1021458"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A black background with white text&#10;&#10;Description automatically generated">
            <a:extLst>
              <a:ext uri="{FF2B5EF4-FFF2-40B4-BE49-F238E27FC236}">
                <a16:creationId xmlns:a16="http://schemas.microsoft.com/office/drawing/2014/main" id="{E9664A73-DA93-1615-A457-B114A455F8D8}"/>
              </a:ext>
            </a:extLst>
          </p:cNvPr>
          <p:cNvPicPr>
            <a:picLocks noChangeAspect="1"/>
          </p:cNvPicPr>
          <p:nvPr/>
        </p:nvPicPr>
        <p:blipFill>
          <a:blip r:embed="rId2"/>
          <a:stretch>
            <a:fillRect/>
          </a:stretch>
        </p:blipFill>
        <p:spPr>
          <a:xfrm>
            <a:off x="953737" y="2091095"/>
            <a:ext cx="4622177" cy="4206240"/>
          </a:xfrm>
          <a:prstGeom prst="rect">
            <a:avLst/>
          </a:prstGeom>
        </p:spPr>
      </p:pic>
      <p:pic>
        <p:nvPicPr>
          <p:cNvPr id="4" name="Picture 3" descr="A street sign with black text&#10;&#10;Description automatically generated">
            <a:extLst>
              <a:ext uri="{FF2B5EF4-FFF2-40B4-BE49-F238E27FC236}">
                <a16:creationId xmlns:a16="http://schemas.microsoft.com/office/drawing/2014/main" id="{94DCE388-CCCA-19F5-DEF5-236BE76A7732}"/>
              </a:ext>
            </a:extLst>
          </p:cNvPr>
          <p:cNvPicPr>
            <a:picLocks noChangeAspect="1"/>
          </p:cNvPicPr>
          <p:nvPr/>
        </p:nvPicPr>
        <p:blipFill>
          <a:blip r:embed="rId3"/>
          <a:stretch>
            <a:fillRect/>
          </a:stretch>
        </p:blipFill>
        <p:spPr>
          <a:xfrm>
            <a:off x="6211408" y="3259051"/>
            <a:ext cx="5431536" cy="1860300"/>
          </a:xfrm>
          <a:prstGeom prst="rect">
            <a:avLst/>
          </a:prstGeom>
        </p:spPr>
      </p:pic>
    </p:spTree>
    <p:extLst>
      <p:ext uri="{BB962C8B-B14F-4D97-AF65-F5344CB8AC3E}">
        <p14:creationId xmlns:p14="http://schemas.microsoft.com/office/powerpoint/2010/main" val="2946986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49F630-DA25-1849-E687-27245C6DE90A}"/>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5400" kern="1200" dirty="0">
                <a:latin typeface="+mj-lt"/>
                <a:ea typeface="+mj-ea"/>
                <a:cs typeface="+mj-cs"/>
              </a:rPr>
              <a:t>Decisions – My </a:t>
            </a:r>
            <a:r>
              <a:rPr lang="en-US" sz="5400" dirty="0"/>
              <a:t>Advice</a:t>
            </a:r>
            <a:endParaRPr lang="en-US" sz="5400" kern="1200" dirty="0">
              <a:latin typeface="+mj-lt"/>
              <a:ea typeface="+mj-ea"/>
              <a:cs typeface="+mj-cs"/>
            </a:endParaRP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665BEC2-7785-E9D9-1EA6-8A1578D49D59}"/>
              </a:ext>
            </a:extLst>
          </p:cNvPr>
          <p:cNvSpPr txBox="1"/>
          <p:nvPr/>
        </p:nvSpPr>
        <p:spPr>
          <a:xfrm>
            <a:off x="838200" y="1929384"/>
            <a:ext cx="10515600" cy="4251960"/>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2200" dirty="0"/>
              <a:t>Play to your strengths</a:t>
            </a:r>
          </a:p>
          <a:p>
            <a:pPr indent="-228600">
              <a:lnSpc>
                <a:spcPct val="90000"/>
              </a:lnSpc>
              <a:spcAft>
                <a:spcPts val="600"/>
              </a:spcAft>
              <a:buFont typeface="Arial" panose="020B0604020202020204" pitchFamily="34" charset="0"/>
              <a:buChar char="•"/>
            </a:pPr>
            <a:r>
              <a:rPr lang="en-US" sz="2200" dirty="0"/>
              <a:t>Be realistic</a:t>
            </a:r>
            <a:endParaRPr lang="en-US" sz="2200" dirty="0">
              <a:ea typeface="Calibri"/>
              <a:cs typeface="Calibri"/>
            </a:endParaRPr>
          </a:p>
          <a:p>
            <a:pPr indent="-228600">
              <a:lnSpc>
                <a:spcPct val="90000"/>
              </a:lnSpc>
              <a:spcAft>
                <a:spcPts val="600"/>
              </a:spcAft>
              <a:buFont typeface="Arial" panose="020B0604020202020204" pitchFamily="34" charset="0"/>
              <a:buChar char="•"/>
            </a:pPr>
            <a:r>
              <a:rPr lang="en-US" sz="2200" dirty="0"/>
              <a:t>Keep a balance</a:t>
            </a:r>
            <a:endParaRPr lang="en-US" sz="2200" dirty="0">
              <a:ea typeface="Calibri"/>
              <a:cs typeface="Calibri"/>
            </a:endParaRPr>
          </a:p>
          <a:p>
            <a:pPr indent="-228600">
              <a:lnSpc>
                <a:spcPct val="90000"/>
              </a:lnSpc>
              <a:spcAft>
                <a:spcPts val="600"/>
              </a:spcAft>
              <a:buFont typeface="Arial" panose="020B0604020202020204" pitchFamily="34" charset="0"/>
              <a:buChar char="•"/>
            </a:pPr>
            <a:r>
              <a:rPr lang="en-US" sz="2200" dirty="0"/>
              <a:t>Be sure (but nothing </a:t>
            </a:r>
            <a:r>
              <a:rPr lang="en-US" sz="2200"/>
              <a:t>must</a:t>
            </a:r>
            <a:r>
              <a:rPr lang="en-US" sz="2200" dirty="0"/>
              <a:t> be final!)</a:t>
            </a:r>
            <a:endParaRPr lang="en-US" sz="2200" dirty="0">
              <a:ea typeface="Calibri"/>
              <a:cs typeface="Calibri"/>
            </a:endParaRPr>
          </a:p>
        </p:txBody>
      </p:sp>
    </p:spTree>
    <p:extLst>
      <p:ext uri="{BB962C8B-B14F-4D97-AF65-F5344CB8AC3E}">
        <p14:creationId xmlns:p14="http://schemas.microsoft.com/office/powerpoint/2010/main" val="111034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52AF7-461B-EA8A-4FED-3AF25419229F}"/>
              </a:ext>
            </a:extLst>
          </p:cNvPr>
          <p:cNvSpPr>
            <a:spLocks noGrp="1"/>
          </p:cNvSpPr>
          <p:nvPr>
            <p:ph type="title"/>
          </p:nvPr>
        </p:nvSpPr>
        <p:spPr/>
        <p:txBody>
          <a:bodyPr/>
          <a:lstStyle/>
          <a:p>
            <a:r>
              <a:rPr lang="en-US">
                <a:cs typeface="Calibri Light"/>
              </a:rPr>
              <a:t>Co</a:t>
            </a:r>
            <a:r>
              <a:rPr lang="en-GB">
                <a:cs typeface="Calibri Light"/>
              </a:rPr>
              <a:t>re</a:t>
            </a:r>
            <a:r>
              <a:rPr lang="en-US">
                <a:cs typeface="Calibri Light"/>
              </a:rPr>
              <a:t> </a:t>
            </a:r>
            <a:r>
              <a:rPr lang="en-US" dirty="0">
                <a:cs typeface="Calibri Light"/>
              </a:rPr>
              <a:t>examined subjects</a:t>
            </a:r>
            <a:endParaRPr lang="en-US" dirty="0"/>
          </a:p>
        </p:txBody>
      </p:sp>
      <p:sp>
        <p:nvSpPr>
          <p:cNvPr id="3" name="Content Placeholder 2">
            <a:extLst>
              <a:ext uri="{FF2B5EF4-FFF2-40B4-BE49-F238E27FC236}">
                <a16:creationId xmlns:a16="http://schemas.microsoft.com/office/drawing/2014/main" id="{5668F8E5-DB1C-BB2A-453A-2AFA07166625}"/>
              </a:ext>
            </a:extLst>
          </p:cNvPr>
          <p:cNvSpPr>
            <a:spLocks noGrp="1"/>
          </p:cNvSpPr>
          <p:nvPr>
            <p:ph idx="1"/>
          </p:nvPr>
        </p:nvSpPr>
        <p:spPr/>
        <p:txBody>
          <a:bodyPr vert="horz" lIns="91440" tIns="45720" rIns="91440" bIns="45720" rtlCol="0" anchor="t">
            <a:normAutofit/>
          </a:bodyPr>
          <a:lstStyle/>
          <a:p>
            <a:r>
              <a:rPr lang="en-US" dirty="0">
                <a:cs typeface="Calibri"/>
              </a:rPr>
              <a:t>English (Language and Literature as a First Language OR English as a Second Language)</a:t>
            </a:r>
          </a:p>
          <a:p>
            <a:endParaRPr lang="en-US" dirty="0">
              <a:cs typeface="Calibri"/>
            </a:endParaRPr>
          </a:p>
          <a:p>
            <a:r>
              <a:rPr lang="en-US" err="1">
                <a:cs typeface="Calibri"/>
              </a:rPr>
              <a:t>Maths</a:t>
            </a:r>
            <a:r>
              <a:rPr lang="en-US" dirty="0">
                <a:cs typeface="Calibri"/>
              </a:rPr>
              <a:t> (some students will be invited to take the Further </a:t>
            </a:r>
            <a:r>
              <a:rPr lang="en-US" err="1">
                <a:cs typeface="Calibri"/>
              </a:rPr>
              <a:t>Maths</a:t>
            </a:r>
            <a:r>
              <a:rPr lang="en-US" dirty="0">
                <a:cs typeface="Calibri"/>
              </a:rPr>
              <a:t> exam as well)</a:t>
            </a:r>
          </a:p>
          <a:p>
            <a:endParaRPr lang="en-US" dirty="0">
              <a:cs typeface="Calibri"/>
            </a:endParaRPr>
          </a:p>
          <a:p>
            <a:r>
              <a:rPr lang="en-US" dirty="0">
                <a:cs typeface="Calibri"/>
              </a:rPr>
              <a:t>At least </a:t>
            </a:r>
            <a:r>
              <a:rPr lang="en-US">
                <a:cs typeface="Calibri"/>
              </a:rPr>
              <a:t>one Science</a:t>
            </a:r>
            <a:r>
              <a:rPr lang="en-GB">
                <a:cs typeface="Calibri"/>
              </a:rPr>
              <a:t> (Biology, Chemistry or Physics)</a:t>
            </a:r>
            <a:endParaRPr lang="en-US" dirty="0">
              <a:cs typeface="Calibri"/>
            </a:endParaRPr>
          </a:p>
        </p:txBody>
      </p:sp>
    </p:spTree>
    <p:extLst>
      <p:ext uri="{BB962C8B-B14F-4D97-AF65-F5344CB8AC3E}">
        <p14:creationId xmlns:p14="http://schemas.microsoft.com/office/powerpoint/2010/main" val="8332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E6B9-4386-77C3-42D3-2AE45BC8CFF1}"/>
              </a:ext>
            </a:extLst>
          </p:cNvPr>
          <p:cNvSpPr>
            <a:spLocks noGrp="1"/>
          </p:cNvSpPr>
          <p:nvPr>
            <p:ph type="title"/>
          </p:nvPr>
        </p:nvSpPr>
        <p:spPr/>
        <p:txBody>
          <a:bodyPr>
            <a:normAutofit/>
          </a:bodyPr>
          <a:lstStyle/>
          <a:p>
            <a:r>
              <a:rPr lang="en-US" dirty="0">
                <a:cs typeface="Calibri Light"/>
              </a:rPr>
              <a:t>Students should </a:t>
            </a:r>
            <a:r>
              <a:rPr lang="en-US">
                <a:cs typeface="Calibri Light"/>
              </a:rPr>
              <a:t>also choose </a:t>
            </a:r>
            <a:r>
              <a:rPr lang="en-US" dirty="0">
                <a:cs typeface="Calibri Light"/>
              </a:rPr>
              <a:t>one subject from each of the </a:t>
            </a:r>
            <a:r>
              <a:rPr lang="en-US">
                <a:cs typeface="Calibri Light"/>
              </a:rPr>
              <a:t>following </a:t>
            </a:r>
            <a:r>
              <a:rPr lang="en-GB">
                <a:cs typeface="Calibri Light"/>
              </a:rPr>
              <a:t>curriculum </a:t>
            </a:r>
            <a:r>
              <a:rPr lang="en-US">
                <a:cs typeface="Calibri Light"/>
              </a:rPr>
              <a:t>areas</a:t>
            </a:r>
            <a:r>
              <a:rPr lang="en-US" dirty="0">
                <a:cs typeface="Calibri Light"/>
              </a:rPr>
              <a:t>:</a:t>
            </a:r>
          </a:p>
        </p:txBody>
      </p:sp>
      <p:sp>
        <p:nvSpPr>
          <p:cNvPr id="3" name="Content Placeholder 2">
            <a:extLst>
              <a:ext uri="{FF2B5EF4-FFF2-40B4-BE49-F238E27FC236}">
                <a16:creationId xmlns:a16="http://schemas.microsoft.com/office/drawing/2014/main" id="{869CAF45-6E5F-9F00-9F7F-CF1C501C6E13}"/>
              </a:ext>
            </a:extLst>
          </p:cNvPr>
          <p:cNvSpPr>
            <a:spLocks noGrp="1"/>
          </p:cNvSpPr>
          <p:nvPr>
            <p:ph idx="1"/>
          </p:nvPr>
        </p:nvSpPr>
        <p:spPr/>
        <p:txBody>
          <a:bodyPr vert="horz" lIns="91440" tIns="45720" rIns="91440" bIns="45720" rtlCol="0" anchor="t">
            <a:normAutofit/>
          </a:bodyPr>
          <a:lstStyle/>
          <a:p>
            <a:r>
              <a:rPr lang="en-US" dirty="0">
                <a:cs typeface="Calibri"/>
              </a:rPr>
              <a:t>Modern Foreign Languages: French, </a:t>
            </a:r>
            <a:r>
              <a:rPr lang="en-US" b="1" dirty="0">
                <a:cs typeface="Calibri"/>
              </a:rPr>
              <a:t>Spanish</a:t>
            </a:r>
            <a:r>
              <a:rPr lang="en-US" dirty="0">
                <a:cs typeface="Calibri"/>
              </a:rPr>
              <a:t>, German</a:t>
            </a:r>
          </a:p>
          <a:p>
            <a:endParaRPr lang="en-US" dirty="0">
              <a:cs typeface="Calibri"/>
            </a:endParaRPr>
          </a:p>
          <a:p>
            <a:r>
              <a:rPr lang="en-US" dirty="0">
                <a:cs typeface="Calibri"/>
              </a:rPr>
              <a:t>Humanities: History, Geography</a:t>
            </a:r>
            <a:r>
              <a:rPr lang="en-US">
                <a:cs typeface="Calibri"/>
              </a:rPr>
              <a:t>, Classic</a:t>
            </a:r>
            <a:r>
              <a:rPr lang="en-GB">
                <a:cs typeface="Calibri"/>
              </a:rPr>
              <a:t>al Civilisation</a:t>
            </a:r>
            <a:r>
              <a:rPr lang="en-US">
                <a:cs typeface="Calibri"/>
              </a:rPr>
              <a:t>, </a:t>
            </a:r>
            <a:r>
              <a:rPr lang="en-US" dirty="0">
                <a:cs typeface="Calibri"/>
              </a:rPr>
              <a:t>Latin, Religious Studies</a:t>
            </a:r>
          </a:p>
          <a:p>
            <a:endParaRPr lang="en-US" dirty="0">
              <a:cs typeface="Calibri"/>
            </a:endParaRPr>
          </a:p>
          <a:p>
            <a:r>
              <a:rPr lang="en-US">
                <a:cs typeface="Calibri"/>
              </a:rPr>
              <a:t>Creative </a:t>
            </a:r>
            <a:r>
              <a:rPr lang="en-GB">
                <a:cs typeface="Calibri"/>
              </a:rPr>
              <a:t>and practical s</a:t>
            </a:r>
            <a:r>
              <a:rPr lang="en-US">
                <a:cs typeface="Calibri"/>
              </a:rPr>
              <a:t>ubjects: Art</a:t>
            </a:r>
            <a:r>
              <a:rPr lang="en-GB">
                <a:cs typeface="Calibri"/>
              </a:rPr>
              <a:t> and Design</a:t>
            </a:r>
            <a:r>
              <a:rPr lang="en-US">
                <a:cs typeface="Calibri"/>
              </a:rPr>
              <a:t>, </a:t>
            </a:r>
            <a:r>
              <a:rPr lang="en-US" dirty="0">
                <a:cs typeface="Calibri"/>
              </a:rPr>
              <a:t>Drama, Music</a:t>
            </a:r>
            <a:r>
              <a:rPr lang="en-US">
                <a:cs typeface="Calibri"/>
              </a:rPr>
              <a:t>, </a:t>
            </a:r>
            <a:r>
              <a:rPr lang="en-GB">
                <a:cs typeface="Calibri"/>
              </a:rPr>
              <a:t>Design and Technology, Physical Education, Computer Science</a:t>
            </a:r>
            <a:endParaRPr lang="en-US" dirty="0">
              <a:cs typeface="Calibri"/>
            </a:endParaRPr>
          </a:p>
        </p:txBody>
      </p:sp>
    </p:spTree>
    <p:extLst>
      <p:ext uri="{BB962C8B-B14F-4D97-AF65-F5344CB8AC3E}">
        <p14:creationId xmlns:p14="http://schemas.microsoft.com/office/powerpoint/2010/main" val="822881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93180-BD64-2DA1-5424-7AABA7232D85}"/>
              </a:ext>
            </a:extLst>
          </p:cNvPr>
          <p:cNvSpPr>
            <a:spLocks noGrp="1"/>
          </p:cNvSpPr>
          <p:nvPr>
            <p:ph type="title"/>
          </p:nvPr>
        </p:nvSpPr>
        <p:spPr>
          <a:xfrm>
            <a:off x="838200" y="365125"/>
            <a:ext cx="10515600" cy="5521781"/>
          </a:xfrm>
        </p:spPr>
        <p:txBody>
          <a:bodyPr>
            <a:normAutofit fontScale="90000"/>
          </a:bodyPr>
          <a:lstStyle/>
          <a:p>
            <a:r>
              <a:rPr lang="en-US" dirty="0">
                <a:cs typeface="Calibri Light"/>
              </a:rPr>
              <a:t>This leaves students with two more options.</a:t>
            </a:r>
            <a:br>
              <a:rPr lang="en-US" dirty="0">
                <a:cs typeface="Calibri Light"/>
              </a:rPr>
            </a:br>
            <a:br>
              <a:rPr lang="en-US" dirty="0">
                <a:cs typeface="Calibri Light"/>
              </a:rPr>
            </a:br>
            <a:r>
              <a:rPr lang="en-US" dirty="0">
                <a:cs typeface="Calibri Light"/>
              </a:rPr>
              <a:t>They can choose any subject that they have not already chosen from the Sciences, the Humanities, Modern Foreign Languages, and </a:t>
            </a:r>
            <a:r>
              <a:rPr lang="en-US">
                <a:cs typeface="Calibri Light"/>
              </a:rPr>
              <a:t>the Creative</a:t>
            </a:r>
            <a:r>
              <a:rPr lang="en-GB">
                <a:cs typeface="Calibri Light"/>
              </a:rPr>
              <a:t> and Practical</a:t>
            </a:r>
            <a:r>
              <a:rPr lang="en-US">
                <a:cs typeface="Calibri Light"/>
              </a:rPr>
              <a:t> </a:t>
            </a:r>
            <a:r>
              <a:rPr lang="en-US" dirty="0">
                <a:cs typeface="Calibri Light"/>
              </a:rPr>
              <a:t>subjects.</a:t>
            </a:r>
            <a:br>
              <a:rPr lang="en-US" dirty="0">
                <a:cs typeface="Calibri Light"/>
              </a:rPr>
            </a:br>
            <a:br>
              <a:rPr lang="en-US" dirty="0">
                <a:cs typeface="Calibri Light"/>
              </a:rPr>
            </a:br>
            <a:r>
              <a:rPr lang="en-US" dirty="0">
                <a:cs typeface="Calibri Light"/>
              </a:rPr>
              <a:t>Some students will be invited to join Curriculum Support as one of these options.</a:t>
            </a:r>
          </a:p>
        </p:txBody>
      </p:sp>
    </p:spTree>
    <p:extLst>
      <p:ext uri="{BB962C8B-B14F-4D97-AF65-F5344CB8AC3E}">
        <p14:creationId xmlns:p14="http://schemas.microsoft.com/office/powerpoint/2010/main" val="2255329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887D6-94C7-F44A-F74A-1CC6AC6B752C}"/>
              </a:ext>
            </a:extLst>
          </p:cNvPr>
          <p:cNvSpPr>
            <a:spLocks noGrp="1"/>
          </p:cNvSpPr>
          <p:nvPr>
            <p:ph type="title"/>
          </p:nvPr>
        </p:nvSpPr>
        <p:spPr>
          <a:xfrm>
            <a:off x="838200" y="365125"/>
            <a:ext cx="10515600" cy="5031179"/>
          </a:xfrm>
        </p:spPr>
        <p:txBody>
          <a:bodyPr>
            <a:normAutofit fontScale="90000"/>
          </a:bodyPr>
          <a:lstStyle/>
          <a:p>
            <a:r>
              <a:rPr lang="en-US" dirty="0">
                <a:cs typeface="Calibri Light"/>
              </a:rPr>
              <a:t>Some students will be invited to join a Triple Science group.</a:t>
            </a:r>
            <a:br>
              <a:rPr lang="en-US" dirty="0">
                <a:cs typeface="Calibri Light"/>
              </a:rPr>
            </a:br>
            <a:br>
              <a:rPr lang="en-US" dirty="0">
                <a:cs typeface="Calibri Light"/>
              </a:rPr>
            </a:br>
            <a:r>
              <a:rPr lang="en-US" dirty="0">
                <a:cs typeface="Calibri Light"/>
              </a:rPr>
              <a:t>For this group, all three sciences will be taught in the time that we would normally allocate to two subjects.</a:t>
            </a:r>
            <a:br>
              <a:rPr lang="en-US" dirty="0">
                <a:cs typeface="Calibri Light"/>
              </a:rPr>
            </a:br>
            <a:br>
              <a:rPr lang="en-US" dirty="0">
                <a:cs typeface="Calibri Light"/>
              </a:rPr>
            </a:br>
            <a:r>
              <a:rPr lang="en-US" dirty="0">
                <a:cs typeface="Calibri Light"/>
              </a:rPr>
              <a:t>Emails of invitation will be sent out by the end of this week.</a:t>
            </a:r>
          </a:p>
        </p:txBody>
      </p:sp>
    </p:spTree>
    <p:extLst>
      <p:ext uri="{BB962C8B-B14F-4D97-AF65-F5344CB8AC3E}">
        <p14:creationId xmlns:p14="http://schemas.microsoft.com/office/powerpoint/2010/main" val="131133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BCE4C-4EFF-A10A-F333-FA342CC316A2}"/>
              </a:ext>
            </a:extLst>
          </p:cNvPr>
          <p:cNvSpPr>
            <a:spLocks noGrp="1"/>
          </p:cNvSpPr>
          <p:nvPr>
            <p:ph type="title"/>
          </p:nvPr>
        </p:nvSpPr>
        <p:spPr>
          <a:xfrm>
            <a:off x="838200" y="1897062"/>
            <a:ext cx="10515600" cy="3063875"/>
          </a:xfrm>
        </p:spPr>
        <p:txBody>
          <a:bodyPr>
            <a:normAutofit/>
          </a:bodyPr>
          <a:lstStyle/>
          <a:p>
            <a:r>
              <a:rPr lang="en-GB"/>
              <a:t>Students who are not invited to join the Triple Science group can still choose to study all three sciences.</a:t>
            </a:r>
            <a:endParaRPr lang="en-US"/>
          </a:p>
        </p:txBody>
      </p:sp>
    </p:spTree>
    <p:extLst>
      <p:ext uri="{BB962C8B-B14F-4D97-AF65-F5344CB8AC3E}">
        <p14:creationId xmlns:p14="http://schemas.microsoft.com/office/powerpoint/2010/main" val="2958034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362C1-F184-F94B-2E7C-33B5CB3443F1}"/>
              </a:ext>
            </a:extLst>
          </p:cNvPr>
          <p:cNvSpPr>
            <a:spLocks noGrp="1"/>
          </p:cNvSpPr>
          <p:nvPr>
            <p:ph type="title"/>
          </p:nvPr>
        </p:nvSpPr>
        <p:spPr/>
        <p:txBody>
          <a:bodyPr/>
          <a:lstStyle/>
          <a:p>
            <a:r>
              <a:rPr lang="en-GB">
                <a:cs typeface="Calibri Light"/>
              </a:rPr>
              <a:t>Compulsory </a:t>
            </a:r>
            <a:r>
              <a:rPr lang="en-US">
                <a:cs typeface="Calibri Light"/>
              </a:rPr>
              <a:t>non-examined </a:t>
            </a:r>
            <a:r>
              <a:rPr lang="en-US" dirty="0">
                <a:cs typeface="Calibri Light"/>
              </a:rPr>
              <a:t>subjects</a:t>
            </a:r>
            <a:endParaRPr lang="en-US" dirty="0"/>
          </a:p>
        </p:txBody>
      </p:sp>
      <p:sp>
        <p:nvSpPr>
          <p:cNvPr id="3" name="Content Placeholder 2">
            <a:extLst>
              <a:ext uri="{FF2B5EF4-FFF2-40B4-BE49-F238E27FC236}">
                <a16:creationId xmlns:a16="http://schemas.microsoft.com/office/drawing/2014/main" id="{6BD4278C-9A12-1A6C-477C-BFF83BD47F68}"/>
              </a:ext>
            </a:extLst>
          </p:cNvPr>
          <p:cNvSpPr>
            <a:spLocks noGrp="1"/>
          </p:cNvSpPr>
          <p:nvPr>
            <p:ph idx="1"/>
          </p:nvPr>
        </p:nvSpPr>
        <p:spPr/>
        <p:txBody>
          <a:bodyPr vert="horz" lIns="91440" tIns="45720" rIns="91440" bIns="45720" rtlCol="0" anchor="t">
            <a:normAutofit/>
          </a:bodyPr>
          <a:lstStyle/>
          <a:p>
            <a:r>
              <a:rPr lang="en-US">
                <a:cs typeface="Calibri"/>
              </a:rPr>
              <a:t>PSHE</a:t>
            </a:r>
          </a:p>
          <a:p>
            <a:endParaRPr lang="en-US" dirty="0">
              <a:cs typeface="Calibri"/>
            </a:endParaRPr>
          </a:p>
          <a:p>
            <a:r>
              <a:rPr lang="en-US" dirty="0">
                <a:cs typeface="Calibri"/>
              </a:rPr>
              <a:t>PE</a:t>
            </a:r>
          </a:p>
        </p:txBody>
      </p:sp>
    </p:spTree>
    <p:extLst>
      <p:ext uri="{BB962C8B-B14F-4D97-AF65-F5344CB8AC3E}">
        <p14:creationId xmlns:p14="http://schemas.microsoft.com/office/powerpoint/2010/main" val="3305983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EB19C-3AD2-03C0-E2B2-21A62E008C86}"/>
              </a:ext>
            </a:extLst>
          </p:cNvPr>
          <p:cNvSpPr>
            <a:spLocks noGrp="1"/>
          </p:cNvSpPr>
          <p:nvPr>
            <p:ph type="title"/>
          </p:nvPr>
        </p:nvSpPr>
        <p:spPr/>
        <p:txBody>
          <a:bodyPr/>
          <a:lstStyle/>
          <a:p>
            <a:r>
              <a:rPr lang="en-GB"/>
              <a:t>Two flexible periods</a:t>
            </a:r>
            <a:endParaRPr lang="en-US"/>
          </a:p>
        </p:txBody>
      </p:sp>
      <p:sp>
        <p:nvSpPr>
          <p:cNvPr id="3" name="Content Placeholder 2">
            <a:extLst>
              <a:ext uri="{FF2B5EF4-FFF2-40B4-BE49-F238E27FC236}">
                <a16:creationId xmlns:a16="http://schemas.microsoft.com/office/drawing/2014/main" id="{9BE18267-B82F-A3FA-7D53-B1C60C351A93}"/>
              </a:ext>
            </a:extLst>
          </p:cNvPr>
          <p:cNvSpPr>
            <a:spLocks noGrp="1"/>
          </p:cNvSpPr>
          <p:nvPr>
            <p:ph idx="1"/>
          </p:nvPr>
        </p:nvSpPr>
        <p:spPr/>
        <p:txBody>
          <a:bodyPr vert="horz" lIns="91440" tIns="45720" rIns="91440" bIns="45720" rtlCol="0" anchor="t">
            <a:normAutofit/>
          </a:bodyPr>
          <a:lstStyle/>
          <a:p>
            <a:pPr marL="0" indent="0">
              <a:buNone/>
            </a:pPr>
            <a:r>
              <a:rPr lang="en-GB" dirty="0"/>
              <a:t>The changes to Saturday school timetabling mean that we will have two flexible periods each fortnight.</a:t>
            </a:r>
          </a:p>
          <a:p>
            <a:endParaRPr lang="en-GB"/>
          </a:p>
          <a:p>
            <a:r>
              <a:rPr lang="en-GB" dirty="0"/>
              <a:t>Supported study</a:t>
            </a:r>
            <a:endParaRPr lang="en-GB" dirty="0">
              <a:cs typeface="Calibri"/>
            </a:endParaRPr>
          </a:p>
          <a:p>
            <a:r>
              <a:rPr lang="en-GB" dirty="0"/>
              <a:t>Bootham project</a:t>
            </a:r>
            <a:endParaRPr lang="en-GB" dirty="0">
              <a:cs typeface="Calibri"/>
            </a:endParaRPr>
          </a:p>
          <a:p>
            <a:r>
              <a:rPr lang="en-GB" dirty="0"/>
              <a:t>Triple Science</a:t>
            </a:r>
          </a:p>
        </p:txBody>
      </p:sp>
    </p:spTree>
    <p:extLst>
      <p:ext uri="{BB962C8B-B14F-4D97-AF65-F5344CB8AC3E}">
        <p14:creationId xmlns:p14="http://schemas.microsoft.com/office/powerpoint/2010/main" val="182495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484407E-6959-2CFF-AF16-8793B38050B4}"/>
              </a:ext>
            </a:extLst>
          </p:cNvPr>
          <p:cNvGraphicFramePr>
            <a:graphicFrameLocks noGrp="1"/>
          </p:cNvGraphicFramePr>
          <p:nvPr>
            <p:extLst>
              <p:ext uri="{D42A27DB-BD31-4B8C-83A1-F6EECF244321}">
                <p14:modId xmlns:p14="http://schemas.microsoft.com/office/powerpoint/2010/main" val="1875418665"/>
              </p:ext>
            </p:extLst>
          </p:nvPr>
        </p:nvGraphicFramePr>
        <p:xfrm>
          <a:off x="1395817" y="1714020"/>
          <a:ext cx="9392628" cy="4617010"/>
        </p:xfrm>
        <a:graphic>
          <a:graphicData uri="http://schemas.openxmlformats.org/drawingml/2006/table">
            <a:tbl>
              <a:tblPr firstRow="1" bandRow="1">
                <a:tableStyleId>{5C22544A-7EE6-4342-B048-85BDC9FD1C3A}</a:tableStyleId>
              </a:tblPr>
              <a:tblGrid>
                <a:gridCol w="2348157">
                  <a:extLst>
                    <a:ext uri="{9D8B030D-6E8A-4147-A177-3AD203B41FA5}">
                      <a16:colId xmlns:a16="http://schemas.microsoft.com/office/drawing/2014/main" val="805896704"/>
                    </a:ext>
                  </a:extLst>
                </a:gridCol>
                <a:gridCol w="2415491">
                  <a:extLst>
                    <a:ext uri="{9D8B030D-6E8A-4147-A177-3AD203B41FA5}">
                      <a16:colId xmlns:a16="http://schemas.microsoft.com/office/drawing/2014/main" val="2841081000"/>
                    </a:ext>
                  </a:extLst>
                </a:gridCol>
                <a:gridCol w="2280823">
                  <a:extLst>
                    <a:ext uri="{9D8B030D-6E8A-4147-A177-3AD203B41FA5}">
                      <a16:colId xmlns:a16="http://schemas.microsoft.com/office/drawing/2014/main" val="862662014"/>
                    </a:ext>
                  </a:extLst>
                </a:gridCol>
                <a:gridCol w="2348157">
                  <a:extLst>
                    <a:ext uri="{9D8B030D-6E8A-4147-A177-3AD203B41FA5}">
                      <a16:colId xmlns:a16="http://schemas.microsoft.com/office/drawing/2014/main" val="3857785162"/>
                    </a:ext>
                  </a:extLst>
                </a:gridCol>
              </a:tblGrid>
              <a:tr h="1405178">
                <a:tc>
                  <a:txBody>
                    <a:bodyPr/>
                    <a:lstStyle/>
                    <a:p>
                      <a:r>
                        <a:rPr lang="en-US" sz="2400" dirty="0"/>
                        <a:t>Compulsory subjects</a:t>
                      </a:r>
                    </a:p>
                  </a:txBody>
                  <a:tcPr/>
                </a:tc>
                <a:tc>
                  <a:txBody>
                    <a:bodyPr/>
                    <a:lstStyle/>
                    <a:p>
                      <a:r>
                        <a:rPr lang="en-US" sz="2400" dirty="0"/>
                        <a:t>Subject area choices</a:t>
                      </a:r>
                    </a:p>
                  </a:txBody>
                  <a:tcPr/>
                </a:tc>
                <a:tc>
                  <a:txBody>
                    <a:bodyPr/>
                    <a:lstStyle/>
                    <a:p>
                      <a:r>
                        <a:rPr lang="en-US" sz="2400" dirty="0"/>
                        <a:t>Other options</a:t>
                      </a:r>
                    </a:p>
                  </a:txBody>
                  <a:tcPr/>
                </a:tc>
                <a:tc>
                  <a:txBody>
                    <a:bodyPr/>
                    <a:lstStyle/>
                    <a:p>
                      <a:r>
                        <a:rPr lang="en-US" sz="2400" i="1" dirty="0"/>
                        <a:t>Non examined compulsory subjects</a:t>
                      </a:r>
                    </a:p>
                  </a:txBody>
                  <a:tcPr/>
                </a:tc>
                <a:extLst>
                  <a:ext uri="{0D108BD9-81ED-4DB2-BD59-A6C34878D82A}">
                    <a16:rowId xmlns:a16="http://schemas.microsoft.com/office/drawing/2014/main" val="962215503"/>
                  </a:ext>
                </a:extLst>
              </a:tr>
              <a:tr h="802958">
                <a:tc>
                  <a:txBody>
                    <a:bodyPr/>
                    <a:lstStyle/>
                    <a:p>
                      <a:r>
                        <a:rPr lang="en-US" sz="2400" dirty="0"/>
                        <a:t>English Language</a:t>
                      </a:r>
                    </a:p>
                  </a:txBody>
                  <a:tcPr/>
                </a:tc>
                <a:tc>
                  <a:txBody>
                    <a:bodyPr/>
                    <a:lstStyle/>
                    <a:p>
                      <a:r>
                        <a:rPr lang="en-GB" sz="2400"/>
                        <a:t>Spanish </a:t>
                      </a:r>
                      <a:endParaRPr lang="en-US" sz="2400" dirty="0"/>
                    </a:p>
                  </a:txBody>
                  <a:tcPr/>
                </a:tc>
                <a:tc>
                  <a:txBody>
                    <a:bodyPr/>
                    <a:lstStyle/>
                    <a:p>
                      <a:r>
                        <a:rPr lang="en-US" sz="2400" dirty="0"/>
                        <a:t>Biology</a:t>
                      </a:r>
                    </a:p>
                  </a:txBody>
                  <a:tcPr/>
                </a:tc>
                <a:tc>
                  <a:txBody>
                    <a:bodyPr/>
                    <a:lstStyle/>
                    <a:p>
                      <a:r>
                        <a:rPr lang="en-US" sz="2400" i="1" dirty="0">
                          <a:solidFill>
                            <a:schemeClr val="tx1"/>
                          </a:solidFill>
                        </a:rPr>
                        <a:t>PSHE</a:t>
                      </a:r>
                    </a:p>
                  </a:txBody>
                  <a:tcPr/>
                </a:tc>
                <a:extLst>
                  <a:ext uri="{0D108BD9-81ED-4DB2-BD59-A6C34878D82A}">
                    <a16:rowId xmlns:a16="http://schemas.microsoft.com/office/drawing/2014/main" val="3372114992"/>
                  </a:ext>
                </a:extLst>
              </a:tr>
              <a:tr h="802958">
                <a:tc>
                  <a:txBody>
                    <a:bodyPr/>
                    <a:lstStyle/>
                    <a:p>
                      <a:r>
                        <a:rPr lang="en-US" sz="2400" dirty="0"/>
                        <a:t>English Literature</a:t>
                      </a:r>
                    </a:p>
                  </a:txBody>
                  <a:tcPr/>
                </a:tc>
                <a:tc>
                  <a:txBody>
                    <a:bodyPr/>
                    <a:lstStyle/>
                    <a:p>
                      <a:r>
                        <a:rPr lang="en-US" sz="2400" dirty="0"/>
                        <a:t>Classics</a:t>
                      </a:r>
                    </a:p>
                  </a:txBody>
                  <a:tcPr/>
                </a:tc>
                <a:tc>
                  <a:txBody>
                    <a:bodyPr/>
                    <a:lstStyle/>
                    <a:p>
                      <a:r>
                        <a:rPr lang="en-US" sz="2400" dirty="0"/>
                        <a:t>Music</a:t>
                      </a:r>
                    </a:p>
                  </a:txBody>
                  <a:tcPr/>
                </a:tc>
                <a:tc>
                  <a:txBody>
                    <a:bodyPr/>
                    <a:lstStyle/>
                    <a:p>
                      <a:r>
                        <a:rPr lang="en-US" sz="2400" i="1" dirty="0">
                          <a:solidFill>
                            <a:schemeClr val="tx1"/>
                          </a:solidFill>
                        </a:rPr>
                        <a:t>PE</a:t>
                      </a:r>
                    </a:p>
                  </a:txBody>
                  <a:tcPr/>
                </a:tc>
                <a:extLst>
                  <a:ext uri="{0D108BD9-81ED-4DB2-BD59-A6C34878D82A}">
                    <a16:rowId xmlns:a16="http://schemas.microsoft.com/office/drawing/2014/main" val="2806625939"/>
                  </a:ext>
                </a:extLst>
              </a:tr>
              <a:tr h="802958">
                <a:tc>
                  <a:txBody>
                    <a:bodyPr/>
                    <a:lstStyle/>
                    <a:p>
                      <a:r>
                        <a:rPr lang="en-US" sz="2400" err="1"/>
                        <a:t>Maths</a:t>
                      </a:r>
                    </a:p>
                  </a:txBody>
                  <a:tcPr/>
                </a:tc>
                <a:tc>
                  <a:txBody>
                    <a:bodyPr/>
                    <a:lstStyle/>
                    <a:p>
                      <a:r>
                        <a:rPr lang="en-US" sz="2400" dirty="0"/>
                        <a:t>Drama</a:t>
                      </a:r>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1782858987"/>
                  </a:ext>
                </a:extLst>
              </a:tr>
              <a:tr h="802958">
                <a:tc>
                  <a:txBody>
                    <a:bodyPr/>
                    <a:lstStyle/>
                    <a:p>
                      <a:r>
                        <a:rPr lang="en-US" sz="2400" dirty="0"/>
                        <a:t>Chemistry</a:t>
                      </a:r>
                    </a:p>
                  </a:txBody>
                  <a:tcPr/>
                </a:tc>
                <a:tc>
                  <a:txBody>
                    <a:bodyPr/>
                    <a:lstStyle/>
                    <a:p>
                      <a:endParaRPr lang="en-US" sz="2400" dirty="0"/>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2495149816"/>
                  </a:ext>
                </a:extLst>
              </a:tr>
            </a:tbl>
          </a:graphicData>
        </a:graphic>
      </p:graphicFrame>
      <p:sp>
        <p:nvSpPr>
          <p:cNvPr id="3" name="TextBox 2">
            <a:extLst>
              <a:ext uri="{FF2B5EF4-FFF2-40B4-BE49-F238E27FC236}">
                <a16:creationId xmlns:a16="http://schemas.microsoft.com/office/drawing/2014/main" id="{13918A11-723D-3879-0FAF-AD4EB4D26C6B}"/>
              </a:ext>
            </a:extLst>
          </p:cNvPr>
          <p:cNvSpPr txBox="1"/>
          <p:nvPr/>
        </p:nvSpPr>
        <p:spPr>
          <a:xfrm>
            <a:off x="2207713" y="660225"/>
            <a:ext cx="76596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cs typeface="Calibri"/>
              </a:rPr>
              <a:t>Student example A – First Language English, no Curriculum Support</a:t>
            </a:r>
            <a:endParaRPr lang="en-US" sz="2400" b="1">
              <a:cs typeface="Calibri"/>
            </a:endParaRPr>
          </a:p>
        </p:txBody>
      </p:sp>
    </p:spTree>
    <p:extLst>
      <p:ext uri="{BB962C8B-B14F-4D97-AF65-F5344CB8AC3E}">
        <p14:creationId xmlns:p14="http://schemas.microsoft.com/office/powerpoint/2010/main" val="10715493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856</Words>
  <Application>Microsoft Office PowerPoint</Application>
  <PresentationFormat>Widescreen</PresentationFormat>
  <Paragraphs>144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Trebuchet MS</vt:lpstr>
      <vt:lpstr>office theme</vt:lpstr>
      <vt:lpstr>Choosing GCSE options</vt:lpstr>
      <vt:lpstr>Core examined subjects</vt:lpstr>
      <vt:lpstr>Students should also choose one subject from each of the following curriculum areas:</vt:lpstr>
      <vt:lpstr>This leaves students with two more options.  They can choose any subject that they have not already chosen from the Sciences, the Humanities, Modern Foreign Languages, and the Creative and Practical subjects.  Some students will be invited to join Curriculum Support as one of these options.</vt:lpstr>
      <vt:lpstr>Some students will be invited to join a Triple Science group.  For this group, all three sciences will be taught in the time that we would normally allocate to two subjects.  Emails of invitation will be sent out by the end of this week.</vt:lpstr>
      <vt:lpstr>Students who are not invited to join the Triple Science group can still choose to study all three sciences.</vt:lpstr>
      <vt:lpstr>Compulsory non-examined subjects</vt:lpstr>
      <vt:lpstr>Two flexible periods</vt:lpstr>
      <vt:lpstr>PowerPoint Presentation</vt:lpstr>
      <vt:lpstr>PowerPoint Presentation</vt:lpstr>
      <vt:lpstr>PowerPoint Presentation</vt:lpstr>
      <vt:lpstr>PowerPoint Presentation</vt:lpstr>
      <vt:lpstr>PowerPoint Presentation</vt:lpstr>
      <vt:lpstr>PowerPoint Presentation</vt:lpstr>
      <vt:lpstr>There are a small number of additional GCSE subjects offered during activity hour, such as Astronomy.  The finalised list will be shared in due course.   These subjects shouldn't affect your child's options process as these subjects are not offered as part of the main academic programme.</vt:lpstr>
      <vt:lpstr>If your child has a particular reason for needing to choose a different range of subjects, please speak to me this evening or get in touch with me so that we can discuss this before the options deadline of 5 February.</vt:lpstr>
      <vt:lpstr>The Timeline</vt:lpstr>
      <vt:lpstr>Conversations</vt:lpstr>
      <vt:lpstr>Decisions – My Advice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Olkiewicz</dc:creator>
  <cp:lastModifiedBy>Jane Olkiewicz</cp:lastModifiedBy>
  <cp:revision>390</cp:revision>
  <dcterms:created xsi:type="dcterms:W3CDTF">2024-01-10T14:46:17Z</dcterms:created>
  <dcterms:modified xsi:type="dcterms:W3CDTF">2024-01-24T14:09:34Z</dcterms:modified>
</cp:coreProperties>
</file>