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8288000" cy="10287000"/>
  <p:notesSz cx="6858000" cy="9144000"/>
  <p:embeddedFontLst>
    <p:embeddedFont>
      <p:font typeface="Aileron Heavy" panose="020B0604020202020204" charset="0"/>
      <p:regular r:id="rId18"/>
    </p:embeddedFont>
    <p:embeddedFont>
      <p:font typeface="Aileron Heavy Bold" panose="020B0604020202020204" charset="0"/>
      <p:regular r:id="rId19"/>
    </p:embeddedFont>
    <p:embeddedFont>
      <p:font typeface="Aileron Regular" panose="020B0604020202020204" charset="0"/>
      <p:regular r:id="rId20"/>
    </p:embeddedFont>
    <p:embeddedFont>
      <p:font typeface="Aileron Regular Bold" panose="020B0604020202020204" charset="0"/>
      <p:regular r:id="rId21"/>
    </p:embeddedFont>
    <p:embeddedFont>
      <p:font typeface="Barlow SemiCondensed Bold Bold" panose="020B0604020202020204" charset="0"/>
      <p:regular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  <p:embeddedFont>
      <p:font typeface="Canva Sans 1" panose="020B0604020202020204" charset="0"/>
      <p:regular r:id="rId27"/>
    </p:embeddedFont>
    <p:embeddedFont>
      <p:font typeface="Canva Sans 2 Bold" panose="020B0604020202020204" charset="0"/>
      <p:regular r:id="rId28"/>
    </p:embeddedFont>
    <p:embeddedFont>
      <p:font typeface="Seashore" panose="020B0604020202020204" charset="0"/>
      <p:regular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7" d="100"/>
          <a:sy n="57" d="100"/>
        </p:scale>
        <p:origin x="744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8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gif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589421" y="-163682"/>
            <a:ext cx="7303770" cy="10287000"/>
          </a:xfrm>
          <a:custGeom>
            <a:avLst/>
            <a:gdLst/>
            <a:ahLst/>
            <a:cxnLst/>
            <a:rect l="l" t="t" r="r" b="b"/>
            <a:pathLst>
              <a:path w="7303770" h="10287000">
                <a:moveTo>
                  <a:pt x="0" y="0"/>
                </a:moveTo>
                <a:lnTo>
                  <a:pt x="7303770" y="0"/>
                </a:lnTo>
                <a:lnTo>
                  <a:pt x="730377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3" name="Group 3"/>
          <p:cNvGrpSpPr/>
          <p:nvPr/>
        </p:nvGrpSpPr>
        <p:grpSpPr>
          <a:xfrm>
            <a:off x="10107181" y="3505309"/>
            <a:ext cx="7096037" cy="3276381"/>
            <a:chOff x="0" y="0"/>
            <a:chExt cx="9461383" cy="4368508"/>
          </a:xfrm>
        </p:grpSpPr>
        <p:sp>
          <p:nvSpPr>
            <p:cNvPr id="4" name="TextBox 4"/>
            <p:cNvSpPr txBox="1"/>
            <p:nvPr/>
          </p:nvSpPr>
          <p:spPr>
            <a:xfrm>
              <a:off x="0" y="209550"/>
              <a:ext cx="9461383" cy="313619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8833"/>
                </a:lnSpc>
              </a:pPr>
              <a:r>
                <a:rPr lang="en-US" sz="9201">
                  <a:solidFill>
                    <a:srgbClr val="70A7AE"/>
                  </a:solidFill>
                  <a:latin typeface="Aileron Heavy Bold"/>
                </a:rPr>
                <a:t>Tutor Time Support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3777323"/>
              <a:ext cx="9461383" cy="5911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79"/>
                </a:lnSpc>
              </a:pPr>
              <a:r>
                <a:rPr lang="en-US" sz="2700" spc="162">
                  <a:solidFill>
                    <a:srgbClr val="233355"/>
                  </a:solidFill>
                  <a:latin typeface="Aileron Regular"/>
                </a:rPr>
                <a:t>Critical Citizenship and Peace Education</a:t>
              </a:r>
            </a:p>
          </p:txBody>
        </p:sp>
      </p:grpSp>
      <p:sp>
        <p:nvSpPr>
          <p:cNvPr id="6" name="Freeform 6"/>
          <p:cNvSpPr/>
          <p:nvPr/>
        </p:nvSpPr>
        <p:spPr>
          <a:xfrm>
            <a:off x="202235" y="210632"/>
            <a:ext cx="1871639" cy="1623123"/>
          </a:xfrm>
          <a:custGeom>
            <a:avLst/>
            <a:gdLst/>
            <a:ahLst/>
            <a:cxnLst/>
            <a:rect l="l" t="t" r="r" b="b"/>
            <a:pathLst>
              <a:path w="1871639" h="1623123">
                <a:moveTo>
                  <a:pt x="0" y="0"/>
                </a:moveTo>
                <a:lnTo>
                  <a:pt x="1871639" y="0"/>
                </a:lnTo>
                <a:lnTo>
                  <a:pt x="1871639" y="1623123"/>
                </a:lnTo>
                <a:lnTo>
                  <a:pt x="0" y="162312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74334" y="1692840"/>
            <a:ext cx="16462580" cy="8327643"/>
          </a:xfrm>
          <a:custGeom>
            <a:avLst/>
            <a:gdLst/>
            <a:ahLst/>
            <a:cxnLst/>
            <a:rect l="l" t="t" r="r" b="b"/>
            <a:pathLst>
              <a:path w="16462580" h="8327643">
                <a:moveTo>
                  <a:pt x="0" y="0"/>
                </a:moveTo>
                <a:lnTo>
                  <a:pt x="16462580" y="0"/>
                </a:lnTo>
                <a:lnTo>
                  <a:pt x="16462580" y="8327643"/>
                </a:lnTo>
                <a:lnTo>
                  <a:pt x="0" y="832764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TextBox 3"/>
          <p:cNvSpPr txBox="1"/>
          <p:nvPr/>
        </p:nvSpPr>
        <p:spPr>
          <a:xfrm>
            <a:off x="0" y="115616"/>
            <a:ext cx="18011248" cy="15772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845"/>
              </a:lnSpc>
            </a:pPr>
            <a:r>
              <a:rPr lang="en-US" sz="11845">
                <a:solidFill>
                  <a:srgbClr val="70A7AE"/>
                </a:solidFill>
                <a:latin typeface="Barlow SemiCondensed Bold Bold"/>
              </a:rPr>
              <a:t>MIDDLE SCH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1455" y="0"/>
            <a:ext cx="18021994" cy="10097429"/>
          </a:xfrm>
          <a:custGeom>
            <a:avLst/>
            <a:gdLst/>
            <a:ahLst/>
            <a:cxnLst/>
            <a:rect l="l" t="t" r="r" b="b"/>
            <a:pathLst>
              <a:path w="18021994" h="10097429">
                <a:moveTo>
                  <a:pt x="0" y="0"/>
                </a:moveTo>
                <a:lnTo>
                  <a:pt x="18021994" y="0"/>
                </a:lnTo>
                <a:lnTo>
                  <a:pt x="18021994" y="10097429"/>
                </a:lnTo>
                <a:lnTo>
                  <a:pt x="0" y="1009742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906290" y="2265302"/>
            <a:ext cx="0" cy="6492240"/>
          </a:xfrm>
          <a:prstGeom prst="line">
            <a:avLst/>
          </a:prstGeom>
          <a:ln w="38100" cap="flat">
            <a:solidFill>
              <a:srgbClr val="70A7A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3" name="AutoShape 3"/>
          <p:cNvSpPr/>
          <p:nvPr/>
        </p:nvSpPr>
        <p:spPr>
          <a:xfrm>
            <a:off x="12440577" y="2265302"/>
            <a:ext cx="0" cy="6492240"/>
          </a:xfrm>
          <a:prstGeom prst="line">
            <a:avLst/>
          </a:prstGeom>
          <a:ln w="38100" cap="flat">
            <a:solidFill>
              <a:srgbClr val="70A7A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7325987" y="2092063"/>
            <a:ext cx="3755629" cy="1488595"/>
          </a:xfrm>
          <a:custGeom>
            <a:avLst/>
            <a:gdLst/>
            <a:ahLst/>
            <a:cxnLst/>
            <a:rect l="l" t="t" r="r" b="b"/>
            <a:pathLst>
              <a:path w="3755629" h="1488595">
                <a:moveTo>
                  <a:pt x="0" y="0"/>
                </a:moveTo>
                <a:lnTo>
                  <a:pt x="3755629" y="0"/>
                </a:lnTo>
                <a:lnTo>
                  <a:pt x="3755629" y="1488595"/>
                </a:lnTo>
                <a:lnTo>
                  <a:pt x="0" y="148859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TextBox 5"/>
          <p:cNvSpPr txBox="1"/>
          <p:nvPr/>
        </p:nvSpPr>
        <p:spPr>
          <a:xfrm>
            <a:off x="5887240" y="2615822"/>
            <a:ext cx="6633122" cy="79819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3000" spc="30">
                <a:solidFill>
                  <a:srgbClr val="000000"/>
                </a:solidFill>
                <a:latin typeface="Aileron Regular"/>
              </a:rPr>
              <a:t>Actions and application</a:t>
            </a:r>
          </a:p>
          <a:p>
            <a:pPr algn="ctr">
              <a:lnSpc>
                <a:spcPts val="4500"/>
              </a:lnSpc>
            </a:pPr>
            <a:endParaRPr lang="en-US" sz="3000" spc="30">
              <a:solidFill>
                <a:srgbClr val="000000"/>
              </a:solidFill>
              <a:latin typeface="Aileron Regular"/>
            </a:endParaRPr>
          </a:p>
          <a:p>
            <a:pPr marL="647700" lvl="1" indent="-323850">
              <a:lnSpc>
                <a:spcPts val="4500"/>
              </a:lnSpc>
              <a:buFont typeface="Arial"/>
              <a:buChar char="•"/>
            </a:pPr>
            <a:r>
              <a:rPr lang="en-US" sz="3000" spc="30">
                <a:solidFill>
                  <a:srgbClr val="000000"/>
                </a:solidFill>
                <a:latin typeface="Aileron Regular"/>
              </a:rPr>
              <a:t>Volunteering and community service</a:t>
            </a:r>
          </a:p>
          <a:p>
            <a:pPr marL="647700" lvl="1" indent="-323850">
              <a:lnSpc>
                <a:spcPts val="4500"/>
              </a:lnSpc>
              <a:buFont typeface="Arial"/>
              <a:buChar char="•"/>
            </a:pPr>
            <a:r>
              <a:rPr lang="en-US" sz="3000" spc="30">
                <a:solidFill>
                  <a:srgbClr val="000000"/>
                </a:solidFill>
                <a:latin typeface="Aileron Regular"/>
              </a:rPr>
              <a:t>Effective communication</a:t>
            </a:r>
          </a:p>
          <a:p>
            <a:pPr marL="647700" lvl="1" indent="-323850">
              <a:lnSpc>
                <a:spcPts val="4500"/>
              </a:lnSpc>
              <a:buFont typeface="Arial"/>
              <a:buChar char="•"/>
            </a:pPr>
            <a:r>
              <a:rPr lang="en-US" sz="3000" spc="30">
                <a:solidFill>
                  <a:srgbClr val="000000"/>
                </a:solidFill>
                <a:latin typeface="Aileron Regular"/>
              </a:rPr>
              <a:t>Critical thinking</a:t>
            </a:r>
          </a:p>
          <a:p>
            <a:pPr marL="647700" lvl="1" indent="-323850">
              <a:lnSpc>
                <a:spcPts val="4500"/>
              </a:lnSpc>
              <a:buFont typeface="Arial"/>
              <a:buChar char="•"/>
            </a:pPr>
            <a:r>
              <a:rPr lang="en-US" sz="3000" spc="30">
                <a:solidFill>
                  <a:srgbClr val="000000"/>
                </a:solidFill>
                <a:latin typeface="Aileron Regular"/>
              </a:rPr>
              <a:t>Environmental awareness</a:t>
            </a:r>
          </a:p>
          <a:p>
            <a:pPr marL="647700" lvl="1" indent="-323850">
              <a:lnSpc>
                <a:spcPts val="4500"/>
              </a:lnSpc>
              <a:buFont typeface="Arial"/>
              <a:buChar char="•"/>
            </a:pPr>
            <a:r>
              <a:rPr lang="en-US" sz="3000" spc="30">
                <a:solidFill>
                  <a:srgbClr val="000000"/>
                </a:solidFill>
                <a:latin typeface="Aileron Regular"/>
              </a:rPr>
              <a:t>Collaboration, teamwork </a:t>
            </a:r>
          </a:p>
          <a:p>
            <a:pPr marL="647700" lvl="1" indent="-323850">
              <a:lnSpc>
                <a:spcPts val="4500"/>
              </a:lnSpc>
              <a:buFont typeface="Arial"/>
              <a:buChar char="•"/>
            </a:pPr>
            <a:r>
              <a:rPr lang="en-US" sz="3000" spc="30">
                <a:solidFill>
                  <a:srgbClr val="000000"/>
                </a:solidFill>
                <a:latin typeface="Aileron Regular"/>
              </a:rPr>
              <a:t>Community organising and civic engagement</a:t>
            </a:r>
          </a:p>
          <a:p>
            <a:pPr marL="647700" lvl="1" indent="-323850">
              <a:lnSpc>
                <a:spcPts val="4500"/>
              </a:lnSpc>
              <a:buFont typeface="Arial"/>
              <a:buChar char="•"/>
            </a:pPr>
            <a:r>
              <a:rPr lang="en-US" sz="3000" spc="30">
                <a:solidFill>
                  <a:srgbClr val="000000"/>
                </a:solidFill>
                <a:latin typeface="Aileron Regular"/>
              </a:rPr>
              <a:t>Media literacy</a:t>
            </a:r>
          </a:p>
          <a:p>
            <a:pPr marL="647700" lvl="1" indent="-323850">
              <a:lnSpc>
                <a:spcPts val="4500"/>
              </a:lnSpc>
              <a:buFont typeface="Arial"/>
              <a:buChar char="•"/>
            </a:pPr>
            <a:r>
              <a:rPr lang="en-US" sz="3000" spc="30">
                <a:solidFill>
                  <a:srgbClr val="000000"/>
                </a:solidFill>
                <a:latin typeface="Aileron Regular"/>
              </a:rPr>
              <a:t>Advocacy</a:t>
            </a:r>
          </a:p>
          <a:p>
            <a:pPr algn="ctr">
              <a:lnSpc>
                <a:spcPts val="4500"/>
              </a:lnSpc>
            </a:pPr>
            <a:endParaRPr lang="en-US" sz="3000" spc="30">
              <a:solidFill>
                <a:srgbClr val="000000"/>
              </a:solidFill>
              <a:latin typeface="Aileron Regular"/>
            </a:endParaRPr>
          </a:p>
          <a:p>
            <a:pPr algn="ctr">
              <a:lnSpc>
                <a:spcPts val="4500"/>
              </a:lnSpc>
              <a:spcBef>
                <a:spcPct val="0"/>
              </a:spcBef>
            </a:pPr>
            <a:endParaRPr lang="en-US" sz="3000" spc="30">
              <a:solidFill>
                <a:srgbClr val="000000"/>
              </a:solidFill>
              <a:latin typeface="Aileron Regular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1000024" y="2092063"/>
            <a:ext cx="3755629" cy="1488595"/>
          </a:xfrm>
          <a:custGeom>
            <a:avLst/>
            <a:gdLst/>
            <a:ahLst/>
            <a:cxnLst/>
            <a:rect l="l" t="t" r="r" b="b"/>
            <a:pathLst>
              <a:path w="3755629" h="1488595">
                <a:moveTo>
                  <a:pt x="0" y="0"/>
                </a:moveTo>
                <a:lnTo>
                  <a:pt x="3755629" y="0"/>
                </a:lnTo>
                <a:lnTo>
                  <a:pt x="3755629" y="1488595"/>
                </a:lnTo>
                <a:lnTo>
                  <a:pt x="0" y="148859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TextBox 7"/>
          <p:cNvSpPr txBox="1"/>
          <p:nvPr/>
        </p:nvSpPr>
        <p:spPr>
          <a:xfrm>
            <a:off x="-347037" y="-40624"/>
            <a:ext cx="9731935" cy="19522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644"/>
              </a:lnSpc>
            </a:pPr>
            <a:r>
              <a:rPr lang="en-US" sz="14644">
                <a:solidFill>
                  <a:srgbClr val="70A7AE"/>
                </a:solidFill>
                <a:latin typeface="Barlow SemiCondensed Bold Bold"/>
              </a:rPr>
              <a:t>UPPER SCH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-131564" y="2615822"/>
            <a:ext cx="6018805" cy="5695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00"/>
              </a:lnSpc>
              <a:spcBef>
                <a:spcPct val="0"/>
              </a:spcBef>
            </a:pPr>
            <a:r>
              <a:rPr lang="en-US" sz="3000" spc="30">
                <a:solidFill>
                  <a:srgbClr val="000000"/>
                </a:solidFill>
                <a:latin typeface="Aileron Regular"/>
              </a:rPr>
              <a:t>Themes and concepts</a:t>
            </a:r>
          </a:p>
          <a:p>
            <a:pPr algn="ctr">
              <a:lnSpc>
                <a:spcPts val="4500"/>
              </a:lnSpc>
              <a:spcBef>
                <a:spcPct val="0"/>
              </a:spcBef>
            </a:pPr>
            <a:endParaRPr lang="en-US" sz="3000" spc="30">
              <a:solidFill>
                <a:srgbClr val="000000"/>
              </a:solidFill>
              <a:latin typeface="Aileron Regular"/>
            </a:endParaRPr>
          </a:p>
          <a:p>
            <a:pPr marL="647700" lvl="1" indent="-323850">
              <a:lnSpc>
                <a:spcPts val="4500"/>
              </a:lnSpc>
              <a:buFont typeface="Arial"/>
              <a:buChar char="•"/>
            </a:pPr>
            <a:r>
              <a:rPr lang="en-US" sz="3000" spc="30">
                <a:solidFill>
                  <a:srgbClr val="000000"/>
                </a:solidFill>
                <a:latin typeface="Aileron Regular"/>
              </a:rPr>
              <a:t>Democracy</a:t>
            </a:r>
          </a:p>
          <a:p>
            <a:pPr marL="647700" lvl="1" indent="-323850">
              <a:lnSpc>
                <a:spcPts val="4500"/>
              </a:lnSpc>
              <a:buFont typeface="Arial"/>
              <a:buChar char="•"/>
            </a:pPr>
            <a:r>
              <a:rPr lang="en-US" sz="3000" spc="30">
                <a:solidFill>
                  <a:srgbClr val="000000"/>
                </a:solidFill>
                <a:latin typeface="Aileron Regular"/>
              </a:rPr>
              <a:t>Government and civic participation</a:t>
            </a:r>
          </a:p>
          <a:p>
            <a:pPr marL="647700" lvl="1" indent="-323850">
              <a:lnSpc>
                <a:spcPts val="4500"/>
              </a:lnSpc>
              <a:buFont typeface="Arial"/>
              <a:buChar char="•"/>
            </a:pPr>
            <a:r>
              <a:rPr lang="en-US" sz="3000" spc="30">
                <a:solidFill>
                  <a:srgbClr val="000000"/>
                </a:solidFill>
                <a:latin typeface="Aileron Regular"/>
              </a:rPr>
              <a:t>Rights and responsibilities</a:t>
            </a:r>
          </a:p>
          <a:p>
            <a:pPr marL="647700" lvl="1" indent="-323850">
              <a:lnSpc>
                <a:spcPts val="4500"/>
              </a:lnSpc>
              <a:buFont typeface="Arial"/>
              <a:buChar char="•"/>
            </a:pPr>
            <a:r>
              <a:rPr lang="en-US" sz="3000" spc="30">
                <a:solidFill>
                  <a:srgbClr val="000000"/>
                </a:solidFill>
                <a:latin typeface="Aileron Regular"/>
              </a:rPr>
              <a:t>Diversity and inclusion</a:t>
            </a:r>
          </a:p>
          <a:p>
            <a:pPr marL="647700" lvl="1" indent="-323850">
              <a:lnSpc>
                <a:spcPts val="4500"/>
              </a:lnSpc>
              <a:buFont typeface="Arial"/>
              <a:buChar char="•"/>
            </a:pPr>
            <a:r>
              <a:rPr lang="en-US" sz="3000" spc="30">
                <a:solidFill>
                  <a:srgbClr val="000000"/>
                </a:solidFill>
                <a:latin typeface="Aileron Regular"/>
              </a:rPr>
              <a:t>Human rights</a:t>
            </a:r>
          </a:p>
          <a:p>
            <a:pPr marL="647700" lvl="1" indent="-323850">
              <a:lnSpc>
                <a:spcPts val="4500"/>
              </a:lnSpc>
              <a:buFont typeface="Arial"/>
              <a:buChar char="•"/>
            </a:pPr>
            <a:r>
              <a:rPr lang="en-US" sz="3000" spc="30">
                <a:solidFill>
                  <a:srgbClr val="000000"/>
                </a:solidFill>
                <a:latin typeface="Aileron Regular"/>
              </a:rPr>
              <a:t>Social justice</a:t>
            </a:r>
          </a:p>
          <a:p>
            <a:pPr>
              <a:lnSpc>
                <a:spcPts val="4500"/>
              </a:lnSpc>
            </a:pPr>
            <a:endParaRPr lang="en-US" sz="3000" spc="30">
              <a:solidFill>
                <a:srgbClr val="000000"/>
              </a:solidFill>
              <a:latin typeface="Aileron Regular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13444131" y="2092063"/>
            <a:ext cx="3755629" cy="1488595"/>
          </a:xfrm>
          <a:custGeom>
            <a:avLst/>
            <a:gdLst/>
            <a:ahLst/>
            <a:cxnLst/>
            <a:rect l="l" t="t" r="r" b="b"/>
            <a:pathLst>
              <a:path w="3755629" h="1488595">
                <a:moveTo>
                  <a:pt x="0" y="0"/>
                </a:moveTo>
                <a:lnTo>
                  <a:pt x="3755629" y="0"/>
                </a:lnTo>
                <a:lnTo>
                  <a:pt x="3755629" y="1488595"/>
                </a:lnTo>
                <a:lnTo>
                  <a:pt x="0" y="148859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TextBox 10"/>
          <p:cNvSpPr txBox="1"/>
          <p:nvPr/>
        </p:nvSpPr>
        <p:spPr>
          <a:xfrm>
            <a:off x="12459627" y="2615822"/>
            <a:ext cx="5724637" cy="5124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00"/>
              </a:lnSpc>
              <a:spcBef>
                <a:spcPct val="0"/>
              </a:spcBef>
            </a:pPr>
            <a:r>
              <a:rPr lang="en-US" sz="3000" spc="30">
                <a:solidFill>
                  <a:srgbClr val="000000"/>
                </a:solidFill>
                <a:latin typeface="Aileron Regular"/>
              </a:rPr>
              <a:t>Project</a:t>
            </a:r>
          </a:p>
          <a:p>
            <a:pPr algn="ctr">
              <a:lnSpc>
                <a:spcPts val="4500"/>
              </a:lnSpc>
              <a:spcBef>
                <a:spcPct val="0"/>
              </a:spcBef>
            </a:pPr>
            <a:endParaRPr lang="en-US" sz="3000" spc="30">
              <a:solidFill>
                <a:srgbClr val="000000"/>
              </a:solidFill>
              <a:latin typeface="Aileron Regular"/>
            </a:endParaRPr>
          </a:p>
          <a:p>
            <a:pPr marL="647700" lvl="1" indent="-323850">
              <a:lnSpc>
                <a:spcPts val="4500"/>
              </a:lnSpc>
              <a:buFont typeface="Arial"/>
              <a:buChar char="•"/>
            </a:pPr>
            <a:r>
              <a:rPr lang="en-US" sz="3000" spc="30">
                <a:solidFill>
                  <a:srgbClr val="000000"/>
                </a:solidFill>
                <a:latin typeface="Aileron Regular"/>
              </a:rPr>
              <a:t>Volunteering and reflection</a:t>
            </a:r>
          </a:p>
          <a:p>
            <a:pPr marL="647700" lvl="1" indent="-323850">
              <a:lnSpc>
                <a:spcPts val="4500"/>
              </a:lnSpc>
              <a:buFont typeface="Arial"/>
              <a:buChar char="•"/>
            </a:pPr>
            <a:r>
              <a:rPr lang="en-US" sz="3000" spc="30">
                <a:solidFill>
                  <a:srgbClr val="000000"/>
                </a:solidFill>
                <a:latin typeface="Aileron Regular"/>
              </a:rPr>
              <a:t>Social media campaign</a:t>
            </a:r>
          </a:p>
          <a:p>
            <a:pPr marL="647700" lvl="1" indent="-323850">
              <a:lnSpc>
                <a:spcPts val="4500"/>
              </a:lnSpc>
              <a:buFont typeface="Arial"/>
              <a:buChar char="•"/>
            </a:pPr>
            <a:r>
              <a:rPr lang="en-US" sz="3000" spc="30">
                <a:solidFill>
                  <a:srgbClr val="000000"/>
                </a:solidFill>
                <a:latin typeface="Aileron Regular"/>
              </a:rPr>
              <a:t>Awareness campaign</a:t>
            </a:r>
          </a:p>
          <a:p>
            <a:pPr marL="647700" lvl="1" indent="-323850">
              <a:lnSpc>
                <a:spcPts val="4500"/>
              </a:lnSpc>
              <a:buFont typeface="Arial"/>
              <a:buChar char="•"/>
            </a:pPr>
            <a:r>
              <a:rPr lang="en-US" sz="3000" spc="30">
                <a:solidFill>
                  <a:srgbClr val="000000"/>
                </a:solidFill>
                <a:latin typeface="Aileron Regular"/>
              </a:rPr>
              <a:t>Charity fundraising or donation support</a:t>
            </a:r>
          </a:p>
          <a:p>
            <a:pPr marL="647700" lvl="1" indent="-323850">
              <a:lnSpc>
                <a:spcPts val="4500"/>
              </a:lnSpc>
              <a:buFont typeface="Arial"/>
              <a:buChar char="•"/>
            </a:pPr>
            <a:r>
              <a:rPr lang="en-US" sz="3000" spc="30">
                <a:solidFill>
                  <a:srgbClr val="000000"/>
                </a:solidFill>
                <a:latin typeface="Aileron Regular"/>
              </a:rPr>
              <a:t>School community participation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06520" y="301343"/>
            <a:ext cx="16874960" cy="9684314"/>
          </a:xfrm>
          <a:custGeom>
            <a:avLst/>
            <a:gdLst/>
            <a:ahLst/>
            <a:cxnLst/>
            <a:rect l="l" t="t" r="r" b="b"/>
            <a:pathLst>
              <a:path w="16874960" h="9684314">
                <a:moveTo>
                  <a:pt x="0" y="0"/>
                </a:moveTo>
                <a:lnTo>
                  <a:pt x="16874960" y="0"/>
                </a:lnTo>
                <a:lnTo>
                  <a:pt x="16874960" y="9684314"/>
                </a:lnTo>
                <a:lnTo>
                  <a:pt x="0" y="968431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BD3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776490" y="366255"/>
            <a:ext cx="2927951" cy="4158540"/>
          </a:xfrm>
          <a:custGeom>
            <a:avLst/>
            <a:gdLst/>
            <a:ahLst/>
            <a:cxnLst/>
            <a:rect l="l" t="t" r="r" b="b"/>
            <a:pathLst>
              <a:path w="2927951" h="4158540">
                <a:moveTo>
                  <a:pt x="0" y="0"/>
                </a:moveTo>
                <a:lnTo>
                  <a:pt x="2927951" y="0"/>
                </a:lnTo>
                <a:lnTo>
                  <a:pt x="2927951" y="4158539"/>
                </a:lnTo>
                <a:lnTo>
                  <a:pt x="0" y="415853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14776490" y="4832950"/>
            <a:ext cx="2927951" cy="4158540"/>
          </a:xfrm>
          <a:custGeom>
            <a:avLst/>
            <a:gdLst/>
            <a:ahLst/>
            <a:cxnLst/>
            <a:rect l="l" t="t" r="r" b="b"/>
            <a:pathLst>
              <a:path w="2927951" h="4158540">
                <a:moveTo>
                  <a:pt x="0" y="0"/>
                </a:moveTo>
                <a:lnTo>
                  <a:pt x="2927951" y="0"/>
                </a:lnTo>
                <a:lnTo>
                  <a:pt x="2927951" y="4158540"/>
                </a:lnTo>
                <a:lnTo>
                  <a:pt x="0" y="415854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805605" y="2900267"/>
            <a:ext cx="6167663" cy="4614654"/>
          </a:xfrm>
          <a:custGeom>
            <a:avLst/>
            <a:gdLst/>
            <a:ahLst/>
            <a:cxnLst/>
            <a:rect l="l" t="t" r="r" b="b"/>
            <a:pathLst>
              <a:path w="6167663" h="4614654">
                <a:moveTo>
                  <a:pt x="0" y="0"/>
                </a:moveTo>
                <a:lnTo>
                  <a:pt x="6167663" y="0"/>
                </a:lnTo>
                <a:lnTo>
                  <a:pt x="6167663" y="4614654"/>
                </a:lnTo>
                <a:lnTo>
                  <a:pt x="0" y="461465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805605" y="5625190"/>
            <a:ext cx="4199402" cy="3779462"/>
          </a:xfrm>
          <a:prstGeom prst="rect">
            <a:avLst/>
          </a:prstGeom>
        </p:spPr>
      </p:pic>
      <p:sp>
        <p:nvSpPr>
          <p:cNvPr id="6" name="Freeform 6"/>
          <p:cNvSpPr/>
          <p:nvPr/>
        </p:nvSpPr>
        <p:spPr>
          <a:xfrm>
            <a:off x="7216845" y="4081380"/>
            <a:ext cx="7316068" cy="5661681"/>
          </a:xfrm>
          <a:custGeom>
            <a:avLst/>
            <a:gdLst/>
            <a:ahLst/>
            <a:cxnLst/>
            <a:rect l="l" t="t" r="r" b="b"/>
            <a:pathLst>
              <a:path w="7316068" h="5661681">
                <a:moveTo>
                  <a:pt x="0" y="0"/>
                </a:moveTo>
                <a:lnTo>
                  <a:pt x="7316068" y="0"/>
                </a:lnTo>
                <a:lnTo>
                  <a:pt x="7316068" y="5661680"/>
                </a:lnTo>
                <a:lnTo>
                  <a:pt x="0" y="566168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TextBox 7"/>
          <p:cNvSpPr txBox="1"/>
          <p:nvPr/>
        </p:nvSpPr>
        <p:spPr>
          <a:xfrm>
            <a:off x="362135" y="642480"/>
            <a:ext cx="9731935" cy="19531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644"/>
              </a:lnSpc>
            </a:pPr>
            <a:r>
              <a:rPr lang="en-US" sz="14644">
                <a:solidFill>
                  <a:srgbClr val="000000"/>
                </a:solidFill>
                <a:latin typeface="Barlow SemiCondensed Bold Bold"/>
              </a:rPr>
              <a:t>RESOURCES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BD3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746275" y="4219892"/>
            <a:ext cx="14795450" cy="1780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 1"/>
              </a:rPr>
              <a:t>Any ongoing feedback or ideas to BAS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 1"/>
              </a:rPr>
              <a:t>Any different tasks that worked well or any conversational gems to BAS</a:t>
            </a:r>
          </a:p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000000"/>
                </a:solidFill>
                <a:latin typeface="Canva Sans 1"/>
              </a:rPr>
              <a:t>BAS will ask for HoY feedback at half term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-1009337" y="529508"/>
            <a:ext cx="9731935" cy="19531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644"/>
              </a:lnSpc>
            </a:pPr>
            <a:r>
              <a:rPr lang="en-US" sz="14644">
                <a:solidFill>
                  <a:srgbClr val="000000"/>
                </a:solidFill>
                <a:latin typeface="Barlow SemiCondensed Bold Bold"/>
              </a:rPr>
              <a:t>REVIEW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BD3D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83011" y="426311"/>
            <a:ext cx="16921978" cy="9434377"/>
          </a:xfrm>
          <a:custGeom>
            <a:avLst/>
            <a:gdLst/>
            <a:ahLst/>
            <a:cxnLst/>
            <a:rect l="l" t="t" r="r" b="b"/>
            <a:pathLst>
              <a:path w="16921978" h="9434377">
                <a:moveTo>
                  <a:pt x="0" y="0"/>
                </a:moveTo>
                <a:lnTo>
                  <a:pt x="16921978" y="0"/>
                </a:lnTo>
                <a:lnTo>
                  <a:pt x="16921978" y="9434378"/>
                </a:lnTo>
                <a:lnTo>
                  <a:pt x="0" y="943437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A7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1130697" cy="10287000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en-GB"/>
          </a:p>
        </p:txBody>
      </p:sp>
      <p:sp>
        <p:nvSpPr>
          <p:cNvPr id="3" name="AutoShape 3"/>
          <p:cNvSpPr/>
          <p:nvPr/>
        </p:nvSpPr>
        <p:spPr>
          <a:xfrm>
            <a:off x="1028700" y="4174337"/>
            <a:ext cx="1753429" cy="1938326"/>
          </a:xfrm>
          <a:prstGeom prst="rect">
            <a:avLst/>
          </a:prstGeom>
          <a:solidFill>
            <a:srgbClr val="70A7AE"/>
          </a:solidFill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1905414" y="2675972"/>
            <a:ext cx="6588554" cy="4935056"/>
          </a:xfrm>
          <a:custGeom>
            <a:avLst/>
            <a:gdLst/>
            <a:ahLst/>
            <a:cxnLst/>
            <a:rect l="l" t="t" r="r" b="b"/>
            <a:pathLst>
              <a:path w="6588554" h="4935056">
                <a:moveTo>
                  <a:pt x="0" y="0"/>
                </a:moveTo>
                <a:lnTo>
                  <a:pt x="6588555" y="0"/>
                </a:lnTo>
                <a:lnTo>
                  <a:pt x="6588555" y="4935056"/>
                </a:lnTo>
                <a:lnTo>
                  <a:pt x="0" y="493505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TextBox 5"/>
          <p:cNvSpPr txBox="1"/>
          <p:nvPr/>
        </p:nvSpPr>
        <p:spPr>
          <a:xfrm>
            <a:off x="11763365" y="1019175"/>
            <a:ext cx="5967817" cy="1228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9600"/>
              </a:lnSpc>
            </a:pPr>
            <a:r>
              <a:rPr lang="en-US" sz="8000" spc="160">
                <a:solidFill>
                  <a:srgbClr val="FFFFFF"/>
                </a:solidFill>
                <a:latin typeface="Aileron Heavy Bold"/>
              </a:rPr>
              <a:t>Last Year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1206546" y="3745362"/>
            <a:ext cx="7081454" cy="37724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98"/>
              </a:lnSpc>
            </a:pPr>
            <a:r>
              <a:rPr lang="en-US" sz="3070">
                <a:solidFill>
                  <a:srgbClr val="000000"/>
                </a:solidFill>
                <a:latin typeface="Canva Sans 1"/>
              </a:rPr>
              <a:t>Feedback surveys: Feeling that time with tutees could feel unclear in terms of expectations and resourcing.</a:t>
            </a:r>
          </a:p>
          <a:p>
            <a:pPr algn="ctr">
              <a:lnSpc>
                <a:spcPts val="4298"/>
              </a:lnSpc>
            </a:pPr>
            <a:endParaRPr lang="en-US" sz="3070">
              <a:solidFill>
                <a:srgbClr val="000000"/>
              </a:solidFill>
              <a:latin typeface="Canva Sans 1"/>
            </a:endParaRPr>
          </a:p>
          <a:p>
            <a:pPr algn="ctr">
              <a:lnSpc>
                <a:spcPts val="4298"/>
              </a:lnSpc>
            </a:pPr>
            <a:r>
              <a:rPr lang="en-US" sz="3070">
                <a:solidFill>
                  <a:srgbClr val="000000"/>
                </a:solidFill>
                <a:latin typeface="Canva Sans 1"/>
              </a:rPr>
              <a:t>Positive feedback to Claire Hollis re: provision of materials for discussion.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859843" y="819466"/>
            <a:ext cx="10568314" cy="8648069"/>
            <a:chOff x="0" y="0"/>
            <a:chExt cx="14091085" cy="11530759"/>
          </a:xfrm>
        </p:grpSpPr>
        <p:sp>
          <p:nvSpPr>
            <p:cNvPr id="3" name="AutoShape 3"/>
            <p:cNvSpPr/>
            <p:nvPr/>
          </p:nvSpPr>
          <p:spPr>
            <a:xfrm>
              <a:off x="0" y="0"/>
              <a:ext cx="14091085" cy="11530759"/>
            </a:xfrm>
            <a:prstGeom prst="rect">
              <a:avLst/>
            </a:prstGeom>
            <a:solidFill>
              <a:srgbClr val="BBD3D3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674207" y="932741"/>
              <a:ext cx="12742671" cy="96748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328"/>
                </a:lnSpc>
              </a:pPr>
              <a:r>
                <a:rPr lang="en-US" sz="3799" spc="68">
                  <a:solidFill>
                    <a:srgbClr val="000000"/>
                  </a:solidFill>
                  <a:latin typeface="Aileron Regular Bold"/>
                </a:rPr>
                <a:t>AIM:</a:t>
              </a:r>
            </a:p>
            <a:p>
              <a:pPr algn="ctr">
                <a:lnSpc>
                  <a:spcPts val="2847"/>
                </a:lnSpc>
              </a:pPr>
              <a:endParaRPr lang="en-US" sz="3799" spc="68">
                <a:solidFill>
                  <a:srgbClr val="000000"/>
                </a:solidFill>
                <a:latin typeface="Aileron Regular Bold"/>
              </a:endParaRPr>
            </a:p>
            <a:p>
              <a:pPr algn="ctr">
                <a:lnSpc>
                  <a:spcPts val="2847"/>
                </a:lnSpc>
              </a:pPr>
              <a:r>
                <a:rPr lang="en-US" sz="2499" spc="44">
                  <a:solidFill>
                    <a:srgbClr val="000000"/>
                  </a:solidFill>
                  <a:latin typeface="Aileron Regular Bold"/>
                </a:rPr>
                <a:t>CREATE A BESPOKE, AGE-APPROPRIATE, SEQUENCED TUTOR TIME PROGRAMME OF RESOURCES WHICH...</a:t>
              </a:r>
            </a:p>
            <a:p>
              <a:pPr algn="ctr">
                <a:lnSpc>
                  <a:spcPts val="2847"/>
                </a:lnSpc>
              </a:pPr>
              <a:r>
                <a:rPr lang="en-US" sz="2499" spc="44">
                  <a:solidFill>
                    <a:srgbClr val="000000"/>
                  </a:solidFill>
                  <a:latin typeface="Aileron Regular Bold"/>
                </a:rPr>
                <a:t> </a:t>
              </a:r>
            </a:p>
            <a:p>
              <a:pPr marL="539749" lvl="1" indent="-269875">
                <a:lnSpc>
                  <a:spcPts val="2847"/>
                </a:lnSpc>
                <a:buFont typeface="Arial"/>
                <a:buChar char="•"/>
              </a:pPr>
              <a:r>
                <a:rPr lang="en-US" sz="2499" spc="44">
                  <a:solidFill>
                    <a:srgbClr val="000000"/>
                  </a:solidFill>
                  <a:latin typeface="Aileron Regular Bold"/>
                </a:rPr>
                <a:t>REDUCES WORKLOAD FOR TEACHERS  </a:t>
              </a:r>
            </a:p>
            <a:p>
              <a:pPr marL="539749" lvl="1" indent="-269875">
                <a:lnSpc>
                  <a:spcPts val="2847"/>
                </a:lnSpc>
                <a:buFont typeface="Arial"/>
                <a:buChar char="•"/>
              </a:pPr>
              <a:r>
                <a:rPr lang="en-US" sz="2499" spc="44">
                  <a:solidFill>
                    <a:srgbClr val="000000"/>
                  </a:solidFill>
                  <a:latin typeface="Aileron Regular Bold"/>
                </a:rPr>
                <a:t>GIVE A SENSE OF PURPOSE AND SUPPORT TO TUTOR TIME </a:t>
              </a:r>
            </a:p>
            <a:p>
              <a:pPr marL="539749" lvl="1" indent="-269875">
                <a:lnSpc>
                  <a:spcPts val="2847"/>
                </a:lnSpc>
                <a:buFont typeface="Arial"/>
                <a:buChar char="•"/>
              </a:pPr>
              <a:r>
                <a:rPr lang="en-US" sz="2499" spc="44">
                  <a:solidFill>
                    <a:srgbClr val="000000"/>
                  </a:solidFill>
                  <a:latin typeface="Aileron Regular Bold"/>
                </a:rPr>
                <a:t>FEELS "BOOTHAMY" - BRINGS THE PRINCIPLES OF A QUAKER EDUCATION TO LIFE.</a:t>
              </a:r>
            </a:p>
            <a:p>
              <a:pPr marL="539749" lvl="1" indent="-269875">
                <a:lnSpc>
                  <a:spcPts val="2847"/>
                </a:lnSpc>
                <a:buFont typeface="Arial"/>
                <a:buChar char="•"/>
              </a:pPr>
              <a:r>
                <a:rPr lang="en-US" sz="2499" spc="44">
                  <a:solidFill>
                    <a:srgbClr val="000000"/>
                  </a:solidFill>
                  <a:latin typeface="Aileron Regular Bold"/>
                </a:rPr>
                <a:t>PUTS BOOTHAM ON THE FRONT FOOT OF SOME REALLY EXCITING IDEAS IN PEACE EDUCATION </a:t>
              </a:r>
            </a:p>
            <a:p>
              <a:pPr marL="539749" lvl="1" indent="-269875">
                <a:lnSpc>
                  <a:spcPts val="2847"/>
                </a:lnSpc>
                <a:buFont typeface="Arial"/>
                <a:buChar char="•"/>
              </a:pPr>
              <a:r>
                <a:rPr lang="en-US" sz="2499" spc="44">
                  <a:solidFill>
                    <a:srgbClr val="000000"/>
                  </a:solidFill>
                  <a:latin typeface="Aileron Regular Bold"/>
                </a:rPr>
                <a:t>ARE FREE!</a:t>
              </a:r>
            </a:p>
            <a:p>
              <a:pPr algn="ctr">
                <a:lnSpc>
                  <a:spcPts val="2847"/>
                </a:lnSpc>
              </a:pPr>
              <a:endParaRPr lang="en-US" sz="2499" spc="44">
                <a:solidFill>
                  <a:srgbClr val="000000"/>
                </a:solidFill>
                <a:latin typeface="Aileron Regular Bold"/>
              </a:endParaRPr>
            </a:p>
            <a:p>
              <a:pPr algn="ctr">
                <a:lnSpc>
                  <a:spcPts val="2847"/>
                </a:lnSpc>
              </a:pPr>
              <a:r>
                <a:rPr lang="en-US" sz="2499" spc="44">
                  <a:solidFill>
                    <a:srgbClr val="000000"/>
                  </a:solidFill>
                  <a:latin typeface="Aileron Regular Bold"/>
                </a:rPr>
                <a:t>AT THEIR BEST, OUR STUDENTS ARE OUTWARD LOOKING AND PASSIONATE ABOUT CHANGE. THIS PROGRAM IS DESIGNED TO SUPPORT THEM IN THAT. </a:t>
              </a:r>
            </a:p>
            <a:p>
              <a:pPr algn="ctr">
                <a:lnSpc>
                  <a:spcPts val="2847"/>
                </a:lnSpc>
              </a:pPr>
              <a:endParaRPr lang="en-US" sz="2499" spc="44">
                <a:solidFill>
                  <a:srgbClr val="000000"/>
                </a:solidFill>
                <a:latin typeface="Aileron Regular Bold"/>
              </a:endParaRPr>
            </a:p>
            <a:p>
              <a:pPr algn="ctr">
                <a:lnSpc>
                  <a:spcPts val="2849"/>
                </a:lnSpc>
              </a:pPr>
              <a:r>
                <a:rPr lang="en-US" sz="2499" spc="44">
                  <a:solidFill>
                    <a:srgbClr val="000000"/>
                  </a:solidFill>
                  <a:latin typeface="Aileron Regular Bold"/>
                </a:rPr>
                <a:t>THIS WOULD CENTRE AROUND THE DUAL FOCUS OF CRITICAL CITIZENSHIP AND PEACE EDUCATION. </a:t>
              </a:r>
            </a:p>
          </p:txBody>
        </p:sp>
      </p:grpSp>
      <p:sp>
        <p:nvSpPr>
          <p:cNvPr id="5" name="TextBox 5"/>
          <p:cNvSpPr txBox="1"/>
          <p:nvPr/>
        </p:nvSpPr>
        <p:spPr>
          <a:xfrm rot="-5400000">
            <a:off x="-2243098" y="4857750"/>
            <a:ext cx="8229600" cy="571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40"/>
              </a:lnSpc>
            </a:pPr>
            <a:r>
              <a:rPr lang="en-US" sz="3700" spc="136">
                <a:solidFill>
                  <a:srgbClr val="5D7963"/>
                </a:solidFill>
                <a:latin typeface="Aileron Regular Bold"/>
              </a:rPr>
              <a:t>Walk cheerfully over the world</a:t>
            </a:r>
          </a:p>
        </p:txBody>
      </p:sp>
      <p:sp>
        <p:nvSpPr>
          <p:cNvPr id="6" name="TextBox 6"/>
          <p:cNvSpPr txBox="1"/>
          <p:nvPr/>
        </p:nvSpPr>
        <p:spPr>
          <a:xfrm rot="5400000">
            <a:off x="12347904" y="4563618"/>
            <a:ext cx="8229600" cy="11597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52"/>
              </a:lnSpc>
            </a:pPr>
            <a:r>
              <a:rPr lang="en-US" sz="3300" spc="419">
                <a:solidFill>
                  <a:srgbClr val="5D7963"/>
                </a:solidFill>
                <a:latin typeface="Aileron Regular"/>
              </a:rPr>
              <a:t>ANSWERING THAT OF GOD IN EVERYONE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9144000" cy="10287000"/>
          </a:xfrm>
          <a:prstGeom prst="rect">
            <a:avLst/>
          </a:prstGeom>
          <a:solidFill>
            <a:srgbClr val="70A7AE"/>
          </a:solidFill>
        </p:spPr>
        <p:txBody>
          <a:bodyPr/>
          <a:lstStyle/>
          <a:p>
            <a:endParaRPr lang="en-GB"/>
          </a:p>
        </p:txBody>
      </p:sp>
      <p:grpSp>
        <p:nvGrpSpPr>
          <p:cNvPr id="3" name="Group 3"/>
          <p:cNvGrpSpPr/>
          <p:nvPr/>
        </p:nvGrpSpPr>
        <p:grpSpPr>
          <a:xfrm>
            <a:off x="12121932" y="221745"/>
            <a:ext cx="2955367" cy="2776526"/>
            <a:chOff x="0" y="0"/>
            <a:chExt cx="3940489" cy="3702035"/>
          </a:xfrm>
        </p:grpSpPr>
        <p:sp>
          <p:nvSpPr>
            <p:cNvPr id="4" name="AutoShape 4"/>
            <p:cNvSpPr/>
            <p:nvPr/>
          </p:nvSpPr>
          <p:spPr>
            <a:xfrm>
              <a:off x="0" y="0"/>
              <a:ext cx="3940489" cy="3702035"/>
            </a:xfrm>
            <a:prstGeom prst="rect">
              <a:avLst/>
            </a:prstGeom>
            <a:solidFill>
              <a:srgbClr val="70A7AE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504128" y="726432"/>
              <a:ext cx="2932232" cy="22015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en-US" sz="2400" spc="192">
                  <a:solidFill>
                    <a:srgbClr val="FFFFFF"/>
                  </a:solidFill>
                  <a:latin typeface="Aileron Heavy"/>
                </a:rPr>
                <a:t>WHAT DO WE CURRENTLY DO?</a:t>
              </a: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3094317" y="221745"/>
            <a:ext cx="2955367" cy="2357426"/>
            <a:chOff x="0" y="0"/>
            <a:chExt cx="3940489" cy="3143235"/>
          </a:xfrm>
        </p:grpSpPr>
        <p:sp>
          <p:nvSpPr>
            <p:cNvPr id="7" name="AutoShape 7"/>
            <p:cNvSpPr/>
            <p:nvPr/>
          </p:nvSpPr>
          <p:spPr>
            <a:xfrm>
              <a:off x="0" y="0"/>
              <a:ext cx="3940489" cy="3143235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504128" y="726432"/>
              <a:ext cx="2932232" cy="16427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en-US" sz="2400" spc="192">
                  <a:solidFill>
                    <a:srgbClr val="000000"/>
                  </a:solidFill>
                  <a:latin typeface="Aileron Heavy"/>
                </a:rPr>
                <a:t>WHAT DO WE AIM TO DO?</a:t>
              </a: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511890" y="2711748"/>
            <a:ext cx="8120220" cy="73866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75"/>
              </a:lnSpc>
              <a:spcBef>
                <a:spcPct val="0"/>
              </a:spcBef>
            </a:pPr>
            <a:r>
              <a:rPr lang="en-US" sz="2183" spc="21">
                <a:solidFill>
                  <a:srgbClr val="000000"/>
                </a:solidFill>
                <a:latin typeface="Aileron Regular"/>
              </a:rPr>
              <a:t>At Bootham School we value an approach to our community which:</a:t>
            </a:r>
          </a:p>
          <a:p>
            <a:pPr>
              <a:lnSpc>
                <a:spcPts val="3275"/>
              </a:lnSpc>
            </a:pPr>
            <a:endParaRPr lang="en-US" sz="2183" spc="21">
              <a:solidFill>
                <a:srgbClr val="000000"/>
              </a:solidFill>
              <a:latin typeface="Aileron Regular"/>
            </a:endParaRPr>
          </a:p>
          <a:p>
            <a:pPr marL="471510" lvl="1" indent="-235755">
              <a:lnSpc>
                <a:spcPts val="3275"/>
              </a:lnSpc>
              <a:buFont typeface="Arial"/>
              <a:buChar char="•"/>
            </a:pPr>
            <a:r>
              <a:rPr lang="en-US" sz="2183" spc="21">
                <a:solidFill>
                  <a:srgbClr val="000000"/>
                </a:solidFill>
                <a:latin typeface="Aileron Regular"/>
              </a:rPr>
              <a:t>looks for, responds to and works hard to draw out ‘that of God’ in others and in themselves</a:t>
            </a:r>
          </a:p>
          <a:p>
            <a:pPr marL="471510" lvl="1" indent="-235755">
              <a:lnSpc>
                <a:spcPts val="3275"/>
              </a:lnSpc>
              <a:buFont typeface="Arial"/>
              <a:buChar char="•"/>
            </a:pPr>
            <a:r>
              <a:rPr lang="en-US" sz="2183" spc="21">
                <a:solidFill>
                  <a:srgbClr val="000000"/>
                </a:solidFill>
                <a:latin typeface="Aileron Regular"/>
              </a:rPr>
              <a:t>seeks to make a </a:t>
            </a:r>
            <a:r>
              <a:rPr lang="en-US" sz="2183" u="sng" spc="21">
                <a:solidFill>
                  <a:srgbClr val="000000"/>
                </a:solidFill>
                <a:latin typeface="Aileron Regular"/>
              </a:rPr>
              <a:t>positive contribution to the our community</a:t>
            </a:r>
            <a:r>
              <a:rPr lang="en-US" sz="2183" spc="21">
                <a:solidFill>
                  <a:srgbClr val="000000"/>
                </a:solidFill>
                <a:latin typeface="Aileron Regular"/>
              </a:rPr>
              <a:t> and shows respect for its Quaker values, practices and heritage</a:t>
            </a:r>
          </a:p>
          <a:p>
            <a:pPr marL="471510" lvl="1" indent="-235755">
              <a:lnSpc>
                <a:spcPts val="3275"/>
              </a:lnSpc>
              <a:buFont typeface="Arial"/>
              <a:buChar char="•"/>
            </a:pPr>
            <a:r>
              <a:rPr lang="en-US" sz="2183" spc="21">
                <a:solidFill>
                  <a:srgbClr val="000000"/>
                </a:solidFill>
                <a:latin typeface="Aileron Regular"/>
              </a:rPr>
              <a:t>speaks with integrity of a straightforward, kind, caring and unquestioningly </a:t>
            </a:r>
            <a:r>
              <a:rPr lang="en-US" sz="2183" u="sng" spc="21">
                <a:solidFill>
                  <a:srgbClr val="000000"/>
                </a:solidFill>
                <a:latin typeface="Aileron Regular"/>
              </a:rPr>
              <a:t>respectful approach to others</a:t>
            </a:r>
          </a:p>
          <a:p>
            <a:pPr marL="471510" lvl="1" indent="-235755">
              <a:lnSpc>
                <a:spcPts val="3275"/>
              </a:lnSpc>
              <a:buFont typeface="Arial"/>
              <a:buChar char="•"/>
            </a:pPr>
            <a:r>
              <a:rPr lang="en-US" sz="2183" spc="21">
                <a:solidFill>
                  <a:srgbClr val="000000"/>
                </a:solidFill>
                <a:latin typeface="Aileron Regular"/>
              </a:rPr>
              <a:t>is wholehearted, demonstrating commitment both to being the best that they can be and to the hard work needed in rising to the challenge of high standards and high expectations</a:t>
            </a:r>
          </a:p>
          <a:p>
            <a:pPr marL="471510" lvl="1" indent="-235755">
              <a:lnSpc>
                <a:spcPts val="3275"/>
              </a:lnSpc>
              <a:buFont typeface="Arial"/>
              <a:buChar char="•"/>
            </a:pPr>
            <a:r>
              <a:rPr lang="en-US" sz="2183" spc="21">
                <a:solidFill>
                  <a:srgbClr val="000000"/>
                </a:solidFill>
                <a:latin typeface="Aileron Regular"/>
              </a:rPr>
              <a:t>speaks truth, placing honesty in all things as a priority and is able to </a:t>
            </a:r>
            <a:r>
              <a:rPr lang="en-US" sz="2183" u="sng" spc="21">
                <a:solidFill>
                  <a:srgbClr val="000000"/>
                </a:solidFill>
                <a:latin typeface="Aileron Regular"/>
              </a:rPr>
              <a:t>resolve conflict</a:t>
            </a:r>
            <a:r>
              <a:rPr lang="en-US" sz="2183" spc="21">
                <a:solidFill>
                  <a:srgbClr val="000000"/>
                </a:solidFill>
                <a:latin typeface="Aileron Regular"/>
              </a:rPr>
              <a:t> peacefully</a:t>
            </a:r>
          </a:p>
          <a:p>
            <a:pPr marL="471510" lvl="1" indent="-235755">
              <a:lnSpc>
                <a:spcPts val="3275"/>
              </a:lnSpc>
              <a:buFont typeface="Arial"/>
              <a:buChar char="•"/>
            </a:pPr>
            <a:r>
              <a:rPr lang="en-US" sz="2183" spc="21">
                <a:solidFill>
                  <a:srgbClr val="000000"/>
                </a:solidFill>
                <a:latin typeface="Aileron Regular"/>
              </a:rPr>
              <a:t>is ambitious to </a:t>
            </a:r>
            <a:r>
              <a:rPr lang="en-US" sz="2183" u="sng" spc="21">
                <a:solidFill>
                  <a:srgbClr val="000000"/>
                </a:solidFill>
                <a:latin typeface="Aileron Regular"/>
              </a:rPr>
              <a:t>improve the world for others</a:t>
            </a:r>
            <a:r>
              <a:rPr lang="en-US" sz="2183" spc="21">
                <a:solidFill>
                  <a:srgbClr val="000000"/>
                </a:solidFill>
                <a:latin typeface="Aileron Regular"/>
              </a:rPr>
              <a:t> -near and far- in whatever ways they can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616147" y="3521564"/>
            <a:ext cx="8280065" cy="60341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19"/>
              </a:lnSpc>
              <a:spcBef>
                <a:spcPct val="0"/>
              </a:spcBef>
            </a:pPr>
            <a:r>
              <a:rPr lang="en-US" sz="2946" spc="29">
                <a:solidFill>
                  <a:srgbClr val="233355"/>
                </a:solidFill>
                <a:latin typeface="Aileron Regular"/>
              </a:rPr>
              <a:t>"</a:t>
            </a:r>
            <a:r>
              <a:rPr lang="en-US" sz="2946" u="sng" spc="29">
                <a:solidFill>
                  <a:srgbClr val="233355"/>
                </a:solidFill>
                <a:latin typeface="Aileron Regular"/>
              </a:rPr>
              <a:t>Pupils' contribution to others is outstanding</a:t>
            </a:r>
            <a:r>
              <a:rPr lang="en-US" sz="2946" spc="29">
                <a:solidFill>
                  <a:srgbClr val="233355"/>
                </a:solidFill>
                <a:latin typeface="Aileron Regular"/>
              </a:rPr>
              <a:t>... an honest and open culture pervades all areas of the school, throughout the different age groups, which encourages pupils to </a:t>
            </a:r>
            <a:r>
              <a:rPr lang="en-US" sz="2946" u="sng" spc="29">
                <a:solidFill>
                  <a:srgbClr val="233355"/>
                </a:solidFill>
                <a:latin typeface="Aileron Regular"/>
              </a:rPr>
              <a:t>express their views</a:t>
            </a:r>
            <a:r>
              <a:rPr lang="en-US" sz="2946" spc="29">
                <a:solidFill>
                  <a:srgbClr val="233355"/>
                </a:solidFill>
                <a:latin typeface="Aileron Regular"/>
              </a:rPr>
              <a:t> and live </a:t>
            </a:r>
            <a:r>
              <a:rPr lang="en-US" sz="2946" u="sng" spc="29">
                <a:solidFill>
                  <a:srgbClr val="233355"/>
                </a:solidFill>
                <a:latin typeface="Aileron Regular"/>
              </a:rPr>
              <a:t>adventurous lives that will serve to create a better world</a:t>
            </a:r>
            <a:r>
              <a:rPr lang="en-US" sz="2946" spc="29">
                <a:solidFill>
                  <a:srgbClr val="233355"/>
                </a:solidFill>
                <a:latin typeface="Aileron Regular"/>
              </a:rPr>
              <a:t>, upholding the school’s aims. This is further reflected in pupils’ exceptional efforts to </a:t>
            </a:r>
            <a:r>
              <a:rPr lang="en-US" sz="2946" u="sng" spc="29">
                <a:solidFill>
                  <a:srgbClr val="233355"/>
                </a:solidFill>
                <a:latin typeface="Aileron Regular"/>
              </a:rPr>
              <a:t>improve the lives of the less fortunate</a:t>
            </a:r>
            <a:r>
              <a:rPr lang="en-US" sz="2946" spc="29">
                <a:solidFill>
                  <a:srgbClr val="233355"/>
                </a:solidFill>
                <a:latin typeface="Aileron Regular"/>
              </a:rPr>
              <a:t> through a plethora of charitable work... They show a profound respect for others which is underpinned by Quaker values" ISI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A7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2433594"/>
            <a:ext cx="16133385" cy="4644673"/>
            <a:chOff x="0" y="0"/>
            <a:chExt cx="21511180" cy="6192898"/>
          </a:xfrm>
        </p:grpSpPr>
        <p:sp>
          <p:nvSpPr>
            <p:cNvPr id="3" name="TextBox 3"/>
            <p:cNvSpPr txBox="1"/>
            <p:nvPr/>
          </p:nvSpPr>
          <p:spPr>
            <a:xfrm>
              <a:off x="0" y="-9525"/>
              <a:ext cx="21511180" cy="32607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9600"/>
                </a:lnSpc>
              </a:pPr>
              <a:r>
                <a:rPr lang="en-US" sz="8000" spc="160">
                  <a:solidFill>
                    <a:srgbClr val="FFFFFF"/>
                  </a:solidFill>
                  <a:latin typeface="Aileron Heavy Bold"/>
                </a:rPr>
                <a:t>What do we want our students to be able to do?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3642735"/>
              <a:ext cx="21511180" cy="25501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949"/>
                </a:lnSpc>
              </a:pPr>
              <a:r>
                <a:rPr lang="en-US" sz="5299" spc="52">
                  <a:solidFill>
                    <a:srgbClr val="FFFFFF"/>
                  </a:solidFill>
                  <a:latin typeface="Aileron Regular"/>
                </a:rPr>
                <a:t>Create a better world</a:t>
              </a:r>
            </a:p>
            <a:p>
              <a:pPr>
                <a:lnSpc>
                  <a:spcPts val="7949"/>
                </a:lnSpc>
              </a:pPr>
              <a:r>
                <a:rPr lang="en-US" sz="5299" spc="52">
                  <a:solidFill>
                    <a:srgbClr val="FFFFFF"/>
                  </a:solidFill>
                  <a:latin typeface="Aileron Regular"/>
                </a:rPr>
                <a:t>Do so peacefully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9144000" cy="10287000"/>
          </a:xfrm>
          <a:prstGeom prst="rect">
            <a:avLst/>
          </a:prstGeom>
          <a:solidFill>
            <a:srgbClr val="70A7AE"/>
          </a:solidFill>
        </p:spPr>
        <p:txBody>
          <a:bodyPr/>
          <a:lstStyle/>
          <a:p>
            <a:endParaRPr lang="en-GB"/>
          </a:p>
        </p:txBody>
      </p:sp>
      <p:grpSp>
        <p:nvGrpSpPr>
          <p:cNvPr id="3" name="Group 3"/>
          <p:cNvGrpSpPr/>
          <p:nvPr/>
        </p:nvGrpSpPr>
        <p:grpSpPr>
          <a:xfrm>
            <a:off x="12146720" y="4174337"/>
            <a:ext cx="2955367" cy="1938326"/>
            <a:chOff x="0" y="0"/>
            <a:chExt cx="3940489" cy="2584435"/>
          </a:xfrm>
        </p:grpSpPr>
        <p:sp>
          <p:nvSpPr>
            <p:cNvPr id="4" name="AutoShape 4"/>
            <p:cNvSpPr/>
            <p:nvPr/>
          </p:nvSpPr>
          <p:spPr>
            <a:xfrm>
              <a:off x="0" y="0"/>
              <a:ext cx="3940489" cy="2584435"/>
            </a:xfrm>
            <a:prstGeom prst="rect">
              <a:avLst/>
            </a:prstGeom>
            <a:solidFill>
              <a:srgbClr val="70A7AE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504128" y="726432"/>
              <a:ext cx="2932232" cy="10839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en-US" sz="2400" spc="192">
                  <a:solidFill>
                    <a:srgbClr val="FFFFFF"/>
                  </a:solidFill>
                  <a:latin typeface="Aileron Heavy"/>
                </a:rPr>
                <a:t>PEACE EDUCATION</a:t>
              </a: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3094317" y="4174337"/>
            <a:ext cx="2955367" cy="1938326"/>
            <a:chOff x="0" y="0"/>
            <a:chExt cx="3940489" cy="2584435"/>
          </a:xfrm>
        </p:grpSpPr>
        <p:sp>
          <p:nvSpPr>
            <p:cNvPr id="7" name="AutoShape 7"/>
            <p:cNvSpPr/>
            <p:nvPr/>
          </p:nvSpPr>
          <p:spPr>
            <a:xfrm>
              <a:off x="0" y="0"/>
              <a:ext cx="3940489" cy="2584435"/>
            </a:xfrm>
            <a:prstGeom prst="rect">
              <a:avLst/>
            </a:pr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504128" y="726432"/>
              <a:ext cx="2932232" cy="10839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359"/>
                </a:lnSpc>
              </a:pPr>
              <a:r>
                <a:rPr lang="en-US" sz="2400" spc="192">
                  <a:solidFill>
                    <a:srgbClr val="000000"/>
                  </a:solidFill>
                  <a:latin typeface="Aileron Heavy"/>
                </a:rPr>
                <a:t>CRITICAL CITIZENSHIP</a:t>
              </a: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740042" y="66807"/>
            <a:ext cx="7663916" cy="1847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49"/>
              </a:lnSpc>
              <a:spcBef>
                <a:spcPct val="0"/>
              </a:spcBef>
            </a:pPr>
            <a:r>
              <a:rPr lang="en-US" sz="2499" spc="24">
                <a:solidFill>
                  <a:srgbClr val="000000"/>
                </a:solidFill>
                <a:latin typeface="Aileron Regular"/>
              </a:rPr>
              <a:t>Supporting and guiding students in a critical understanding of our society; </a:t>
            </a:r>
            <a:r>
              <a:rPr lang="en-US" sz="2499" u="sng" spc="24">
                <a:solidFill>
                  <a:srgbClr val="000000"/>
                </a:solidFill>
                <a:latin typeface="Aileron Regular Bold"/>
              </a:rPr>
              <a:t>looking for what can be helpfully preserved and what injustices and issues can be changed and challenged.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380453" y="7678232"/>
            <a:ext cx="6544881" cy="23142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49"/>
              </a:lnSpc>
              <a:spcBef>
                <a:spcPct val="0"/>
              </a:spcBef>
            </a:pPr>
            <a:r>
              <a:rPr lang="en-US" sz="2499" spc="24">
                <a:solidFill>
                  <a:srgbClr val="000000"/>
                </a:solidFill>
                <a:latin typeface="Aileron Regular"/>
              </a:rPr>
              <a:t>“It is about developing a critique of what exists, but also proposing changes and improvements... collective involvement as a hope in the possibilities of change.” Gómez Barreto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15313" y="2082472"/>
            <a:ext cx="7475163" cy="18475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49"/>
              </a:lnSpc>
              <a:spcBef>
                <a:spcPct val="0"/>
              </a:spcBef>
            </a:pPr>
            <a:r>
              <a:rPr lang="en-US" sz="2499" spc="24">
                <a:solidFill>
                  <a:srgbClr val="000000"/>
                </a:solidFill>
                <a:latin typeface="Aileron Regular"/>
              </a:rPr>
              <a:t>The practice of critical citizenship requires an investigation into issues surrounding the exercise of power in our world building on the Quaker principle of speaking truth to power.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300340" y="184672"/>
            <a:ext cx="8648127" cy="1847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49"/>
              </a:lnSpc>
              <a:spcBef>
                <a:spcPct val="0"/>
              </a:spcBef>
            </a:pPr>
            <a:r>
              <a:rPr lang="en-US" sz="2499" spc="24">
                <a:solidFill>
                  <a:srgbClr val="000000"/>
                </a:solidFill>
                <a:latin typeface="Aileron Regular"/>
              </a:rPr>
              <a:t>Peace education is the process of acquiring values, knowledge, attitudes, skills, and behaviours to </a:t>
            </a:r>
            <a:r>
              <a:rPr lang="en-US" sz="2499" u="sng" spc="24">
                <a:solidFill>
                  <a:srgbClr val="000000"/>
                </a:solidFill>
                <a:latin typeface="Aileron Regular Bold"/>
              </a:rPr>
              <a:t>live in harmony with ourselves, others, and the natural environment.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9518532" y="6275110"/>
            <a:ext cx="8594197" cy="3800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00"/>
              </a:lnSpc>
              <a:spcBef>
                <a:spcPct val="0"/>
              </a:spcBef>
            </a:pPr>
            <a:r>
              <a:rPr lang="en-US" sz="2000" spc="20">
                <a:solidFill>
                  <a:srgbClr val="000000"/>
                </a:solidFill>
                <a:latin typeface="Aileron Regular"/>
              </a:rPr>
              <a:t>“Peace education builds positive relationships at different levels:</a:t>
            </a:r>
          </a:p>
          <a:p>
            <a:pPr algn="ctr">
              <a:lnSpc>
                <a:spcPts val="3000"/>
              </a:lnSpc>
              <a:spcBef>
                <a:spcPct val="0"/>
              </a:spcBef>
            </a:pPr>
            <a:r>
              <a:rPr lang="en-US" sz="2000" spc="20">
                <a:solidFill>
                  <a:srgbClr val="000000"/>
                </a:solidFill>
                <a:latin typeface="Aileron Regular"/>
              </a:rPr>
              <a:t>discovering the wonder and beauty within ourselves, nurturing inner peace.</a:t>
            </a:r>
          </a:p>
          <a:p>
            <a:pPr marL="431801" lvl="1" indent="-215900">
              <a:lnSpc>
                <a:spcPts val="3000"/>
              </a:lnSpc>
              <a:buFont typeface="Arial"/>
              <a:buChar char="•"/>
            </a:pPr>
            <a:r>
              <a:rPr lang="en-US" sz="2000" spc="20">
                <a:solidFill>
                  <a:srgbClr val="000000"/>
                </a:solidFill>
                <a:latin typeface="Aileron Regular"/>
              </a:rPr>
              <a:t>developing the skills and attitudes needed to respond to conflict creatively and build relationships, encouraging interpersonal peace and intergroup peace.</a:t>
            </a:r>
          </a:p>
          <a:p>
            <a:pPr marL="431801" lvl="1" indent="-215900">
              <a:lnSpc>
                <a:spcPts val="3000"/>
              </a:lnSpc>
              <a:buFont typeface="Arial"/>
              <a:buChar char="•"/>
            </a:pPr>
            <a:r>
              <a:rPr lang="en-US" sz="2000" spc="20">
                <a:solidFill>
                  <a:srgbClr val="000000"/>
                </a:solidFill>
                <a:latin typeface="Aileron Regular"/>
              </a:rPr>
              <a:t>examining the root causes of violence and war and exploring how to build peace world-wide.</a:t>
            </a:r>
          </a:p>
          <a:p>
            <a:pPr marL="431801" lvl="1" indent="-215900">
              <a:lnSpc>
                <a:spcPts val="3000"/>
              </a:lnSpc>
              <a:buFont typeface="Arial"/>
              <a:buChar char="•"/>
            </a:pPr>
            <a:r>
              <a:rPr lang="en-US" sz="2000" spc="20">
                <a:solidFill>
                  <a:srgbClr val="000000"/>
                </a:solidFill>
                <a:latin typeface="Aileron Regular"/>
              </a:rPr>
              <a:t>Understanding and valuing our relationship with the environment, building peace with the planet” Quaker statement on peace education</a:t>
            </a:r>
          </a:p>
        </p:txBody>
      </p:sp>
      <p:sp>
        <p:nvSpPr>
          <p:cNvPr id="14" name="TextBox 14"/>
          <p:cNvSpPr txBox="1"/>
          <p:nvPr/>
        </p:nvSpPr>
        <p:spPr>
          <a:xfrm rot="-589352">
            <a:off x="1999141" y="6467424"/>
            <a:ext cx="5184458" cy="10822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865"/>
              </a:lnSpc>
              <a:spcBef>
                <a:spcPct val="0"/>
              </a:spcBef>
            </a:pPr>
            <a:r>
              <a:rPr lang="en-US" sz="8739">
                <a:solidFill>
                  <a:srgbClr val="FA3343"/>
                </a:solidFill>
                <a:latin typeface="Seashore"/>
              </a:rPr>
              <a:t>Justice</a:t>
            </a:r>
          </a:p>
        </p:txBody>
      </p:sp>
      <p:sp>
        <p:nvSpPr>
          <p:cNvPr id="15" name="TextBox 15"/>
          <p:cNvSpPr txBox="1"/>
          <p:nvPr/>
        </p:nvSpPr>
        <p:spPr>
          <a:xfrm rot="-589352">
            <a:off x="11051544" y="2837278"/>
            <a:ext cx="5184458" cy="10822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865"/>
              </a:lnSpc>
              <a:spcBef>
                <a:spcPct val="0"/>
              </a:spcBef>
            </a:pPr>
            <a:r>
              <a:rPr lang="en-US" sz="8739">
                <a:solidFill>
                  <a:srgbClr val="FA3343"/>
                </a:solidFill>
                <a:latin typeface="Seashore"/>
              </a:rPr>
              <a:t>Peace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56044" y="952500"/>
            <a:ext cx="17775912" cy="55359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39"/>
              </a:lnSpc>
            </a:pPr>
            <a:r>
              <a:rPr lang="en-US" sz="4099">
                <a:solidFill>
                  <a:srgbClr val="000000"/>
                </a:solidFill>
                <a:latin typeface="Canva Sans 2 Bold"/>
              </a:rPr>
              <a:t>What will this look like?</a:t>
            </a:r>
          </a:p>
          <a:p>
            <a:pPr algn="ctr">
              <a:lnSpc>
                <a:spcPts val="3499"/>
              </a:lnSpc>
            </a:pPr>
            <a:endParaRPr lang="en-US" sz="4099">
              <a:solidFill>
                <a:srgbClr val="000000"/>
              </a:solidFill>
              <a:latin typeface="Canva Sans 2 Bold"/>
            </a:endParaRPr>
          </a:p>
          <a:p>
            <a:pPr marL="539749" lvl="1" indent="-269875">
              <a:lnSpc>
                <a:spcPts val="3499"/>
              </a:lnSpc>
              <a:buFont typeface="Arial"/>
              <a:buChar char="•"/>
            </a:pPr>
            <a:r>
              <a:rPr lang="en-US" sz="2499">
                <a:solidFill>
                  <a:srgbClr val="000000"/>
                </a:solidFill>
                <a:latin typeface="Canva Sans 2 Bold"/>
              </a:rPr>
              <a:t>10-20 min activities/videos/discussion</a:t>
            </a:r>
          </a:p>
          <a:p>
            <a:pPr marL="539749" lvl="1" indent="-269875">
              <a:lnSpc>
                <a:spcPts val="3499"/>
              </a:lnSpc>
              <a:buFont typeface="Arial"/>
              <a:buChar char="•"/>
            </a:pPr>
            <a:r>
              <a:rPr lang="en-US" sz="2499">
                <a:solidFill>
                  <a:srgbClr val="000000"/>
                </a:solidFill>
                <a:latin typeface="Canva Sans 2 Bold"/>
              </a:rPr>
              <a:t>Gives structure and enables flexibility - tasks can be written in journal or discussed</a:t>
            </a:r>
          </a:p>
          <a:p>
            <a:pPr marL="539749" lvl="1" indent="-269875">
              <a:lnSpc>
                <a:spcPts val="3499"/>
              </a:lnSpc>
              <a:buFont typeface="Arial"/>
              <a:buChar char="•"/>
            </a:pPr>
            <a:r>
              <a:rPr lang="en-US" sz="2499">
                <a:solidFill>
                  <a:srgbClr val="000000"/>
                </a:solidFill>
                <a:latin typeface="Canva Sans 2 Bold"/>
              </a:rPr>
              <a:t>Range of tasks suitable for different situations</a:t>
            </a:r>
          </a:p>
          <a:p>
            <a:pPr>
              <a:lnSpc>
                <a:spcPts val="3499"/>
              </a:lnSpc>
            </a:pPr>
            <a:endParaRPr lang="en-US" sz="2499">
              <a:solidFill>
                <a:srgbClr val="000000"/>
              </a:solidFill>
              <a:latin typeface="Canva Sans 2 Bold"/>
            </a:endParaRPr>
          </a:p>
          <a:p>
            <a:pPr marL="539749" lvl="1" indent="-269875">
              <a:lnSpc>
                <a:spcPts val="3499"/>
              </a:lnSpc>
              <a:buFont typeface="Arial"/>
              <a:buChar char="•"/>
            </a:pPr>
            <a:r>
              <a:rPr lang="en-US" sz="2499">
                <a:solidFill>
                  <a:srgbClr val="000000"/>
                </a:solidFill>
                <a:latin typeface="Canva Sans 2 Bold"/>
              </a:rPr>
              <a:t>Lower Schoolroom - New Beginnings and Peace Education</a:t>
            </a:r>
          </a:p>
          <a:p>
            <a:pPr marL="539749" lvl="1" indent="-269875">
              <a:lnSpc>
                <a:spcPts val="3499"/>
              </a:lnSpc>
              <a:buFont typeface="Arial"/>
              <a:buChar char="•"/>
            </a:pPr>
            <a:r>
              <a:rPr lang="en-US" sz="2499">
                <a:solidFill>
                  <a:srgbClr val="000000"/>
                </a:solidFill>
                <a:latin typeface="Canva Sans 2 Bold"/>
              </a:rPr>
              <a:t>Middle Schoolroom - A Better Future</a:t>
            </a:r>
          </a:p>
          <a:p>
            <a:pPr marL="539749" lvl="1" indent="-269875">
              <a:lnSpc>
                <a:spcPts val="3499"/>
              </a:lnSpc>
              <a:buFont typeface="Arial"/>
              <a:buChar char="•"/>
            </a:pPr>
            <a:r>
              <a:rPr lang="en-US" sz="2499">
                <a:solidFill>
                  <a:srgbClr val="000000"/>
                </a:solidFill>
                <a:latin typeface="Canva Sans 2 Bold"/>
              </a:rPr>
              <a:t>Upper Schoolroom - Active Citizenship</a:t>
            </a:r>
          </a:p>
          <a:p>
            <a:pPr>
              <a:lnSpc>
                <a:spcPts val="3499"/>
              </a:lnSpc>
            </a:pPr>
            <a:endParaRPr lang="en-US" sz="2499">
              <a:solidFill>
                <a:srgbClr val="000000"/>
              </a:solidFill>
              <a:latin typeface="Canva Sans 2 Bold"/>
            </a:endParaRPr>
          </a:p>
          <a:p>
            <a:pPr marL="539749" lvl="1" indent="-269875">
              <a:lnSpc>
                <a:spcPts val="3499"/>
              </a:lnSpc>
              <a:buFont typeface="Arial"/>
              <a:buChar char="•"/>
            </a:pPr>
            <a:r>
              <a:rPr lang="en-US" sz="2499">
                <a:solidFill>
                  <a:srgbClr val="000000"/>
                </a:solidFill>
                <a:latin typeface="Canva Sans 2 Bold"/>
              </a:rPr>
              <a:t>Seniors and College - Programme in development over the course of this year. Feel free to use Middle and Upper Schoolroom resources for support for tutor time.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0" y="115616"/>
            <a:ext cx="18011248" cy="15772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845"/>
              </a:lnSpc>
            </a:pPr>
            <a:r>
              <a:rPr lang="en-US" sz="11845">
                <a:solidFill>
                  <a:srgbClr val="70A7AE"/>
                </a:solidFill>
                <a:latin typeface="Barlow SemiCondensed Bold Bold"/>
              </a:rPr>
              <a:t>LOWER SCH </a:t>
            </a:r>
          </a:p>
        </p:txBody>
      </p:sp>
      <p:sp>
        <p:nvSpPr>
          <p:cNvPr id="3" name="AutoShape 3"/>
          <p:cNvSpPr/>
          <p:nvPr/>
        </p:nvSpPr>
        <p:spPr>
          <a:xfrm>
            <a:off x="9144000" y="2160859"/>
            <a:ext cx="0" cy="6492240"/>
          </a:xfrm>
          <a:prstGeom prst="line">
            <a:avLst/>
          </a:prstGeom>
          <a:ln w="38100" cap="flat">
            <a:solidFill>
              <a:srgbClr val="70A7A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4" name="Freeform 4"/>
          <p:cNvSpPr/>
          <p:nvPr/>
        </p:nvSpPr>
        <p:spPr>
          <a:xfrm>
            <a:off x="2429042" y="2153315"/>
            <a:ext cx="4875355" cy="1932413"/>
          </a:xfrm>
          <a:custGeom>
            <a:avLst/>
            <a:gdLst/>
            <a:ahLst/>
            <a:cxnLst/>
            <a:rect l="l" t="t" r="r" b="b"/>
            <a:pathLst>
              <a:path w="4875355" h="1932413">
                <a:moveTo>
                  <a:pt x="0" y="0"/>
                </a:moveTo>
                <a:lnTo>
                  <a:pt x="4875355" y="0"/>
                </a:lnTo>
                <a:lnTo>
                  <a:pt x="4875355" y="1932414"/>
                </a:lnTo>
                <a:lnTo>
                  <a:pt x="0" y="193241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5" name="TextBox 5"/>
          <p:cNvSpPr txBox="1"/>
          <p:nvPr/>
        </p:nvSpPr>
        <p:spPr>
          <a:xfrm>
            <a:off x="3432612" y="2795672"/>
            <a:ext cx="2868216" cy="552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00"/>
              </a:lnSpc>
              <a:spcBef>
                <a:spcPct val="0"/>
              </a:spcBef>
            </a:pPr>
            <a:r>
              <a:rPr lang="en-US" sz="3000" spc="30">
                <a:solidFill>
                  <a:srgbClr val="000000"/>
                </a:solidFill>
                <a:latin typeface="Aileron Regular"/>
              </a:rPr>
              <a:t>New Beginnings</a:t>
            </a:r>
          </a:p>
        </p:txBody>
      </p:sp>
      <p:sp>
        <p:nvSpPr>
          <p:cNvPr id="6" name="Freeform 6"/>
          <p:cNvSpPr/>
          <p:nvPr/>
        </p:nvSpPr>
        <p:spPr>
          <a:xfrm>
            <a:off x="10774986" y="2160859"/>
            <a:ext cx="4875355" cy="1932413"/>
          </a:xfrm>
          <a:custGeom>
            <a:avLst/>
            <a:gdLst/>
            <a:ahLst/>
            <a:cxnLst/>
            <a:rect l="l" t="t" r="r" b="b"/>
            <a:pathLst>
              <a:path w="4875355" h="1932413">
                <a:moveTo>
                  <a:pt x="0" y="0"/>
                </a:moveTo>
                <a:lnTo>
                  <a:pt x="4875355" y="0"/>
                </a:lnTo>
                <a:lnTo>
                  <a:pt x="4875355" y="1932413"/>
                </a:lnTo>
                <a:lnTo>
                  <a:pt x="0" y="193241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7" name="TextBox 7"/>
          <p:cNvSpPr txBox="1"/>
          <p:nvPr/>
        </p:nvSpPr>
        <p:spPr>
          <a:xfrm>
            <a:off x="11363970" y="2795672"/>
            <a:ext cx="3697387" cy="5124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3000" spc="30">
                <a:solidFill>
                  <a:srgbClr val="000000"/>
                </a:solidFill>
                <a:latin typeface="Aileron Regular"/>
              </a:rPr>
              <a:t>Peace Education</a:t>
            </a:r>
          </a:p>
          <a:p>
            <a:pPr algn="ctr">
              <a:lnSpc>
                <a:spcPts val="4500"/>
              </a:lnSpc>
            </a:pPr>
            <a:endParaRPr lang="en-US" sz="3000" spc="30">
              <a:solidFill>
                <a:srgbClr val="000000"/>
              </a:solidFill>
              <a:latin typeface="Aileron Regular"/>
            </a:endParaRPr>
          </a:p>
          <a:p>
            <a:pPr algn="ctr">
              <a:lnSpc>
                <a:spcPts val="4500"/>
              </a:lnSpc>
            </a:pPr>
            <a:r>
              <a:rPr lang="en-US" sz="3000" spc="30">
                <a:solidFill>
                  <a:srgbClr val="000000"/>
                </a:solidFill>
                <a:latin typeface="Aileron Regular"/>
              </a:rPr>
              <a:t>Quakers and peace</a:t>
            </a:r>
          </a:p>
          <a:p>
            <a:pPr algn="ctr">
              <a:lnSpc>
                <a:spcPts val="4500"/>
              </a:lnSpc>
            </a:pPr>
            <a:r>
              <a:rPr lang="en-US" sz="3000" spc="30">
                <a:solidFill>
                  <a:srgbClr val="000000"/>
                </a:solidFill>
                <a:latin typeface="Aileron Regular"/>
              </a:rPr>
              <a:t>Personal peace</a:t>
            </a:r>
          </a:p>
          <a:p>
            <a:pPr algn="ctr">
              <a:lnSpc>
                <a:spcPts val="4500"/>
              </a:lnSpc>
            </a:pPr>
            <a:r>
              <a:rPr lang="en-US" sz="3000" spc="30">
                <a:solidFill>
                  <a:srgbClr val="000000"/>
                </a:solidFill>
                <a:latin typeface="Aileron Regular"/>
              </a:rPr>
              <a:t>Social peace</a:t>
            </a:r>
          </a:p>
          <a:p>
            <a:pPr algn="ctr">
              <a:lnSpc>
                <a:spcPts val="4500"/>
              </a:lnSpc>
            </a:pPr>
            <a:r>
              <a:rPr lang="en-US" sz="3000" spc="30">
                <a:solidFill>
                  <a:srgbClr val="000000"/>
                </a:solidFill>
                <a:latin typeface="Aileron Regular"/>
              </a:rPr>
              <a:t>Environmental peace</a:t>
            </a:r>
          </a:p>
          <a:p>
            <a:pPr algn="ctr">
              <a:lnSpc>
                <a:spcPts val="4500"/>
              </a:lnSpc>
            </a:pPr>
            <a:r>
              <a:rPr lang="en-US" sz="3000" spc="30">
                <a:solidFill>
                  <a:srgbClr val="000000"/>
                </a:solidFill>
                <a:latin typeface="Aileron Regular"/>
              </a:rPr>
              <a:t>Global peace</a:t>
            </a:r>
          </a:p>
          <a:p>
            <a:pPr algn="ctr">
              <a:lnSpc>
                <a:spcPts val="4500"/>
              </a:lnSpc>
            </a:pPr>
            <a:r>
              <a:rPr lang="en-US" sz="3000" spc="30">
                <a:solidFill>
                  <a:srgbClr val="000000"/>
                </a:solidFill>
                <a:latin typeface="Aileron Regular"/>
              </a:rPr>
              <a:t>People of peace</a:t>
            </a:r>
          </a:p>
          <a:p>
            <a:pPr algn="ctr">
              <a:lnSpc>
                <a:spcPts val="4500"/>
              </a:lnSpc>
              <a:spcBef>
                <a:spcPct val="0"/>
              </a:spcBef>
            </a:pPr>
            <a:endParaRPr lang="en-US" sz="3000" spc="30">
              <a:solidFill>
                <a:srgbClr val="000000"/>
              </a:solidFill>
              <a:latin typeface="Aileron Regular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904495" y="4334017"/>
            <a:ext cx="7924450" cy="2266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3000" spc="30">
                <a:solidFill>
                  <a:srgbClr val="000000"/>
                </a:solidFill>
                <a:latin typeface="Aileron Regular"/>
              </a:rPr>
              <a:t>Understanding Bootham!</a:t>
            </a:r>
          </a:p>
          <a:p>
            <a:pPr algn="ctr">
              <a:lnSpc>
                <a:spcPts val="4500"/>
              </a:lnSpc>
            </a:pPr>
            <a:r>
              <a:rPr lang="en-US" sz="3000" spc="30">
                <a:solidFill>
                  <a:srgbClr val="000000"/>
                </a:solidFill>
                <a:latin typeface="Aileron Regular"/>
              </a:rPr>
              <a:t>Understanding myself</a:t>
            </a:r>
          </a:p>
          <a:p>
            <a:pPr algn="ctr">
              <a:lnSpc>
                <a:spcPts val="4500"/>
              </a:lnSpc>
            </a:pPr>
            <a:r>
              <a:rPr lang="en-US" sz="3000" spc="30">
                <a:solidFill>
                  <a:srgbClr val="000000"/>
                </a:solidFill>
                <a:latin typeface="Aileron Regular"/>
              </a:rPr>
              <a:t>Planning for the Future</a:t>
            </a:r>
          </a:p>
          <a:p>
            <a:pPr algn="ctr">
              <a:lnSpc>
                <a:spcPts val="4500"/>
              </a:lnSpc>
              <a:spcBef>
                <a:spcPct val="0"/>
              </a:spcBef>
            </a:pPr>
            <a:endParaRPr lang="en-US" sz="3000" spc="30">
              <a:solidFill>
                <a:srgbClr val="000000"/>
              </a:solidFill>
              <a:latin typeface="Aileron Regular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616484" y="1587866"/>
            <a:ext cx="6444509" cy="7527326"/>
          </a:xfrm>
          <a:custGeom>
            <a:avLst/>
            <a:gdLst/>
            <a:ahLst/>
            <a:cxnLst/>
            <a:rect l="l" t="t" r="r" b="b"/>
            <a:pathLst>
              <a:path w="6444509" h="7527326">
                <a:moveTo>
                  <a:pt x="0" y="0"/>
                </a:moveTo>
                <a:lnTo>
                  <a:pt x="6444509" y="0"/>
                </a:lnTo>
                <a:lnTo>
                  <a:pt x="6444509" y="7527326"/>
                </a:lnTo>
                <a:lnTo>
                  <a:pt x="0" y="752732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Freeform 3"/>
          <p:cNvSpPr/>
          <p:nvPr/>
        </p:nvSpPr>
        <p:spPr>
          <a:xfrm>
            <a:off x="731240" y="2922017"/>
            <a:ext cx="9151867" cy="4859024"/>
          </a:xfrm>
          <a:custGeom>
            <a:avLst/>
            <a:gdLst/>
            <a:ahLst/>
            <a:cxnLst/>
            <a:rect l="l" t="t" r="r" b="b"/>
            <a:pathLst>
              <a:path w="9151867" h="4859024">
                <a:moveTo>
                  <a:pt x="0" y="0"/>
                </a:moveTo>
                <a:lnTo>
                  <a:pt x="9151867" y="0"/>
                </a:lnTo>
                <a:lnTo>
                  <a:pt x="9151867" y="4859024"/>
                </a:lnTo>
                <a:lnTo>
                  <a:pt x="0" y="485902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823</Words>
  <Application>Microsoft Office PowerPoint</Application>
  <PresentationFormat>Custom</PresentationFormat>
  <Paragraphs>104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Aileron Regular</vt:lpstr>
      <vt:lpstr>Aileron Heavy Bold</vt:lpstr>
      <vt:lpstr>Calibri</vt:lpstr>
      <vt:lpstr>Arial</vt:lpstr>
      <vt:lpstr>Barlow SemiCondensed Bold Bold</vt:lpstr>
      <vt:lpstr>Aileron Heavy</vt:lpstr>
      <vt:lpstr>Canva Sans 1</vt:lpstr>
      <vt:lpstr>Canva Sans 2 Bold</vt:lpstr>
      <vt:lpstr>Seashore</vt:lpstr>
      <vt:lpstr>Aileron Regular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Critical Citizenship &amp; Peace Education</dc:title>
  <dc:creator>Beth Steer</dc:creator>
  <cp:lastModifiedBy>Beth Steer</cp:lastModifiedBy>
  <cp:revision>1</cp:revision>
  <dcterms:created xsi:type="dcterms:W3CDTF">2006-08-16T00:00:00Z</dcterms:created>
  <dcterms:modified xsi:type="dcterms:W3CDTF">2023-08-24T16:41:57Z</dcterms:modified>
  <dc:identifier>DAFlIv-Lgh4</dc:identifier>
</cp:coreProperties>
</file>