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7"/>
  </p:notesMasterIdLst>
  <p:handoutMasterIdLst>
    <p:handoutMasterId r:id="rId28"/>
  </p:handoutMasterIdLst>
  <p:sldIdLst>
    <p:sldId id="256" r:id="rId5"/>
    <p:sldId id="273" r:id="rId6"/>
    <p:sldId id="257" r:id="rId7"/>
    <p:sldId id="258" r:id="rId8"/>
    <p:sldId id="283" r:id="rId9"/>
    <p:sldId id="284" r:id="rId10"/>
    <p:sldId id="259" r:id="rId11"/>
    <p:sldId id="300" r:id="rId12"/>
    <p:sldId id="275" r:id="rId13"/>
    <p:sldId id="263" r:id="rId14"/>
    <p:sldId id="303" r:id="rId15"/>
    <p:sldId id="266" r:id="rId16"/>
    <p:sldId id="293" r:id="rId17"/>
    <p:sldId id="262" r:id="rId18"/>
    <p:sldId id="279" r:id="rId19"/>
    <p:sldId id="280" r:id="rId20"/>
    <p:sldId id="298" r:id="rId21"/>
    <p:sldId id="297" r:id="rId22"/>
    <p:sldId id="304" r:id="rId23"/>
    <p:sldId id="299" r:id="rId24"/>
    <p:sldId id="301" r:id="rId25"/>
    <p:sldId id="302"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A682073-5382-46F0-B3D9-AEFAF681EDBC}">
          <p14:sldIdLst>
            <p14:sldId id="256"/>
            <p14:sldId id="273"/>
            <p14:sldId id="257"/>
            <p14:sldId id="258"/>
            <p14:sldId id="283"/>
            <p14:sldId id="284"/>
            <p14:sldId id="259"/>
            <p14:sldId id="300"/>
            <p14:sldId id="275"/>
            <p14:sldId id="263"/>
            <p14:sldId id="303"/>
            <p14:sldId id="266"/>
          </p14:sldIdLst>
        </p14:section>
        <p14:section name="Untitled Section" id="{CBB641A4-9A16-4E8B-ACE5-E5F143817E43}">
          <p14:sldIdLst>
            <p14:sldId id="293"/>
            <p14:sldId id="262"/>
            <p14:sldId id="279"/>
            <p14:sldId id="280"/>
            <p14:sldId id="298"/>
            <p14:sldId id="297"/>
            <p14:sldId id="304"/>
            <p14:sldId id="299"/>
            <p14:sldId id="301"/>
            <p14:sldId id="30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6D90E5-0954-EC51-A83D-F79AB7A76398}" v="50" dt="2024-02-05T09:55:58.8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sorterViewPr>
    <p:cViewPr>
      <p:scale>
        <a:sx n="100" d="100"/>
        <a:sy n="100" d="100"/>
      </p:scale>
      <p:origin x="0" y="1200"/>
    </p:cViewPr>
  </p:sorterViewPr>
  <p:notesViewPr>
    <p:cSldViewPr>
      <p:cViewPr varScale="1">
        <p:scale>
          <a:sx n="56" d="100"/>
          <a:sy n="56" d="100"/>
        </p:scale>
        <p:origin x="-288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46717C7-C919-409D-8B26-A160AC6A892E}" type="datetimeFigureOut">
              <a:rPr lang="en-GB" smtClean="0"/>
              <a:t>07/02/2024</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79F702-7ED6-43FA-8E82-10F16C15DB2F}" type="slidenum">
              <a:rPr lang="en-GB" smtClean="0"/>
              <a:t>‹#›</a:t>
            </a:fld>
            <a:endParaRPr lang="en-GB"/>
          </a:p>
        </p:txBody>
      </p:sp>
    </p:spTree>
    <p:extLst>
      <p:ext uri="{BB962C8B-B14F-4D97-AF65-F5344CB8AC3E}">
        <p14:creationId xmlns:p14="http://schemas.microsoft.com/office/powerpoint/2010/main" val="3026058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73C1F3-FB7F-4030-A4F4-4C06B056899F}" type="datetimeFigureOut">
              <a:rPr lang="en-GB" smtClean="0"/>
              <a:t>07/02/2024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AE42E6-D444-448B-B1B6-41AB305EF678}" type="slidenum">
              <a:rPr lang="en-GB" smtClean="0"/>
              <a:t>‹#›</a:t>
            </a:fld>
            <a:endParaRPr lang="en-GB"/>
          </a:p>
        </p:txBody>
      </p:sp>
    </p:spTree>
    <p:extLst>
      <p:ext uri="{BB962C8B-B14F-4D97-AF65-F5344CB8AC3E}">
        <p14:creationId xmlns:p14="http://schemas.microsoft.com/office/powerpoint/2010/main" val="3538087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9061D02-1EE6-43BA-8CFC-2A5DE88C40B3}" type="datetime1">
              <a:rPr lang="en-GB" smtClean="0"/>
              <a:t>07/02/2024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51FD41-1F17-4832-8943-613CADF4965A}" type="slidenum">
              <a:rPr lang="en-GB" smtClean="0"/>
              <a:t>‹#›</a:t>
            </a:fld>
            <a:endParaRPr lang="en-GB"/>
          </a:p>
        </p:txBody>
      </p:sp>
    </p:spTree>
    <p:extLst>
      <p:ext uri="{BB962C8B-B14F-4D97-AF65-F5344CB8AC3E}">
        <p14:creationId xmlns:p14="http://schemas.microsoft.com/office/powerpoint/2010/main" val="1535557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0095D37-14FE-47C5-A9B5-72EA96334D31}" type="datetime1">
              <a:rPr lang="en-GB" smtClean="0"/>
              <a:t>07/02/2024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51FD41-1F17-4832-8943-613CADF4965A}" type="slidenum">
              <a:rPr lang="en-GB" smtClean="0"/>
              <a:t>‹#›</a:t>
            </a:fld>
            <a:endParaRPr lang="en-GB"/>
          </a:p>
        </p:txBody>
      </p:sp>
    </p:spTree>
    <p:extLst>
      <p:ext uri="{BB962C8B-B14F-4D97-AF65-F5344CB8AC3E}">
        <p14:creationId xmlns:p14="http://schemas.microsoft.com/office/powerpoint/2010/main" val="86708867"/>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0095D37-14FE-47C5-A9B5-72EA96334D31}" type="datetime1">
              <a:rPr lang="en-GB" smtClean="0"/>
              <a:t>07/02/2024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51FD41-1F17-4832-8943-613CADF4965A}" type="slidenum">
              <a:rPr lang="en-GB" smtClean="0"/>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32739905"/>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0095D37-14FE-47C5-A9B5-72EA96334D31}" type="datetime1">
              <a:rPr lang="en-GB" smtClean="0"/>
              <a:t>07/02/2024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51FD41-1F17-4832-8943-613CADF4965A}" type="slidenum">
              <a:rPr lang="en-GB" smtClean="0"/>
              <a:t>‹#›</a:t>
            </a:fld>
            <a:endParaRPr lang="en-GB"/>
          </a:p>
        </p:txBody>
      </p:sp>
    </p:spTree>
    <p:extLst>
      <p:ext uri="{BB962C8B-B14F-4D97-AF65-F5344CB8AC3E}">
        <p14:creationId xmlns:p14="http://schemas.microsoft.com/office/powerpoint/2010/main" val="154412447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0095D37-14FE-47C5-A9B5-72EA96334D31}" type="datetime1">
              <a:rPr lang="en-GB" smtClean="0"/>
              <a:t>07/02/2024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51FD41-1F17-4832-8943-613CADF4965A}" type="slidenum">
              <a:rPr lang="en-GB" smtClean="0"/>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85781649"/>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0095D37-14FE-47C5-A9B5-72EA96334D31}" type="datetime1">
              <a:rPr lang="en-GB" smtClean="0"/>
              <a:t>07/02/2024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51FD41-1F17-4832-8943-613CADF4965A}" type="slidenum">
              <a:rPr lang="en-GB" smtClean="0"/>
              <a:t>‹#›</a:t>
            </a:fld>
            <a:endParaRPr lang="en-GB"/>
          </a:p>
        </p:txBody>
      </p:sp>
    </p:spTree>
    <p:extLst>
      <p:ext uri="{BB962C8B-B14F-4D97-AF65-F5344CB8AC3E}">
        <p14:creationId xmlns:p14="http://schemas.microsoft.com/office/powerpoint/2010/main" val="2496035596"/>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E2DF0B-B7CD-40B6-ABBF-A508035DB9A0}" type="datetime1">
              <a:rPr lang="en-GB" smtClean="0"/>
              <a:t>07/02/2024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51FD41-1F17-4832-8943-613CADF4965A}" type="slidenum">
              <a:rPr lang="en-GB" smtClean="0"/>
              <a:t>‹#›</a:t>
            </a:fld>
            <a:endParaRPr lang="en-GB"/>
          </a:p>
        </p:txBody>
      </p:sp>
    </p:spTree>
    <p:extLst>
      <p:ext uri="{BB962C8B-B14F-4D97-AF65-F5344CB8AC3E}">
        <p14:creationId xmlns:p14="http://schemas.microsoft.com/office/powerpoint/2010/main" val="1115705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56C71E-AEBF-46A8-8AF4-96810D40F76E}" type="datetime1">
              <a:rPr lang="en-GB" smtClean="0"/>
              <a:t>07/02/2024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51FD41-1F17-4832-8943-613CADF4965A}" type="slidenum">
              <a:rPr lang="en-GB" smtClean="0"/>
              <a:t>‹#›</a:t>
            </a:fld>
            <a:endParaRPr lang="en-GB"/>
          </a:p>
        </p:txBody>
      </p:sp>
    </p:spTree>
    <p:extLst>
      <p:ext uri="{BB962C8B-B14F-4D97-AF65-F5344CB8AC3E}">
        <p14:creationId xmlns:p14="http://schemas.microsoft.com/office/powerpoint/2010/main" val="3650084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DA7F24-3B2E-4565-AA6A-5A2584898337}" type="datetime1">
              <a:rPr lang="en-GB" smtClean="0"/>
              <a:t>07/02/2024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51FD41-1F17-4832-8943-613CADF4965A}" type="slidenum">
              <a:rPr lang="en-GB" smtClean="0"/>
              <a:t>‹#›</a:t>
            </a:fld>
            <a:endParaRPr lang="en-GB"/>
          </a:p>
        </p:txBody>
      </p:sp>
    </p:spTree>
    <p:extLst>
      <p:ext uri="{BB962C8B-B14F-4D97-AF65-F5344CB8AC3E}">
        <p14:creationId xmlns:p14="http://schemas.microsoft.com/office/powerpoint/2010/main" val="3866869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6AFFEFF-BCFF-48C5-AEF1-ACA138C34DC4}" type="datetime1">
              <a:rPr lang="en-GB" smtClean="0"/>
              <a:t>07/02/2024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51FD41-1F17-4832-8943-613CADF4965A}" type="slidenum">
              <a:rPr lang="en-GB" smtClean="0"/>
              <a:t>‹#›</a:t>
            </a:fld>
            <a:endParaRPr lang="en-GB"/>
          </a:p>
        </p:txBody>
      </p:sp>
    </p:spTree>
    <p:extLst>
      <p:ext uri="{BB962C8B-B14F-4D97-AF65-F5344CB8AC3E}">
        <p14:creationId xmlns:p14="http://schemas.microsoft.com/office/powerpoint/2010/main" val="4198597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D3417F6-4AD9-411C-8A92-B67C9FB2E469}" type="datetime1">
              <a:rPr lang="en-GB" smtClean="0"/>
              <a:t>07/02/2024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151FD41-1F17-4832-8943-613CADF4965A}" type="slidenum">
              <a:rPr lang="en-GB" smtClean="0"/>
              <a:t>‹#›</a:t>
            </a:fld>
            <a:endParaRPr lang="en-GB"/>
          </a:p>
        </p:txBody>
      </p:sp>
    </p:spTree>
    <p:extLst>
      <p:ext uri="{BB962C8B-B14F-4D97-AF65-F5344CB8AC3E}">
        <p14:creationId xmlns:p14="http://schemas.microsoft.com/office/powerpoint/2010/main" val="884448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C9AF2A-3F34-484B-AA81-C964FB2E970F}" type="datetime1">
              <a:rPr lang="en-GB" smtClean="0"/>
              <a:t>07/02/2024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151FD41-1F17-4832-8943-613CADF4965A}" type="slidenum">
              <a:rPr lang="en-GB" smtClean="0"/>
              <a:t>‹#›</a:t>
            </a:fld>
            <a:endParaRPr lang="en-GB"/>
          </a:p>
        </p:txBody>
      </p:sp>
    </p:spTree>
    <p:extLst>
      <p:ext uri="{BB962C8B-B14F-4D97-AF65-F5344CB8AC3E}">
        <p14:creationId xmlns:p14="http://schemas.microsoft.com/office/powerpoint/2010/main" val="1863165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81D7D9-285E-477F-A729-AF90957CC67E}" type="datetime1">
              <a:rPr lang="en-GB" smtClean="0"/>
              <a:t>07/02/2024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151FD41-1F17-4832-8943-613CADF4965A}" type="slidenum">
              <a:rPr lang="en-GB" smtClean="0"/>
              <a:t>‹#›</a:t>
            </a:fld>
            <a:endParaRPr lang="en-GB"/>
          </a:p>
        </p:txBody>
      </p:sp>
    </p:spTree>
    <p:extLst>
      <p:ext uri="{BB962C8B-B14F-4D97-AF65-F5344CB8AC3E}">
        <p14:creationId xmlns:p14="http://schemas.microsoft.com/office/powerpoint/2010/main" val="12998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14E0D1-202D-4DD9-9F0A-F24A1CE06B36}" type="datetime1">
              <a:rPr lang="en-GB" smtClean="0"/>
              <a:t>07/02/2024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151FD41-1F17-4832-8943-613CADF4965A}" type="slidenum">
              <a:rPr lang="en-GB" smtClean="0"/>
              <a:t>‹#›</a:t>
            </a:fld>
            <a:endParaRPr lang="en-GB"/>
          </a:p>
        </p:txBody>
      </p:sp>
    </p:spTree>
    <p:extLst>
      <p:ext uri="{BB962C8B-B14F-4D97-AF65-F5344CB8AC3E}">
        <p14:creationId xmlns:p14="http://schemas.microsoft.com/office/powerpoint/2010/main" val="3854741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BAF2C716-01FD-4CF8-82B7-3ABDD190FB8B}" type="datetime1">
              <a:rPr lang="en-GB" smtClean="0"/>
              <a:t>07/02/2024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151FD41-1F17-4832-8943-613CADF4965A}" type="slidenum">
              <a:rPr lang="en-GB" smtClean="0"/>
              <a:t>‹#›</a:t>
            </a:fld>
            <a:endParaRPr lang="en-GB"/>
          </a:p>
        </p:txBody>
      </p:sp>
    </p:spTree>
    <p:extLst>
      <p:ext uri="{BB962C8B-B14F-4D97-AF65-F5344CB8AC3E}">
        <p14:creationId xmlns:p14="http://schemas.microsoft.com/office/powerpoint/2010/main" val="532202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B6D18D5-CA21-492B-A82F-C11277D2AB31}" type="datetime1">
              <a:rPr lang="en-GB" smtClean="0"/>
              <a:t>07/02/2024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151FD41-1F17-4832-8943-613CADF4965A}" type="slidenum">
              <a:rPr lang="en-GB" smtClean="0"/>
              <a:t>‹#›</a:t>
            </a:fld>
            <a:endParaRPr lang="en-GB"/>
          </a:p>
        </p:txBody>
      </p:sp>
    </p:spTree>
    <p:extLst>
      <p:ext uri="{BB962C8B-B14F-4D97-AF65-F5344CB8AC3E}">
        <p14:creationId xmlns:p14="http://schemas.microsoft.com/office/powerpoint/2010/main" val="60287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0095D37-14FE-47C5-A9B5-72EA96334D31}" type="datetime1">
              <a:rPr lang="en-GB" smtClean="0"/>
              <a:t>07/02/2024</a:t>
            </a:fld>
            <a:endParaRPr lang="en-GB"/>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7151FD41-1F17-4832-8943-613CADF4965A}" type="slidenum">
              <a:rPr lang="en-GB" smtClean="0"/>
              <a:t>‹#›</a:t>
            </a:fld>
            <a:endParaRPr lang="en-GB"/>
          </a:p>
        </p:txBody>
      </p:sp>
    </p:spTree>
    <p:extLst>
      <p:ext uri="{BB962C8B-B14F-4D97-AF65-F5344CB8AC3E}">
        <p14:creationId xmlns:p14="http://schemas.microsoft.com/office/powerpoint/2010/main" val="313351519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gov.uk/apply-online-for-student-finance"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gov.uk/studentfinance" TargetMode="External"/><Relationship Id="rId2" Type="http://schemas.openxmlformats.org/officeDocument/2006/relationships/hyperlink" Target="https://www.gov.uk/student-finance-register-login" TargetMode="External"/><Relationship Id="rId1" Type="http://schemas.openxmlformats.org/officeDocument/2006/relationships/slideLayout" Target="../slideLayouts/slideLayout2.xml"/><Relationship Id="rId4" Type="http://schemas.openxmlformats.org/officeDocument/2006/relationships/hyperlink" Target="https://www.gov.uk/repaying-your-student-loan"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gov.uk/disabled-students-allowance-dsa"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nhsbsa.nhs.uk/nhs-learning-support-fund-ls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Student Finance </a:t>
            </a:r>
          </a:p>
        </p:txBody>
      </p:sp>
      <p:sp>
        <p:nvSpPr>
          <p:cNvPr id="3" name="Subtitle 2"/>
          <p:cNvSpPr>
            <a:spLocks noGrp="1"/>
          </p:cNvSpPr>
          <p:nvPr>
            <p:ph type="subTitle" idx="1"/>
          </p:nvPr>
        </p:nvSpPr>
        <p:spPr/>
        <p:txBody>
          <a:bodyPr/>
          <a:lstStyle/>
          <a:p>
            <a:endParaRPr lang="en-GB" dirty="0"/>
          </a:p>
          <a:p>
            <a:endParaRPr lang="en-GB" dirty="0"/>
          </a:p>
        </p:txBody>
      </p:sp>
      <p:sp>
        <p:nvSpPr>
          <p:cNvPr id="4" name="Slide Number Placeholder 3"/>
          <p:cNvSpPr>
            <a:spLocks noGrp="1"/>
          </p:cNvSpPr>
          <p:nvPr>
            <p:ph type="sldNum" sz="quarter" idx="12"/>
          </p:nvPr>
        </p:nvSpPr>
        <p:spPr/>
        <p:txBody>
          <a:bodyPr/>
          <a:lstStyle/>
          <a:p>
            <a:fld id="{7151FD41-1F17-4832-8943-613CADF4965A}" type="slidenum">
              <a:rPr lang="en-GB" smtClean="0"/>
              <a:t>1</a:t>
            </a:fld>
            <a:endParaRPr lang="en-GB"/>
          </a:p>
        </p:txBody>
      </p:sp>
    </p:spTree>
    <p:extLst>
      <p:ext uri="{BB962C8B-B14F-4D97-AF65-F5344CB8AC3E}">
        <p14:creationId xmlns:p14="http://schemas.microsoft.com/office/powerpoint/2010/main" val="1503721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Repayments</a:t>
            </a:r>
          </a:p>
        </p:txBody>
      </p:sp>
      <p:sp>
        <p:nvSpPr>
          <p:cNvPr id="3" name="Content Placeholder 2"/>
          <p:cNvSpPr>
            <a:spLocks noGrp="1"/>
          </p:cNvSpPr>
          <p:nvPr>
            <p:ph idx="1"/>
          </p:nvPr>
        </p:nvSpPr>
        <p:spPr>
          <a:xfrm>
            <a:off x="609598" y="2160590"/>
            <a:ext cx="6986737" cy="3880773"/>
          </a:xfrm>
        </p:spPr>
        <p:txBody>
          <a:bodyPr vert="horz" lIns="91440" tIns="45720" rIns="91440" bIns="45720" rtlCol="0" anchor="t">
            <a:normAutofit/>
          </a:bodyPr>
          <a:lstStyle/>
          <a:p>
            <a:r>
              <a:rPr lang="en-GB" dirty="0">
                <a:solidFill>
                  <a:schemeClr val="tx1">
                    <a:lumMod val="95000"/>
                    <a:lumOff val="5000"/>
                  </a:schemeClr>
                </a:solidFill>
              </a:rPr>
              <a:t>If you’re a full-time student, you start repaying your loan the April after you finish.</a:t>
            </a:r>
          </a:p>
          <a:p>
            <a:r>
              <a:rPr lang="en-GB" dirty="0">
                <a:solidFill>
                  <a:schemeClr val="tx1">
                    <a:lumMod val="95000"/>
                    <a:lumOff val="5000"/>
                  </a:schemeClr>
                </a:solidFill>
              </a:rPr>
              <a:t>You start repayments if your income is over the repayment threshold, which is now £25,000 year.</a:t>
            </a:r>
          </a:p>
          <a:p>
            <a:r>
              <a:rPr lang="en-GB" dirty="0">
                <a:solidFill>
                  <a:schemeClr val="tx1">
                    <a:lumMod val="95000"/>
                    <a:lumOff val="5000"/>
                  </a:schemeClr>
                </a:solidFill>
              </a:rPr>
              <a:t>If your income falls below the repayment threshold, your repayments will stop and only restart when your income is over the threshold again.</a:t>
            </a:r>
          </a:p>
          <a:p>
            <a:r>
              <a:rPr lang="en-GB" dirty="0">
                <a:solidFill>
                  <a:schemeClr val="tx1">
                    <a:lumMod val="95000"/>
                    <a:lumOff val="5000"/>
                  </a:schemeClr>
                </a:solidFill>
              </a:rPr>
              <a:t>You can also make additional voluntary repayments to the Student Loan Company at any time.</a:t>
            </a:r>
          </a:p>
          <a:p>
            <a:r>
              <a:rPr lang="en-GB" dirty="0">
                <a:solidFill>
                  <a:schemeClr val="tx1">
                    <a:lumMod val="95000"/>
                    <a:lumOff val="5000"/>
                  </a:schemeClr>
                </a:solidFill>
              </a:rPr>
              <a:t>If your income changes, either rising or falling, your repayment amounts will automatically change to reflect this.</a:t>
            </a:r>
            <a:r>
              <a:rPr lang="en-GB" dirty="0"/>
              <a:t> </a:t>
            </a:r>
          </a:p>
          <a:p>
            <a:endParaRPr lang="en-GB" dirty="0"/>
          </a:p>
        </p:txBody>
      </p:sp>
      <p:sp>
        <p:nvSpPr>
          <p:cNvPr id="4" name="Slide Number Placeholder 3"/>
          <p:cNvSpPr>
            <a:spLocks noGrp="1"/>
          </p:cNvSpPr>
          <p:nvPr>
            <p:ph type="sldNum" sz="quarter" idx="12"/>
          </p:nvPr>
        </p:nvSpPr>
        <p:spPr/>
        <p:txBody>
          <a:bodyPr/>
          <a:lstStyle/>
          <a:p>
            <a:fld id="{7151FD41-1F17-4832-8943-613CADF4965A}" type="slidenum">
              <a:rPr lang="en-GB" smtClean="0"/>
              <a:t>10</a:t>
            </a:fld>
            <a:endParaRPr lang="en-GB"/>
          </a:p>
        </p:txBody>
      </p:sp>
    </p:spTree>
    <p:extLst>
      <p:ext uri="{BB962C8B-B14F-4D97-AF65-F5344CB8AC3E}">
        <p14:creationId xmlns:p14="http://schemas.microsoft.com/office/powerpoint/2010/main" val="893286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69DE3-513C-B0AE-2904-B2FB9B45734F}"/>
              </a:ext>
            </a:extLst>
          </p:cNvPr>
          <p:cNvSpPr>
            <a:spLocks noGrp="1"/>
          </p:cNvSpPr>
          <p:nvPr>
            <p:ph type="title"/>
          </p:nvPr>
        </p:nvSpPr>
        <p:spPr/>
        <p:txBody>
          <a:bodyPr/>
          <a:lstStyle/>
          <a:p>
            <a:r>
              <a:rPr lang="en-US" dirty="0"/>
              <a:t>How much do I repay?</a:t>
            </a:r>
          </a:p>
        </p:txBody>
      </p:sp>
      <p:sp>
        <p:nvSpPr>
          <p:cNvPr id="3" name="Content Placeholder 2">
            <a:extLst>
              <a:ext uri="{FF2B5EF4-FFF2-40B4-BE49-F238E27FC236}">
                <a16:creationId xmlns:a16="http://schemas.microsoft.com/office/drawing/2014/main" id="{A34ABC3F-32E2-F674-8208-C7C643A3D8ED}"/>
              </a:ext>
            </a:extLst>
          </p:cNvPr>
          <p:cNvSpPr>
            <a:spLocks noGrp="1"/>
          </p:cNvSpPr>
          <p:nvPr>
            <p:ph idx="1"/>
          </p:nvPr>
        </p:nvSpPr>
        <p:spPr>
          <a:xfrm>
            <a:off x="609599" y="2169590"/>
            <a:ext cx="7508714" cy="3880773"/>
          </a:xfrm>
        </p:spPr>
        <p:txBody>
          <a:bodyPr vert="horz" lIns="91440" tIns="45720" rIns="91440" bIns="45720" rtlCol="0" anchor="t">
            <a:normAutofit/>
          </a:bodyPr>
          <a:lstStyle/>
          <a:p>
            <a:pPr>
              <a:buFont typeface="Wingdings" charset="2"/>
              <a:buChar char="Ø"/>
            </a:pPr>
            <a:r>
              <a:rPr lang="en-GB" dirty="0">
                <a:solidFill>
                  <a:schemeClr val="tx1">
                    <a:lumMod val="95000"/>
                    <a:lumOff val="5000"/>
                  </a:schemeClr>
                </a:solidFill>
                <a:ea typeface="+mn-lt"/>
                <a:cs typeface="+mn-lt"/>
              </a:rPr>
              <a:t>You repay 9% of your income over the repayment threshold (which is £25,000 per year or £2083 per month)</a:t>
            </a:r>
            <a:endParaRPr lang="en-US">
              <a:solidFill>
                <a:schemeClr val="tx1">
                  <a:lumMod val="95000"/>
                  <a:lumOff val="5000"/>
                </a:schemeClr>
              </a:solidFill>
              <a:ea typeface="+mn-lt"/>
              <a:cs typeface="+mn-lt"/>
            </a:endParaRPr>
          </a:p>
          <a:p>
            <a:pPr>
              <a:buFont typeface="Wingdings" charset="2"/>
              <a:buChar char="Ø"/>
            </a:pPr>
            <a:r>
              <a:rPr lang="en-GB" dirty="0">
                <a:solidFill>
                  <a:schemeClr val="tx1">
                    <a:lumMod val="95000"/>
                    <a:lumOff val="5000"/>
                  </a:schemeClr>
                </a:solidFill>
                <a:ea typeface="+mn-lt"/>
                <a:cs typeface="+mn-lt"/>
              </a:rPr>
              <a:t>If you earn £2250 per month (£27,000 per year) you repay £15 a month or £180 per year</a:t>
            </a:r>
            <a:endParaRPr lang="en-US">
              <a:solidFill>
                <a:schemeClr val="tx1">
                  <a:lumMod val="95000"/>
                  <a:lumOff val="5000"/>
                </a:schemeClr>
              </a:solidFill>
              <a:ea typeface="+mn-lt"/>
              <a:cs typeface="+mn-lt"/>
            </a:endParaRPr>
          </a:p>
          <a:p>
            <a:pPr>
              <a:buFont typeface="Wingdings" charset="2"/>
              <a:buChar char="Ø"/>
            </a:pPr>
            <a:r>
              <a:rPr lang="en-GB" dirty="0">
                <a:solidFill>
                  <a:schemeClr val="tx1">
                    <a:lumMod val="95000"/>
                    <a:lumOff val="5000"/>
                  </a:schemeClr>
                </a:solidFill>
                <a:ea typeface="+mn-lt"/>
                <a:cs typeface="+mn-lt"/>
              </a:rPr>
              <a:t>If you earn £2750 per month (£33,000 per year) you repay £60 per month or £720 per year</a:t>
            </a:r>
            <a:endParaRPr lang="en-US">
              <a:solidFill>
                <a:schemeClr val="tx1">
                  <a:lumMod val="95000"/>
                  <a:lumOff val="5000"/>
                </a:schemeClr>
              </a:solidFill>
            </a:endParaRPr>
          </a:p>
        </p:txBody>
      </p:sp>
      <p:sp>
        <p:nvSpPr>
          <p:cNvPr id="4" name="Slide Number Placeholder 3">
            <a:extLst>
              <a:ext uri="{FF2B5EF4-FFF2-40B4-BE49-F238E27FC236}">
                <a16:creationId xmlns:a16="http://schemas.microsoft.com/office/drawing/2014/main" id="{B421C123-AF66-3B05-603C-725B6BAC4D24}"/>
              </a:ext>
            </a:extLst>
          </p:cNvPr>
          <p:cNvSpPr>
            <a:spLocks noGrp="1"/>
          </p:cNvSpPr>
          <p:nvPr>
            <p:ph type="sldNum" sz="quarter" idx="12"/>
          </p:nvPr>
        </p:nvSpPr>
        <p:spPr/>
        <p:txBody>
          <a:bodyPr/>
          <a:lstStyle/>
          <a:p>
            <a:fld id="{7151FD41-1F17-4832-8943-613CADF4965A}" type="slidenum">
              <a:rPr lang="en-GB" smtClean="0"/>
              <a:t>11</a:t>
            </a:fld>
            <a:endParaRPr lang="en-GB"/>
          </a:p>
        </p:txBody>
      </p:sp>
    </p:spTree>
    <p:extLst>
      <p:ext uri="{BB962C8B-B14F-4D97-AF65-F5344CB8AC3E}">
        <p14:creationId xmlns:p14="http://schemas.microsoft.com/office/powerpoint/2010/main" val="3055710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Can the loan be cancelled?</a:t>
            </a:r>
          </a:p>
        </p:txBody>
      </p:sp>
      <p:sp>
        <p:nvSpPr>
          <p:cNvPr id="3" name="Content Placeholder 2"/>
          <p:cNvSpPr>
            <a:spLocks noGrp="1"/>
          </p:cNvSpPr>
          <p:nvPr>
            <p:ph idx="1"/>
          </p:nvPr>
        </p:nvSpPr>
        <p:spPr/>
        <p:txBody>
          <a:bodyPr vert="horz" lIns="91440" tIns="45720" rIns="91440" bIns="45720" rtlCol="0" anchor="t">
            <a:normAutofit/>
          </a:bodyPr>
          <a:lstStyle/>
          <a:p>
            <a:r>
              <a:rPr lang="en-GB" dirty="0">
                <a:solidFill>
                  <a:schemeClr val="tx1">
                    <a:lumMod val="95000"/>
                    <a:lumOff val="5000"/>
                  </a:schemeClr>
                </a:solidFill>
              </a:rPr>
              <a:t>Yes under a few circumstances –such as if you die before you pay the loan off or if you become disabled and permanently unfit for work. </a:t>
            </a:r>
          </a:p>
          <a:p>
            <a:pPr marL="0" indent="0">
              <a:buNone/>
            </a:pPr>
            <a:endParaRPr lang="en-GB" dirty="0">
              <a:solidFill>
                <a:schemeClr val="tx1">
                  <a:lumMod val="95000"/>
                  <a:lumOff val="5000"/>
                </a:schemeClr>
              </a:solidFill>
            </a:endParaRPr>
          </a:p>
          <a:p>
            <a:pPr marL="0" indent="0">
              <a:buNone/>
            </a:pPr>
            <a:r>
              <a:rPr lang="en-GB" dirty="0">
                <a:solidFill>
                  <a:schemeClr val="tx1">
                    <a:lumMod val="95000"/>
                    <a:lumOff val="5000"/>
                  </a:schemeClr>
                </a:solidFill>
              </a:rPr>
              <a:t>or</a:t>
            </a:r>
          </a:p>
          <a:p>
            <a:pPr marL="0" indent="0">
              <a:buNone/>
            </a:pPr>
            <a:endParaRPr lang="en-GB" dirty="0">
              <a:solidFill>
                <a:schemeClr val="tx1">
                  <a:lumMod val="95000"/>
                  <a:lumOff val="5000"/>
                </a:schemeClr>
              </a:solidFill>
            </a:endParaRPr>
          </a:p>
          <a:p>
            <a:r>
              <a:rPr lang="en-GB" dirty="0">
                <a:solidFill>
                  <a:schemeClr val="tx1">
                    <a:lumMod val="95000"/>
                    <a:lumOff val="5000"/>
                  </a:schemeClr>
                </a:solidFill>
              </a:rPr>
              <a:t>Any loan (plus interest) remaining 40 years after you’re due to start making repayments will be cancelled. You must have made all repayments due based on your income until that date.</a:t>
            </a:r>
          </a:p>
        </p:txBody>
      </p:sp>
      <p:sp>
        <p:nvSpPr>
          <p:cNvPr id="4" name="Slide Number Placeholder 3"/>
          <p:cNvSpPr>
            <a:spLocks noGrp="1"/>
          </p:cNvSpPr>
          <p:nvPr>
            <p:ph type="sldNum" sz="quarter" idx="12"/>
          </p:nvPr>
        </p:nvSpPr>
        <p:spPr/>
        <p:txBody>
          <a:bodyPr/>
          <a:lstStyle/>
          <a:p>
            <a:fld id="{7151FD41-1F17-4832-8943-613CADF4965A}" type="slidenum">
              <a:rPr lang="en-GB" smtClean="0"/>
              <a:t>12</a:t>
            </a:fld>
            <a:endParaRPr lang="en-GB"/>
          </a:p>
        </p:txBody>
      </p:sp>
    </p:spTree>
    <p:extLst>
      <p:ext uri="{BB962C8B-B14F-4D97-AF65-F5344CB8AC3E}">
        <p14:creationId xmlns:p14="http://schemas.microsoft.com/office/powerpoint/2010/main" val="34864099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D8696-8EDE-4EB5-885F-711EF39DCFAF}"/>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Myths</a:t>
            </a:r>
          </a:p>
        </p:txBody>
      </p:sp>
      <p:sp>
        <p:nvSpPr>
          <p:cNvPr id="3" name="Content Placeholder 2">
            <a:extLst>
              <a:ext uri="{FF2B5EF4-FFF2-40B4-BE49-F238E27FC236}">
                <a16:creationId xmlns:a16="http://schemas.microsoft.com/office/drawing/2014/main" id="{ECC3D66A-15C0-4CDC-91A6-E36284B3C6BF}"/>
              </a:ext>
            </a:extLst>
          </p:cNvPr>
          <p:cNvSpPr>
            <a:spLocks noGrp="1"/>
          </p:cNvSpPr>
          <p:nvPr>
            <p:ph idx="1"/>
          </p:nvPr>
        </p:nvSpPr>
        <p:spPr>
          <a:xfrm>
            <a:off x="436563" y="1863330"/>
            <a:ext cx="7735887" cy="2910580"/>
          </a:xfrm>
        </p:spPr>
        <p:txBody>
          <a:bodyPr vert="horz" lIns="91440" tIns="45720" rIns="91440" bIns="45720" rtlCol="0" anchor="t">
            <a:noAutofit/>
          </a:bodyPr>
          <a:lstStyle/>
          <a:p>
            <a:pPr marL="242570"/>
            <a:r>
              <a:rPr lang="en-GB" sz="1500" dirty="0">
                <a:cs typeface="Arial"/>
              </a:rPr>
              <a:t>You can’t get any help with living costs if your family earn a lot of money </a:t>
            </a:r>
            <a:endParaRPr lang="en-US"/>
          </a:p>
          <a:p>
            <a:pPr marL="0" indent="0">
              <a:buNone/>
            </a:pPr>
            <a:r>
              <a:rPr lang="en-GB" sz="1500" dirty="0">
                <a:solidFill>
                  <a:srgbClr val="FF0000"/>
                </a:solidFill>
                <a:cs typeface="Arial"/>
              </a:rPr>
              <a:t>	FALSE</a:t>
            </a:r>
            <a:r>
              <a:rPr lang="en-GB" sz="1500" dirty="0">
                <a:cs typeface="Arial"/>
              </a:rPr>
              <a:t> Everyone is entitled to a minimum amount of maintenance loan</a:t>
            </a:r>
            <a:endParaRPr lang="en-GB" sz="1500">
              <a:cs typeface="Arial" panose="020B0604020202020204" pitchFamily="34" charset="0"/>
            </a:endParaRPr>
          </a:p>
          <a:p>
            <a:pPr marL="242570"/>
            <a:r>
              <a:rPr lang="en-GB" sz="1500" dirty="0">
                <a:cs typeface="Arial" panose="020B0604020202020204" pitchFamily="34" charset="0"/>
              </a:rPr>
              <a:t>More debt means higher monthly repayments</a:t>
            </a:r>
          </a:p>
          <a:p>
            <a:pPr marL="242570">
              <a:buNone/>
            </a:pPr>
            <a:r>
              <a:rPr lang="en-GB" sz="1500" dirty="0">
                <a:cs typeface="Arial" panose="020B0604020202020204" pitchFamily="34" charset="0"/>
              </a:rPr>
              <a:t>      </a:t>
            </a:r>
            <a:r>
              <a:rPr lang="en-GB" sz="1500" dirty="0">
                <a:solidFill>
                  <a:srgbClr val="FF0000"/>
                </a:solidFill>
                <a:cs typeface="Arial" panose="020B0604020202020204" pitchFamily="34" charset="0"/>
              </a:rPr>
              <a:t>FALSE</a:t>
            </a:r>
            <a:r>
              <a:rPr lang="en-GB" sz="1500" dirty="0">
                <a:cs typeface="Arial" panose="020B0604020202020204" pitchFamily="34" charset="0"/>
              </a:rPr>
              <a:t> Loans are repaid as a proportion of your earnings, so according to what you earn, not how big your debt is</a:t>
            </a:r>
          </a:p>
          <a:p>
            <a:pPr marL="242570"/>
            <a:r>
              <a:rPr lang="en-GB" sz="1500" dirty="0">
                <a:cs typeface="Arial" panose="020B0604020202020204" pitchFamily="34" charset="0"/>
              </a:rPr>
              <a:t>Your student debt will affect your credit score</a:t>
            </a:r>
          </a:p>
          <a:p>
            <a:pPr marL="242570">
              <a:buNone/>
            </a:pPr>
            <a:r>
              <a:rPr lang="en-GB" sz="1500" dirty="0">
                <a:cs typeface="Arial"/>
              </a:rPr>
              <a:t>      </a:t>
            </a:r>
            <a:r>
              <a:rPr lang="en-GB" sz="1500" dirty="0">
                <a:solidFill>
                  <a:srgbClr val="FF0000"/>
                </a:solidFill>
                <a:cs typeface="Arial"/>
              </a:rPr>
              <a:t>FALSE</a:t>
            </a:r>
            <a:r>
              <a:rPr lang="en-GB" sz="1500" dirty="0">
                <a:cs typeface="Arial"/>
              </a:rPr>
              <a:t> Student loans do not appear on your credit report and won’t affect your score</a:t>
            </a:r>
          </a:p>
          <a:p>
            <a:pPr marL="242570"/>
            <a:r>
              <a:rPr lang="en-GB" sz="1500" dirty="0">
                <a:cs typeface="Arial" panose="020B0604020202020204" pitchFamily="34" charset="0"/>
              </a:rPr>
              <a:t>Loan repayments will make it hard to have enough to live off each month</a:t>
            </a:r>
          </a:p>
          <a:p>
            <a:pPr marL="242570">
              <a:buNone/>
            </a:pPr>
            <a:r>
              <a:rPr lang="en-GB" sz="1500" dirty="0">
                <a:cs typeface="Arial"/>
              </a:rPr>
              <a:t>	 </a:t>
            </a:r>
            <a:r>
              <a:rPr lang="en-GB" sz="1500" dirty="0">
                <a:solidFill>
                  <a:srgbClr val="FF0000"/>
                </a:solidFill>
                <a:cs typeface="Arial"/>
              </a:rPr>
              <a:t>FALSE </a:t>
            </a:r>
            <a:r>
              <a:rPr lang="en-GB" sz="1500" dirty="0">
                <a:solidFill>
                  <a:schemeClr val="tx2"/>
                </a:solidFill>
                <a:cs typeface="Arial"/>
              </a:rPr>
              <a:t>L</a:t>
            </a:r>
            <a:r>
              <a:rPr lang="en-GB" sz="1500" dirty="0">
                <a:cs typeface="Arial"/>
              </a:rPr>
              <a:t>oans are repaid as a proportion of your earnings, you only pay back if you earn above £25,000. The repayments come out with tax each month</a:t>
            </a:r>
          </a:p>
          <a:p>
            <a:pPr marL="242570"/>
            <a:r>
              <a:rPr lang="en-GB" sz="1500" dirty="0">
                <a:cs typeface="Arial"/>
              </a:rPr>
              <a:t>You will be repaying loans for the rest of your life </a:t>
            </a:r>
            <a:endParaRPr lang="en-GB" sz="1500" dirty="0">
              <a:cs typeface="Arial" panose="020B0604020202020204" pitchFamily="34" charset="0"/>
            </a:endParaRPr>
          </a:p>
          <a:p>
            <a:pPr marL="0" indent="0">
              <a:buNone/>
            </a:pPr>
            <a:r>
              <a:rPr lang="en-GB" sz="1500" dirty="0">
                <a:cs typeface="Arial"/>
              </a:rPr>
              <a:t>	</a:t>
            </a:r>
            <a:r>
              <a:rPr lang="en-GB" sz="1500" dirty="0">
                <a:solidFill>
                  <a:srgbClr val="FF0000"/>
                </a:solidFill>
                <a:cs typeface="Arial"/>
              </a:rPr>
              <a:t>FALSE</a:t>
            </a:r>
            <a:r>
              <a:rPr lang="en-GB" sz="1500" dirty="0">
                <a:cs typeface="Arial"/>
              </a:rPr>
              <a:t> Loans are wiped 40 years after you start to repay</a:t>
            </a:r>
          </a:p>
          <a:p>
            <a:endParaRPr lang="en-GB" sz="1500" dirty="0">
              <a:cs typeface="Arial" panose="020B0604020202020204" pitchFamily="34" charset="0"/>
            </a:endParaRPr>
          </a:p>
          <a:p>
            <a:endParaRPr lang="en-GB" sz="1500" dirty="0">
              <a:cs typeface="Arial" panose="020B0604020202020204" pitchFamily="34" charset="0"/>
            </a:endParaRPr>
          </a:p>
          <a:p>
            <a:endParaRPr lang="en-GB" sz="1500" dirty="0">
              <a:cs typeface="Arial" panose="020B0604020202020204" pitchFamily="34" charset="0"/>
            </a:endParaRPr>
          </a:p>
        </p:txBody>
      </p:sp>
    </p:spTree>
    <p:extLst>
      <p:ext uri="{BB962C8B-B14F-4D97-AF65-F5344CB8AC3E}">
        <p14:creationId xmlns:p14="http://schemas.microsoft.com/office/powerpoint/2010/main" val="32532884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Interest Rates</a:t>
            </a:r>
          </a:p>
        </p:txBody>
      </p:sp>
      <p:sp>
        <p:nvSpPr>
          <p:cNvPr id="3" name="Content Placeholder 2"/>
          <p:cNvSpPr>
            <a:spLocks noGrp="1"/>
          </p:cNvSpPr>
          <p:nvPr>
            <p:ph idx="1"/>
          </p:nvPr>
        </p:nvSpPr>
        <p:spPr>
          <a:xfrm>
            <a:off x="636078" y="1754582"/>
            <a:ext cx="6621327" cy="3880773"/>
          </a:xfrm>
        </p:spPr>
        <p:txBody>
          <a:bodyPr vert="horz" lIns="91440" tIns="45720" rIns="91440" bIns="45720" rtlCol="0" anchor="t">
            <a:normAutofit/>
          </a:bodyPr>
          <a:lstStyle/>
          <a:p>
            <a:r>
              <a:rPr lang="en-GB" dirty="0">
                <a:solidFill>
                  <a:schemeClr val="tx1">
                    <a:lumMod val="95000"/>
                    <a:lumOff val="5000"/>
                  </a:schemeClr>
                </a:solidFill>
              </a:rPr>
              <a:t>Your student loan attracts interest from the moment you start at university.  </a:t>
            </a:r>
          </a:p>
          <a:p>
            <a:r>
              <a:rPr lang="en-GB" dirty="0">
                <a:solidFill>
                  <a:schemeClr val="tx1">
                    <a:lumMod val="95000"/>
                    <a:lumOff val="5000"/>
                  </a:schemeClr>
                </a:solidFill>
              </a:rPr>
              <a:t>Interest rate for 2023 students will be based on retail price index which is a measure of inflation</a:t>
            </a:r>
          </a:p>
          <a:p>
            <a:r>
              <a:rPr lang="en-GB" dirty="0">
                <a:solidFill>
                  <a:schemeClr val="tx1">
                    <a:lumMod val="95000"/>
                    <a:lumOff val="5000"/>
                  </a:schemeClr>
                </a:solidFill>
              </a:rPr>
              <a:t>The interest rate can change. Currently 7.6%</a:t>
            </a:r>
          </a:p>
          <a:p>
            <a:r>
              <a:rPr lang="en-GB" dirty="0">
                <a:solidFill>
                  <a:schemeClr val="tx1">
                    <a:lumMod val="95000"/>
                    <a:lumOff val="5000"/>
                  </a:schemeClr>
                </a:solidFill>
              </a:rPr>
              <a:t>The interest doesn’t change your monthly repayment amount (9%). What it does change is the total amount you repay over 40 years.</a:t>
            </a:r>
          </a:p>
          <a:p>
            <a:r>
              <a:rPr lang="en-GB" dirty="0">
                <a:solidFill>
                  <a:schemeClr val="tx1">
                    <a:lumMod val="95000"/>
                    <a:lumOff val="5000"/>
                  </a:schemeClr>
                </a:solidFill>
              </a:rPr>
              <a:t>After 40 years the loan is wiped</a:t>
            </a:r>
          </a:p>
          <a:p>
            <a:endParaRPr lang="en-GB" dirty="0"/>
          </a:p>
          <a:p>
            <a:endParaRPr lang="en-GB" dirty="0"/>
          </a:p>
        </p:txBody>
      </p:sp>
      <p:sp>
        <p:nvSpPr>
          <p:cNvPr id="4" name="Slide Number Placeholder 3"/>
          <p:cNvSpPr>
            <a:spLocks noGrp="1"/>
          </p:cNvSpPr>
          <p:nvPr>
            <p:ph type="sldNum" sz="quarter" idx="12"/>
          </p:nvPr>
        </p:nvSpPr>
        <p:spPr/>
        <p:txBody>
          <a:bodyPr/>
          <a:lstStyle/>
          <a:p>
            <a:fld id="{7151FD41-1F17-4832-8943-613CADF4965A}" type="slidenum">
              <a:rPr lang="en-GB" smtClean="0"/>
              <a:t>14</a:t>
            </a:fld>
            <a:endParaRPr lang="en-GB"/>
          </a:p>
        </p:txBody>
      </p:sp>
    </p:spTree>
    <p:extLst>
      <p:ext uri="{BB962C8B-B14F-4D97-AF65-F5344CB8AC3E}">
        <p14:creationId xmlns:p14="http://schemas.microsoft.com/office/powerpoint/2010/main" val="20266308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Voluntary overpaying is not a good idea</a:t>
            </a:r>
          </a:p>
        </p:txBody>
      </p:sp>
      <p:sp>
        <p:nvSpPr>
          <p:cNvPr id="3" name="Content Placeholder 2"/>
          <p:cNvSpPr>
            <a:spLocks noGrp="1"/>
          </p:cNvSpPr>
          <p:nvPr>
            <p:ph idx="1"/>
          </p:nvPr>
        </p:nvSpPr>
        <p:spPr>
          <a:xfrm>
            <a:off x="609598" y="2160590"/>
            <a:ext cx="7058745" cy="3880773"/>
          </a:xfrm>
        </p:spPr>
        <p:txBody>
          <a:bodyPr vert="horz" lIns="91440" tIns="45720" rIns="91440" bIns="45720" rtlCol="0" anchor="t">
            <a:normAutofit/>
          </a:bodyPr>
          <a:lstStyle/>
          <a:p>
            <a:r>
              <a:rPr lang="en-GB" dirty="0">
                <a:solidFill>
                  <a:schemeClr val="tx1">
                    <a:lumMod val="95000"/>
                    <a:lumOff val="5000"/>
                  </a:schemeClr>
                </a:solidFill>
              </a:rPr>
              <a:t>Structurally, student loans are the best possible type of lending. You pay in proportion to your income, and if your income drops, so do your repayments. There's no impact on your credit score. They're paid via the payroll (or self-assessment if you're self-employed), so there are no debt collectors chasing and it ends after 40 years regardless. No mortgage, credit card or other loan comes close.</a:t>
            </a:r>
          </a:p>
        </p:txBody>
      </p:sp>
      <p:sp>
        <p:nvSpPr>
          <p:cNvPr id="4" name="Slide Number Placeholder 3"/>
          <p:cNvSpPr>
            <a:spLocks noGrp="1"/>
          </p:cNvSpPr>
          <p:nvPr>
            <p:ph type="sldNum" sz="quarter" idx="12"/>
          </p:nvPr>
        </p:nvSpPr>
        <p:spPr/>
        <p:txBody>
          <a:bodyPr/>
          <a:lstStyle/>
          <a:p>
            <a:fld id="{7151FD41-1F17-4832-8943-613CADF4965A}" type="slidenum">
              <a:rPr lang="en-GB" smtClean="0"/>
              <a:t>15</a:t>
            </a:fld>
            <a:endParaRPr lang="en-GB"/>
          </a:p>
        </p:txBody>
      </p:sp>
    </p:spTree>
    <p:extLst>
      <p:ext uri="{BB962C8B-B14F-4D97-AF65-F5344CB8AC3E}">
        <p14:creationId xmlns:p14="http://schemas.microsoft.com/office/powerpoint/2010/main" val="34980335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When should you overpay</a:t>
            </a:r>
          </a:p>
        </p:txBody>
      </p:sp>
      <p:sp>
        <p:nvSpPr>
          <p:cNvPr id="3" name="Content Placeholder 2"/>
          <p:cNvSpPr>
            <a:spLocks noGrp="1"/>
          </p:cNvSpPr>
          <p:nvPr>
            <p:ph idx="1"/>
          </p:nvPr>
        </p:nvSpPr>
        <p:spPr/>
        <p:txBody>
          <a:bodyPr vert="horz" lIns="91440" tIns="45720" rIns="91440" bIns="45720" rtlCol="0" anchor="t">
            <a:normAutofit/>
          </a:bodyPr>
          <a:lstStyle/>
          <a:p>
            <a:r>
              <a:rPr lang="en-GB" dirty="0">
                <a:solidFill>
                  <a:schemeClr val="tx1">
                    <a:lumMod val="95000"/>
                    <a:lumOff val="5000"/>
                  </a:schemeClr>
                </a:solidFill>
              </a:rPr>
              <a:t>If you are a very high earner</a:t>
            </a:r>
          </a:p>
          <a:p>
            <a:endParaRPr lang="en-GB" dirty="0">
              <a:solidFill>
                <a:schemeClr val="tx1">
                  <a:lumMod val="95000"/>
                  <a:lumOff val="5000"/>
                </a:schemeClr>
              </a:solidFill>
            </a:endParaRPr>
          </a:p>
          <a:p>
            <a:r>
              <a:rPr lang="en-GB" dirty="0">
                <a:solidFill>
                  <a:schemeClr val="tx1">
                    <a:lumMod val="95000"/>
                    <a:lumOff val="5000"/>
                  </a:schemeClr>
                </a:solidFill>
              </a:rPr>
              <a:t>Or</a:t>
            </a:r>
          </a:p>
          <a:p>
            <a:endParaRPr lang="en-GB" dirty="0">
              <a:solidFill>
                <a:schemeClr val="tx1">
                  <a:lumMod val="95000"/>
                  <a:lumOff val="5000"/>
                </a:schemeClr>
              </a:solidFill>
            </a:endParaRPr>
          </a:p>
          <a:p>
            <a:r>
              <a:rPr lang="en-GB" dirty="0">
                <a:solidFill>
                  <a:schemeClr val="tx1">
                    <a:lumMod val="95000"/>
                    <a:lumOff val="5000"/>
                  </a:schemeClr>
                </a:solidFill>
              </a:rPr>
              <a:t>If you get a huge inheritance very early on and can wipe out the entire debt and not need the money for anything else </a:t>
            </a:r>
          </a:p>
          <a:p>
            <a:endParaRPr lang="en-GB" dirty="0">
              <a:solidFill>
                <a:schemeClr val="tx1">
                  <a:lumMod val="95000"/>
                  <a:lumOff val="5000"/>
                </a:schemeClr>
              </a:solidFill>
            </a:endParaRPr>
          </a:p>
          <a:p>
            <a:r>
              <a:rPr lang="en-GB" dirty="0">
                <a:solidFill>
                  <a:schemeClr val="tx1">
                    <a:lumMod val="95000"/>
                    <a:lumOff val="5000"/>
                  </a:schemeClr>
                </a:solidFill>
              </a:rPr>
              <a:t>There is a warning here - always take financial advice and remember the regulations and conditions of the SLC can change at anytime</a:t>
            </a:r>
          </a:p>
        </p:txBody>
      </p:sp>
      <p:sp>
        <p:nvSpPr>
          <p:cNvPr id="4" name="Slide Number Placeholder 3"/>
          <p:cNvSpPr>
            <a:spLocks noGrp="1"/>
          </p:cNvSpPr>
          <p:nvPr>
            <p:ph type="sldNum" sz="quarter" idx="12"/>
          </p:nvPr>
        </p:nvSpPr>
        <p:spPr/>
        <p:txBody>
          <a:bodyPr/>
          <a:lstStyle/>
          <a:p>
            <a:fld id="{7151FD41-1F17-4832-8943-613CADF4965A}" type="slidenum">
              <a:rPr lang="en-GB" smtClean="0"/>
              <a:t>16</a:t>
            </a:fld>
            <a:endParaRPr lang="en-GB"/>
          </a:p>
        </p:txBody>
      </p:sp>
    </p:spTree>
    <p:extLst>
      <p:ext uri="{BB962C8B-B14F-4D97-AF65-F5344CB8AC3E}">
        <p14:creationId xmlns:p14="http://schemas.microsoft.com/office/powerpoint/2010/main" val="35752213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8D9CC-7F42-4A5A-851F-532DCC12E0E8}"/>
              </a:ext>
            </a:extLst>
          </p:cNvPr>
          <p:cNvSpPr>
            <a:spLocks noGrp="1"/>
          </p:cNvSpPr>
          <p:nvPr>
            <p:ph type="title"/>
          </p:nvPr>
        </p:nvSpPr>
        <p:spPr/>
        <p:txBody>
          <a:bodyPr/>
          <a:lstStyle/>
          <a:p>
            <a:r>
              <a:rPr lang="en-GB" dirty="0"/>
              <a:t>How to apply</a:t>
            </a:r>
          </a:p>
        </p:txBody>
      </p:sp>
      <p:sp>
        <p:nvSpPr>
          <p:cNvPr id="3" name="Content Placeholder 2">
            <a:extLst>
              <a:ext uri="{FF2B5EF4-FFF2-40B4-BE49-F238E27FC236}">
                <a16:creationId xmlns:a16="http://schemas.microsoft.com/office/drawing/2014/main" id="{B8CFC8B2-4071-485C-AD50-95125E47A7FF}"/>
              </a:ext>
            </a:extLst>
          </p:cNvPr>
          <p:cNvSpPr>
            <a:spLocks noGrp="1"/>
          </p:cNvSpPr>
          <p:nvPr>
            <p:ph idx="1"/>
          </p:nvPr>
        </p:nvSpPr>
        <p:spPr>
          <a:xfrm>
            <a:off x="582962" y="1556792"/>
            <a:ext cx="7147007" cy="3880773"/>
          </a:xfrm>
        </p:spPr>
        <p:txBody>
          <a:bodyPr vert="horz" lIns="91440" tIns="45720" rIns="91440" bIns="45720" rtlCol="0" anchor="t">
            <a:noAutofit/>
          </a:bodyPr>
          <a:lstStyle/>
          <a:p>
            <a:r>
              <a:rPr lang="en-GB" sz="1400" dirty="0">
                <a:solidFill>
                  <a:schemeClr val="tx1">
                    <a:lumMod val="95000"/>
                    <a:lumOff val="5000"/>
                  </a:schemeClr>
                </a:solidFill>
              </a:rPr>
              <a:t>Applications normally open in March</a:t>
            </a:r>
            <a:endParaRPr lang="en-US">
              <a:solidFill>
                <a:schemeClr val="tx1">
                  <a:lumMod val="95000"/>
                  <a:lumOff val="5000"/>
                </a:schemeClr>
              </a:solidFill>
            </a:endParaRPr>
          </a:p>
          <a:p>
            <a:r>
              <a:rPr lang="en-GB" sz="1400" dirty="0">
                <a:solidFill>
                  <a:schemeClr val="tx1">
                    <a:lumMod val="95000"/>
                    <a:lumOff val="5000"/>
                  </a:schemeClr>
                </a:solidFill>
              </a:rPr>
              <a:t>Apply on line. Separate to UCAS. Just one application, regardless of which </a:t>
            </a:r>
            <a:r>
              <a:rPr lang="en-GB" sz="1400" err="1">
                <a:solidFill>
                  <a:schemeClr val="tx1">
                    <a:lumMod val="95000"/>
                    <a:lumOff val="5000"/>
                  </a:schemeClr>
                </a:solidFill>
              </a:rPr>
              <a:t>uni</a:t>
            </a:r>
            <a:r>
              <a:rPr lang="en-GB" sz="1400" dirty="0">
                <a:solidFill>
                  <a:schemeClr val="tx1">
                    <a:lumMod val="95000"/>
                    <a:lumOff val="5000"/>
                  </a:schemeClr>
                </a:solidFill>
              </a:rPr>
              <a:t> you have applied to </a:t>
            </a:r>
          </a:p>
          <a:p>
            <a:r>
              <a:rPr lang="en-GB" sz="1400" dirty="0">
                <a:solidFill>
                  <a:schemeClr val="tx1">
                    <a:lumMod val="95000"/>
                    <a:lumOff val="5000"/>
                  </a:schemeClr>
                </a:solidFill>
              </a:rPr>
              <a:t>You can register now and then get an alert when applications open</a:t>
            </a:r>
          </a:p>
          <a:p>
            <a:r>
              <a:rPr lang="en-GB" sz="1400" dirty="0">
                <a:solidFill>
                  <a:schemeClr val="tx1">
                    <a:lumMod val="95000"/>
                    <a:lumOff val="5000"/>
                  </a:schemeClr>
                </a:solidFill>
                <a:hlinkClick r:id="rId2">
                  <a:extLst>
                    <a:ext uri="{A12FA001-AC4F-418D-AE19-62706E023703}">
                      <ahyp:hlinkClr xmlns:ahyp="http://schemas.microsoft.com/office/drawing/2018/hyperlinkcolor" val="tx"/>
                    </a:ext>
                  </a:extLst>
                </a:hlinkClick>
              </a:rPr>
              <a:t>https://www.gov.uk/apply-online-for-student-finance</a:t>
            </a:r>
            <a:endParaRPr lang="en-GB" sz="1400" dirty="0">
              <a:solidFill>
                <a:schemeClr val="tx1">
                  <a:lumMod val="95000"/>
                  <a:lumOff val="5000"/>
                </a:schemeClr>
              </a:solidFill>
            </a:endParaRPr>
          </a:p>
          <a:p>
            <a:r>
              <a:rPr lang="en-GB" sz="1400" dirty="0">
                <a:solidFill>
                  <a:schemeClr val="tx1">
                    <a:lumMod val="95000"/>
                    <a:lumOff val="5000"/>
                  </a:schemeClr>
                </a:solidFill>
              </a:rPr>
              <a:t>Apply for tuition fee loan and maintenance loan at the same time</a:t>
            </a:r>
          </a:p>
          <a:p>
            <a:r>
              <a:rPr lang="en-GB" sz="1400" dirty="0">
                <a:solidFill>
                  <a:schemeClr val="tx1">
                    <a:lumMod val="95000"/>
                    <a:lumOff val="5000"/>
                  </a:schemeClr>
                </a:solidFill>
              </a:rPr>
              <a:t>Takes 6-8 weeks to process application but </a:t>
            </a:r>
            <a:r>
              <a:rPr lang="en-GB" sz="1400" dirty="0">
                <a:solidFill>
                  <a:schemeClr val="tx1">
                    <a:lumMod val="95000"/>
                    <a:lumOff val="5000"/>
                  </a:schemeClr>
                </a:solidFill>
                <a:cs typeface="Arial"/>
              </a:rPr>
              <a:t>if you're applying for the minimum because you know your parents earn too much to get any more, then it’s normally quicker</a:t>
            </a:r>
          </a:p>
          <a:p>
            <a:r>
              <a:rPr lang="en-GB" sz="1400" dirty="0">
                <a:solidFill>
                  <a:schemeClr val="tx1">
                    <a:lumMod val="95000"/>
                    <a:lumOff val="5000"/>
                  </a:schemeClr>
                </a:solidFill>
              </a:rPr>
              <a:t>Student Finance England can ask for evidence e.g. income details</a:t>
            </a:r>
          </a:p>
          <a:p>
            <a:r>
              <a:rPr lang="en-GB" sz="1400" dirty="0">
                <a:solidFill>
                  <a:schemeClr val="tx1">
                    <a:lumMod val="95000"/>
                    <a:lumOff val="5000"/>
                  </a:schemeClr>
                </a:solidFill>
              </a:rPr>
              <a:t>SFE make an assessment and let you know how much money you will get</a:t>
            </a:r>
          </a:p>
          <a:p>
            <a:r>
              <a:rPr lang="en-GB" sz="1400" dirty="0">
                <a:solidFill>
                  <a:schemeClr val="tx1">
                    <a:lumMod val="95000"/>
                    <a:lumOff val="5000"/>
                  </a:schemeClr>
                </a:solidFill>
              </a:rPr>
              <a:t>You don’t have to apply for both loans but most people do</a:t>
            </a:r>
          </a:p>
          <a:p>
            <a:pPr>
              <a:lnSpc>
                <a:spcPct val="150000"/>
              </a:lnSpc>
            </a:pPr>
            <a:endParaRPr lang="en-GB" sz="1400" dirty="0">
              <a:cs typeface="Arial" panose="020B0604020202020204" pitchFamily="34" charset="0"/>
            </a:endParaRPr>
          </a:p>
          <a:p>
            <a:endParaRPr lang="en-GB" sz="1200" dirty="0"/>
          </a:p>
        </p:txBody>
      </p:sp>
      <p:sp>
        <p:nvSpPr>
          <p:cNvPr id="4" name="Slide Number Placeholder 3">
            <a:extLst>
              <a:ext uri="{FF2B5EF4-FFF2-40B4-BE49-F238E27FC236}">
                <a16:creationId xmlns:a16="http://schemas.microsoft.com/office/drawing/2014/main" id="{548A2C12-CC27-40A6-908B-540BAB063E51}"/>
              </a:ext>
            </a:extLst>
          </p:cNvPr>
          <p:cNvSpPr>
            <a:spLocks noGrp="1"/>
          </p:cNvSpPr>
          <p:nvPr>
            <p:ph type="sldNum" sz="quarter" idx="12"/>
          </p:nvPr>
        </p:nvSpPr>
        <p:spPr/>
        <p:txBody>
          <a:bodyPr/>
          <a:lstStyle/>
          <a:p>
            <a:fld id="{7151FD41-1F17-4832-8943-613CADF4965A}" type="slidenum">
              <a:rPr lang="en-GB" smtClean="0"/>
              <a:t>17</a:t>
            </a:fld>
            <a:endParaRPr lang="en-GB"/>
          </a:p>
        </p:txBody>
      </p:sp>
    </p:spTree>
    <p:extLst>
      <p:ext uri="{BB962C8B-B14F-4D97-AF65-F5344CB8AC3E}">
        <p14:creationId xmlns:p14="http://schemas.microsoft.com/office/powerpoint/2010/main" val="20979975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B4377-0162-4E60-A397-AC4D64BEC29F}"/>
              </a:ext>
            </a:extLst>
          </p:cNvPr>
          <p:cNvSpPr>
            <a:spLocks noGrp="1"/>
          </p:cNvSpPr>
          <p:nvPr>
            <p:ph type="title"/>
          </p:nvPr>
        </p:nvSpPr>
        <p:spPr/>
        <p:txBody>
          <a:bodyPr/>
          <a:lstStyle/>
          <a:p>
            <a:r>
              <a:rPr lang="en-GB" dirty="0"/>
              <a:t>More information</a:t>
            </a:r>
          </a:p>
        </p:txBody>
      </p:sp>
      <p:sp>
        <p:nvSpPr>
          <p:cNvPr id="3" name="Content Placeholder 2">
            <a:extLst>
              <a:ext uri="{FF2B5EF4-FFF2-40B4-BE49-F238E27FC236}">
                <a16:creationId xmlns:a16="http://schemas.microsoft.com/office/drawing/2014/main" id="{04589782-E774-4D4C-9B43-51A45AA135A2}"/>
              </a:ext>
            </a:extLst>
          </p:cNvPr>
          <p:cNvSpPr>
            <a:spLocks noGrp="1"/>
          </p:cNvSpPr>
          <p:nvPr>
            <p:ph idx="1"/>
          </p:nvPr>
        </p:nvSpPr>
        <p:spPr/>
        <p:txBody>
          <a:bodyPr vert="horz" lIns="91440" tIns="45720" rIns="91440" bIns="45720" rtlCol="0" anchor="t">
            <a:normAutofit fontScale="85000" lnSpcReduction="20000"/>
          </a:bodyPr>
          <a:lstStyle/>
          <a:p>
            <a:r>
              <a:rPr lang="en-GB" sz="2100" dirty="0">
                <a:solidFill>
                  <a:srgbClr val="92D050"/>
                </a:solidFill>
                <a:ea typeface="+mn-lt"/>
                <a:cs typeface="+mn-lt"/>
                <a:hlinkClick r:id="rId2">
                  <a:extLst>
                    <a:ext uri="{A12FA001-AC4F-418D-AE19-62706E023703}">
                      <ahyp:hlinkClr xmlns:ahyp="http://schemas.microsoft.com/office/drawing/2018/hyperlinkcolor" val="tx"/>
                    </a:ext>
                  </a:extLst>
                </a:hlinkClick>
              </a:rPr>
              <a:t>https://www.gov.uk/student-finance-register-login</a:t>
            </a:r>
            <a:r>
              <a:rPr lang="en-GB" sz="2100" dirty="0">
                <a:solidFill>
                  <a:srgbClr val="92D050"/>
                </a:solidFill>
                <a:ea typeface="+mn-lt"/>
                <a:cs typeface="+mn-lt"/>
              </a:rPr>
              <a:t> to create an account and apply</a:t>
            </a:r>
            <a:endParaRPr lang="en-GB" sz="2100" dirty="0">
              <a:solidFill>
                <a:srgbClr val="92D050"/>
              </a:solidFill>
              <a:latin typeface="Arial"/>
              <a:ea typeface="+mn-lt"/>
              <a:cs typeface="Arial"/>
            </a:endParaRPr>
          </a:p>
          <a:p>
            <a:r>
              <a:rPr lang="en-GB" sz="2100" dirty="0">
                <a:latin typeface="Arial"/>
                <a:cs typeface="Arial"/>
                <a:hlinkClick r:id="rId3"/>
              </a:rPr>
              <a:t>www.gov.uk/studentfinance</a:t>
            </a:r>
            <a:endParaRPr lang="en-GB" sz="2100">
              <a:latin typeface="Arial"/>
              <a:cs typeface="Arial"/>
            </a:endParaRPr>
          </a:p>
          <a:p>
            <a:r>
              <a:rPr lang="en-GB" sz="2100" dirty="0">
                <a:solidFill>
                  <a:srgbClr val="92D050"/>
                </a:solidFill>
                <a:ea typeface="+mn-lt"/>
                <a:cs typeface="+mn-lt"/>
                <a:hlinkClick r:id="rId4"/>
              </a:rPr>
              <a:t>https://www.gov.uk/repaying-your-student-loan</a:t>
            </a:r>
            <a:r>
              <a:rPr lang="en-GB" sz="2100" dirty="0">
                <a:solidFill>
                  <a:srgbClr val="92D050"/>
                </a:solidFill>
                <a:ea typeface="+mn-lt"/>
                <a:cs typeface="+mn-lt"/>
              </a:rPr>
              <a:t> </a:t>
            </a:r>
            <a:endParaRPr lang="en-GB" sz="2100" dirty="0">
              <a:solidFill>
                <a:srgbClr val="92D050"/>
              </a:solidFill>
              <a:latin typeface="Arial" panose="020B0604020202020204" pitchFamily="34" charset="0"/>
              <a:cs typeface="Arial" panose="020B0604020202020204" pitchFamily="34" charset="0"/>
            </a:endParaRPr>
          </a:p>
          <a:p>
            <a:endParaRPr lang="en-GB" sz="2100" dirty="0">
              <a:solidFill>
                <a:srgbClr val="92D050"/>
              </a:solidFill>
              <a:ea typeface="+mn-lt"/>
              <a:cs typeface="+mn-lt"/>
            </a:endParaRPr>
          </a:p>
          <a:p>
            <a:r>
              <a:rPr lang="en-GB" sz="2100" dirty="0">
                <a:solidFill>
                  <a:srgbClr val="92D050"/>
                </a:solidFill>
                <a:ea typeface="+mn-lt"/>
                <a:cs typeface="+mn-lt"/>
              </a:rPr>
              <a:t>https://business.blackbullion.com/financial-education/</a:t>
            </a:r>
            <a:endParaRPr lang="en-GB" sz="2100" u="sng">
              <a:solidFill>
                <a:srgbClr val="92D050"/>
              </a:solidFill>
              <a:latin typeface="Arial" panose="020B0604020202020204" pitchFamily="34" charset="0"/>
              <a:cs typeface="Arial" panose="020B0604020202020204" pitchFamily="34" charset="0"/>
            </a:endParaRPr>
          </a:p>
          <a:p>
            <a:r>
              <a:rPr lang="en-GB" sz="2100" dirty="0">
                <a:solidFill>
                  <a:srgbClr val="92D050"/>
                </a:solidFill>
                <a:ea typeface="+mn-lt"/>
                <a:cs typeface="+mn-lt"/>
              </a:rPr>
              <a:t>Martin Lewis</a:t>
            </a:r>
            <a:endParaRPr lang="en-GB" sz="2100" dirty="0">
              <a:solidFill>
                <a:srgbClr val="92D050"/>
              </a:solidFill>
              <a:latin typeface="Arial" panose="020B0604020202020204" pitchFamily="34" charset="0"/>
              <a:ea typeface="+mn-lt"/>
              <a:cs typeface="Arial" panose="020B0604020202020204" pitchFamily="34" charset="0"/>
            </a:endParaRPr>
          </a:p>
          <a:p>
            <a:r>
              <a:rPr lang="en-GB" sz="2100" dirty="0">
                <a:solidFill>
                  <a:srgbClr val="92D050"/>
                </a:solidFill>
                <a:ea typeface="+mn-lt"/>
                <a:cs typeface="+mn-lt"/>
              </a:rPr>
              <a:t>https://www.moneysavingexpert.com/students/student-loans-repay/</a:t>
            </a:r>
            <a:endParaRPr lang="en-GB" sz="2100">
              <a:solidFill>
                <a:srgbClr val="92D050"/>
              </a:solidFill>
              <a:latin typeface="Arial" panose="020B0604020202020204" pitchFamily="34" charset="0"/>
              <a:cs typeface="Arial" panose="020B0604020202020204" pitchFamily="34" charset="0"/>
            </a:endParaRPr>
          </a:p>
          <a:p>
            <a:pPr marL="0" indent="0">
              <a:buNone/>
            </a:pPr>
            <a:endParaRPr lang="en-GB" dirty="0">
              <a:solidFill>
                <a:schemeClr val="bg1">
                  <a:lumMod val="50000"/>
                </a:schemeClr>
              </a:solidFill>
              <a:latin typeface="Trebuchet MS" panose="020B0603020202020204"/>
              <a:cs typeface="Arial" panose="020B0604020202020204" pitchFamily="34" charset="0"/>
            </a:endParaRPr>
          </a:p>
          <a:p>
            <a:r>
              <a:rPr lang="en-GB" dirty="0">
                <a:solidFill>
                  <a:schemeClr val="bg1">
                    <a:lumMod val="50000"/>
                  </a:schemeClr>
                </a:solidFill>
              </a:rPr>
              <a:t>Martin Lewis – podcast, video and website</a:t>
            </a:r>
          </a:p>
          <a:p>
            <a:r>
              <a:rPr lang="en-GB" dirty="0">
                <a:solidFill>
                  <a:schemeClr val="bg1">
                    <a:lumMod val="50000"/>
                  </a:schemeClr>
                </a:solidFill>
              </a:rPr>
              <a:t>His student loan calculator is easily located on a web search</a:t>
            </a:r>
          </a:p>
          <a:p>
            <a:endParaRPr lang="en-GB" u="sng" dirty="0">
              <a:solidFill>
                <a:srgbClr val="92D050"/>
              </a:solidFill>
            </a:endParaRPr>
          </a:p>
        </p:txBody>
      </p:sp>
    </p:spTree>
    <p:extLst>
      <p:ext uri="{BB962C8B-B14F-4D97-AF65-F5344CB8AC3E}">
        <p14:creationId xmlns:p14="http://schemas.microsoft.com/office/powerpoint/2010/main" val="37261459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18CC0-9B70-9EC5-66CB-0A83188A33F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5F546AD-F702-85EE-18CA-5AA975CEA221}"/>
              </a:ext>
            </a:extLst>
          </p:cNvPr>
          <p:cNvSpPr>
            <a:spLocks noGrp="1"/>
          </p:cNvSpPr>
          <p:nvPr>
            <p:ph idx="1"/>
          </p:nvPr>
        </p:nvSpPr>
        <p:spPr/>
        <p:txBody>
          <a:bodyPr vert="horz" lIns="91440" tIns="45720" rIns="91440" bIns="45720" rtlCol="0" anchor="t">
            <a:normAutofit/>
          </a:bodyPr>
          <a:lstStyle/>
          <a:p>
            <a:pPr>
              <a:lnSpc>
                <a:spcPct val="150000"/>
              </a:lnSpc>
            </a:pPr>
            <a:r>
              <a:rPr lang="en-GB" dirty="0">
                <a:solidFill>
                  <a:schemeClr val="tx1">
                    <a:lumMod val="95000"/>
                    <a:lumOff val="5000"/>
                  </a:schemeClr>
                </a:solidFill>
                <a:ea typeface="+mn-lt"/>
                <a:cs typeface="+mn-lt"/>
              </a:rPr>
              <a:t>You don’t need a confirmed place to apply for your funding</a:t>
            </a:r>
            <a:endParaRPr lang="en-US">
              <a:solidFill>
                <a:schemeClr val="tx1">
                  <a:lumMod val="95000"/>
                  <a:lumOff val="5000"/>
                </a:schemeClr>
              </a:solidFill>
              <a:ea typeface="+mn-lt"/>
              <a:cs typeface="+mn-lt"/>
            </a:endParaRPr>
          </a:p>
          <a:p>
            <a:pPr>
              <a:lnSpc>
                <a:spcPct val="150000"/>
              </a:lnSpc>
            </a:pPr>
            <a:r>
              <a:rPr lang="en-GB" dirty="0">
                <a:solidFill>
                  <a:schemeClr val="tx1">
                    <a:lumMod val="95000"/>
                    <a:lumOff val="5000"/>
                  </a:schemeClr>
                </a:solidFill>
                <a:ea typeface="+mn-lt"/>
                <a:cs typeface="+mn-lt"/>
              </a:rPr>
              <a:t>Apply with your preferred choice, you can always change it later</a:t>
            </a:r>
            <a:endParaRPr lang="en-US">
              <a:solidFill>
                <a:schemeClr val="tx1">
                  <a:lumMod val="95000"/>
                  <a:lumOff val="5000"/>
                </a:schemeClr>
              </a:solidFill>
              <a:ea typeface="+mn-lt"/>
              <a:cs typeface="+mn-lt"/>
            </a:endParaRPr>
          </a:p>
          <a:p>
            <a:pPr>
              <a:lnSpc>
                <a:spcPct val="150000"/>
              </a:lnSpc>
            </a:pPr>
            <a:r>
              <a:rPr lang="en-GB" dirty="0">
                <a:solidFill>
                  <a:schemeClr val="tx1">
                    <a:lumMod val="95000"/>
                    <a:lumOff val="5000"/>
                  </a:schemeClr>
                </a:solidFill>
                <a:ea typeface="+mn-lt"/>
                <a:cs typeface="+mn-lt"/>
              </a:rPr>
              <a:t>If your university choice changes once you have your A Level results, log in to your finance account to update it</a:t>
            </a:r>
            <a:endParaRPr lang="en-US" dirty="0">
              <a:solidFill>
                <a:schemeClr val="tx1">
                  <a:lumMod val="95000"/>
                  <a:lumOff val="5000"/>
                </a:schemeClr>
              </a:solidFill>
            </a:endParaRPr>
          </a:p>
        </p:txBody>
      </p:sp>
      <p:sp>
        <p:nvSpPr>
          <p:cNvPr id="4" name="Slide Number Placeholder 3">
            <a:extLst>
              <a:ext uri="{FF2B5EF4-FFF2-40B4-BE49-F238E27FC236}">
                <a16:creationId xmlns:a16="http://schemas.microsoft.com/office/drawing/2014/main" id="{1698AE6B-5EB1-6340-30A1-11411043CA08}"/>
              </a:ext>
            </a:extLst>
          </p:cNvPr>
          <p:cNvSpPr>
            <a:spLocks noGrp="1"/>
          </p:cNvSpPr>
          <p:nvPr>
            <p:ph type="sldNum" sz="quarter" idx="12"/>
          </p:nvPr>
        </p:nvSpPr>
        <p:spPr/>
        <p:txBody>
          <a:bodyPr/>
          <a:lstStyle/>
          <a:p>
            <a:fld id="{7151FD41-1F17-4832-8943-613CADF4965A}" type="slidenum">
              <a:rPr lang="en-GB" smtClean="0"/>
              <a:t>19</a:t>
            </a:fld>
            <a:endParaRPr lang="en-GB"/>
          </a:p>
        </p:txBody>
      </p:sp>
    </p:spTree>
    <p:extLst>
      <p:ext uri="{BB962C8B-B14F-4D97-AF65-F5344CB8AC3E}">
        <p14:creationId xmlns:p14="http://schemas.microsoft.com/office/powerpoint/2010/main" val="282548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Content</a:t>
            </a:r>
          </a:p>
        </p:txBody>
      </p:sp>
      <p:sp>
        <p:nvSpPr>
          <p:cNvPr id="3" name="Content Placeholder 2"/>
          <p:cNvSpPr>
            <a:spLocks noGrp="1"/>
          </p:cNvSpPr>
          <p:nvPr>
            <p:ph idx="1"/>
          </p:nvPr>
        </p:nvSpPr>
        <p:spPr/>
        <p:txBody>
          <a:bodyPr vert="horz" lIns="91440" tIns="45720" rIns="91440" bIns="45720" rtlCol="0" anchor="t">
            <a:normAutofit/>
          </a:bodyPr>
          <a:lstStyle/>
          <a:p>
            <a:r>
              <a:rPr lang="en-GB" dirty="0"/>
              <a:t>A quick overview of how the student loan process works</a:t>
            </a:r>
          </a:p>
          <a:p>
            <a:r>
              <a:rPr lang="en-GB" dirty="0"/>
              <a:t>How repayments are calculated</a:t>
            </a:r>
          </a:p>
          <a:p>
            <a:endParaRPr lang="en-GB" dirty="0"/>
          </a:p>
          <a:p>
            <a:r>
              <a:rPr lang="en-GB" dirty="0"/>
              <a:t>Applying for funding</a:t>
            </a:r>
          </a:p>
          <a:p>
            <a:r>
              <a:rPr lang="en-GB" dirty="0"/>
              <a:t>Applicable for UK students</a:t>
            </a:r>
          </a:p>
          <a:p>
            <a:r>
              <a:rPr lang="en-GB" dirty="0"/>
              <a:t>International students don't have access to UK loans and pay higher fees</a:t>
            </a:r>
          </a:p>
        </p:txBody>
      </p:sp>
      <p:sp>
        <p:nvSpPr>
          <p:cNvPr id="4" name="Slide Number Placeholder 3"/>
          <p:cNvSpPr>
            <a:spLocks noGrp="1"/>
          </p:cNvSpPr>
          <p:nvPr>
            <p:ph type="sldNum" sz="quarter" idx="12"/>
          </p:nvPr>
        </p:nvSpPr>
        <p:spPr/>
        <p:txBody>
          <a:bodyPr/>
          <a:lstStyle/>
          <a:p>
            <a:fld id="{7151FD41-1F17-4832-8943-613CADF4965A}" type="slidenum">
              <a:rPr lang="en-GB" smtClean="0"/>
              <a:t>2</a:t>
            </a:fld>
            <a:endParaRPr lang="en-GB"/>
          </a:p>
        </p:txBody>
      </p:sp>
    </p:spTree>
    <p:extLst>
      <p:ext uri="{BB962C8B-B14F-4D97-AF65-F5344CB8AC3E}">
        <p14:creationId xmlns:p14="http://schemas.microsoft.com/office/powerpoint/2010/main" val="42665322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8AD3B-37D4-4CE0-8D57-E3DFD80FAC72}"/>
              </a:ext>
            </a:extLst>
          </p:cNvPr>
          <p:cNvSpPr>
            <a:spLocks noGrp="1"/>
          </p:cNvSpPr>
          <p:nvPr>
            <p:ph type="title"/>
          </p:nvPr>
        </p:nvSpPr>
        <p:spPr/>
        <p:txBody>
          <a:bodyPr/>
          <a:lstStyle/>
          <a:p>
            <a:r>
              <a:rPr lang="en-GB" dirty="0"/>
              <a:t>Disabled Students’ Allowance</a:t>
            </a:r>
          </a:p>
        </p:txBody>
      </p:sp>
      <p:sp>
        <p:nvSpPr>
          <p:cNvPr id="3" name="Content Placeholder 2">
            <a:extLst>
              <a:ext uri="{FF2B5EF4-FFF2-40B4-BE49-F238E27FC236}">
                <a16:creationId xmlns:a16="http://schemas.microsoft.com/office/drawing/2014/main" id="{68965D7D-C4FB-45C3-AFC6-CE13EC923D27}"/>
              </a:ext>
            </a:extLst>
          </p:cNvPr>
          <p:cNvSpPr>
            <a:spLocks noGrp="1"/>
          </p:cNvSpPr>
          <p:nvPr>
            <p:ph idx="1"/>
          </p:nvPr>
        </p:nvSpPr>
        <p:spPr>
          <a:xfrm>
            <a:off x="609598" y="1878150"/>
            <a:ext cx="6986737" cy="3880773"/>
          </a:xfrm>
        </p:spPr>
        <p:txBody>
          <a:bodyPr vert="horz" lIns="91440" tIns="45720" rIns="91440" bIns="45720" rtlCol="0" anchor="t">
            <a:normAutofit lnSpcReduction="10000"/>
          </a:bodyPr>
          <a:lstStyle/>
          <a:p>
            <a:r>
              <a:rPr lang="en-GB" dirty="0">
                <a:solidFill>
                  <a:schemeClr val="tx1">
                    <a:lumMod val="95000"/>
                    <a:lumOff val="5000"/>
                  </a:schemeClr>
                </a:solidFill>
              </a:rPr>
              <a:t>Helps cover costs you might have as a direct result of a disability including long term health conditions, mental health conditions or learning difficulties such as dyslexia</a:t>
            </a:r>
          </a:p>
          <a:p>
            <a:r>
              <a:rPr lang="en-GB" dirty="0">
                <a:solidFill>
                  <a:schemeClr val="tx1">
                    <a:lumMod val="95000"/>
                    <a:lumOff val="5000"/>
                  </a:schemeClr>
                </a:solidFill>
              </a:rPr>
              <a:t>You can apply from your online account once you've done your main student finance application</a:t>
            </a:r>
          </a:p>
          <a:p>
            <a:r>
              <a:rPr lang="en-GB" dirty="0">
                <a:solidFill>
                  <a:schemeClr val="tx1">
                    <a:lumMod val="95000"/>
                    <a:lumOff val="5000"/>
                  </a:schemeClr>
                </a:solidFill>
              </a:rPr>
              <a:t>They will tell you what evidence they need</a:t>
            </a:r>
          </a:p>
          <a:p>
            <a:r>
              <a:rPr lang="en-GB" dirty="0">
                <a:solidFill>
                  <a:schemeClr val="tx1">
                    <a:lumMod val="95000"/>
                    <a:lumOff val="5000"/>
                  </a:schemeClr>
                </a:solidFill>
              </a:rPr>
              <a:t>Can take 14 weeks</a:t>
            </a:r>
          </a:p>
          <a:p>
            <a:r>
              <a:rPr lang="en-GB" dirty="0">
                <a:solidFill>
                  <a:schemeClr val="tx1">
                    <a:lumMod val="95000"/>
                    <a:lumOff val="5000"/>
                  </a:schemeClr>
                </a:solidFill>
              </a:rPr>
              <a:t>They may do an assessment of needs</a:t>
            </a:r>
          </a:p>
          <a:p>
            <a:r>
              <a:rPr lang="en-GB" dirty="0">
                <a:solidFill>
                  <a:schemeClr val="tx1">
                    <a:lumMod val="95000"/>
                    <a:lumOff val="5000"/>
                  </a:schemeClr>
                </a:solidFill>
              </a:rPr>
              <a:t>Let you know what you are entitled to</a:t>
            </a:r>
          </a:p>
          <a:p>
            <a:r>
              <a:rPr lang="en-GB" dirty="0">
                <a:solidFill>
                  <a:schemeClr val="tx1">
                    <a:lumMod val="95000"/>
                    <a:lumOff val="5000"/>
                  </a:schemeClr>
                </a:solidFill>
              </a:rPr>
              <a:t>Can pay for help with specialist equipment, travel costs</a:t>
            </a:r>
          </a:p>
          <a:p>
            <a:r>
              <a:rPr lang="en-GB" dirty="0">
                <a:solidFill>
                  <a:schemeClr val="tx1">
                    <a:lumMod val="95000"/>
                    <a:lumOff val="5000"/>
                  </a:schemeClr>
                </a:solidFill>
                <a:ea typeface="+mn-lt"/>
                <a:cs typeface="+mn-lt"/>
                <a:hlinkClick r:id="rId2">
                  <a:extLst>
                    <a:ext uri="{A12FA001-AC4F-418D-AE19-62706E023703}">
                      <ahyp:hlinkClr xmlns:ahyp="http://schemas.microsoft.com/office/drawing/2018/hyperlinkcolor" val="tx"/>
                    </a:ext>
                  </a:extLst>
                </a:hlinkClick>
              </a:rPr>
              <a:t>https://www.gov.uk/disabled-students-allowance-dsa</a:t>
            </a:r>
            <a:r>
              <a:rPr lang="en-GB" dirty="0">
                <a:solidFill>
                  <a:schemeClr val="tx1">
                    <a:lumMod val="95000"/>
                    <a:lumOff val="5000"/>
                  </a:schemeClr>
                </a:solidFill>
                <a:ea typeface="+mn-lt"/>
                <a:cs typeface="+mn-lt"/>
              </a:rPr>
              <a:t> </a:t>
            </a:r>
          </a:p>
        </p:txBody>
      </p:sp>
      <p:sp>
        <p:nvSpPr>
          <p:cNvPr id="4" name="Slide Number Placeholder 3">
            <a:extLst>
              <a:ext uri="{FF2B5EF4-FFF2-40B4-BE49-F238E27FC236}">
                <a16:creationId xmlns:a16="http://schemas.microsoft.com/office/drawing/2014/main" id="{0474F855-524D-4D7B-82EC-7D58E2B5792C}"/>
              </a:ext>
            </a:extLst>
          </p:cNvPr>
          <p:cNvSpPr>
            <a:spLocks noGrp="1"/>
          </p:cNvSpPr>
          <p:nvPr>
            <p:ph type="sldNum" sz="quarter" idx="12"/>
          </p:nvPr>
        </p:nvSpPr>
        <p:spPr/>
        <p:txBody>
          <a:bodyPr/>
          <a:lstStyle/>
          <a:p>
            <a:fld id="{7151FD41-1F17-4832-8943-613CADF4965A}" type="slidenum">
              <a:rPr lang="en-GB" smtClean="0"/>
              <a:t>20</a:t>
            </a:fld>
            <a:endParaRPr lang="en-GB"/>
          </a:p>
        </p:txBody>
      </p:sp>
    </p:spTree>
    <p:extLst>
      <p:ext uri="{BB962C8B-B14F-4D97-AF65-F5344CB8AC3E}">
        <p14:creationId xmlns:p14="http://schemas.microsoft.com/office/powerpoint/2010/main" val="25740150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4B9FC-F14C-4B0F-9D90-A22946FA6B22}"/>
              </a:ext>
            </a:extLst>
          </p:cNvPr>
          <p:cNvSpPr>
            <a:spLocks noGrp="1"/>
          </p:cNvSpPr>
          <p:nvPr>
            <p:ph type="title"/>
          </p:nvPr>
        </p:nvSpPr>
        <p:spPr/>
        <p:txBody>
          <a:bodyPr/>
          <a:lstStyle/>
          <a:p>
            <a:r>
              <a:rPr lang="en-GB" dirty="0"/>
              <a:t>NHS Learning Support Fund</a:t>
            </a:r>
          </a:p>
        </p:txBody>
      </p:sp>
      <p:sp>
        <p:nvSpPr>
          <p:cNvPr id="3" name="Content Placeholder 2">
            <a:extLst>
              <a:ext uri="{FF2B5EF4-FFF2-40B4-BE49-F238E27FC236}">
                <a16:creationId xmlns:a16="http://schemas.microsoft.com/office/drawing/2014/main" id="{BC54C2C5-2F2B-4509-AC2B-E95448C2C58B}"/>
              </a:ext>
            </a:extLst>
          </p:cNvPr>
          <p:cNvSpPr>
            <a:spLocks noGrp="1"/>
          </p:cNvSpPr>
          <p:nvPr>
            <p:ph idx="1"/>
          </p:nvPr>
        </p:nvSpPr>
        <p:spPr>
          <a:xfrm>
            <a:off x="609599" y="1844824"/>
            <a:ext cx="6633785" cy="3880773"/>
          </a:xfrm>
        </p:spPr>
        <p:txBody>
          <a:bodyPr vert="horz" lIns="91440" tIns="45720" rIns="91440" bIns="45720" rtlCol="0" anchor="t">
            <a:normAutofit lnSpcReduction="10000"/>
          </a:bodyPr>
          <a:lstStyle/>
          <a:p>
            <a:r>
              <a:rPr lang="en-GB" sz="2000" dirty="0">
                <a:solidFill>
                  <a:schemeClr val="tx1">
                    <a:lumMod val="95000"/>
                    <a:lumOff val="5000"/>
                  </a:schemeClr>
                </a:solidFill>
              </a:rPr>
              <a:t>For courses in </a:t>
            </a:r>
          </a:p>
          <a:p>
            <a:pPr lvl="1"/>
            <a:r>
              <a:rPr lang="en-GB" sz="1800" dirty="0">
                <a:solidFill>
                  <a:schemeClr val="tx1">
                    <a:lumMod val="95000"/>
                    <a:lumOff val="5000"/>
                  </a:schemeClr>
                </a:solidFill>
              </a:rPr>
              <a:t>Midwifery</a:t>
            </a:r>
          </a:p>
          <a:p>
            <a:pPr lvl="1"/>
            <a:r>
              <a:rPr lang="en-GB" sz="1800" dirty="0">
                <a:solidFill>
                  <a:schemeClr val="tx1">
                    <a:lumMod val="95000"/>
                    <a:lumOff val="5000"/>
                  </a:schemeClr>
                </a:solidFill>
              </a:rPr>
              <a:t>Nursing</a:t>
            </a:r>
          </a:p>
          <a:p>
            <a:pPr lvl="1"/>
            <a:r>
              <a:rPr lang="en-GB" sz="1800" dirty="0">
                <a:solidFill>
                  <a:schemeClr val="tx1">
                    <a:lumMod val="95000"/>
                    <a:lumOff val="5000"/>
                  </a:schemeClr>
                </a:solidFill>
              </a:rPr>
              <a:t>Physiotherapy</a:t>
            </a:r>
          </a:p>
          <a:p>
            <a:pPr lvl="1"/>
            <a:r>
              <a:rPr lang="en-GB" sz="1800" dirty="0">
                <a:solidFill>
                  <a:schemeClr val="tx1">
                    <a:lumMod val="95000"/>
                    <a:lumOff val="5000"/>
                  </a:schemeClr>
                </a:solidFill>
              </a:rPr>
              <a:t>Occupational Therapy</a:t>
            </a:r>
          </a:p>
          <a:p>
            <a:pPr lvl="1"/>
            <a:endParaRPr lang="en-GB" sz="1800" dirty="0">
              <a:solidFill>
                <a:schemeClr val="tx1">
                  <a:lumMod val="95000"/>
                  <a:lumOff val="5000"/>
                </a:schemeClr>
              </a:solidFill>
            </a:endParaRPr>
          </a:p>
          <a:p>
            <a:pPr lvl="1"/>
            <a:r>
              <a:rPr lang="en-GB" sz="1800" dirty="0">
                <a:solidFill>
                  <a:schemeClr val="tx1">
                    <a:lumMod val="95000"/>
                    <a:lumOff val="5000"/>
                  </a:schemeClr>
                </a:solidFill>
              </a:rPr>
              <a:t>Training grant of £5000 per year</a:t>
            </a:r>
          </a:p>
          <a:p>
            <a:pPr lvl="1"/>
            <a:r>
              <a:rPr lang="en-GB" sz="1800" dirty="0">
                <a:solidFill>
                  <a:schemeClr val="tx1">
                    <a:lumMod val="95000"/>
                    <a:lumOff val="5000"/>
                  </a:schemeClr>
                </a:solidFill>
              </a:rPr>
              <a:t>Money back for travel costs</a:t>
            </a:r>
          </a:p>
          <a:p>
            <a:pPr lvl="1"/>
            <a:r>
              <a:rPr lang="en-GB" sz="1800" dirty="0">
                <a:ea typeface="+mn-lt"/>
                <a:cs typeface="+mn-lt"/>
                <a:hlinkClick r:id="rId2"/>
              </a:rPr>
              <a:t>https://www.nhsbsa.nhs.uk/nhs-learning-support-fund-lsf</a:t>
            </a:r>
            <a:r>
              <a:rPr lang="en-GB" sz="1800" dirty="0">
                <a:ea typeface="+mn-lt"/>
                <a:cs typeface="+mn-lt"/>
              </a:rPr>
              <a:t> </a:t>
            </a:r>
            <a:endParaRPr lang="en-GB" sz="1800" dirty="0"/>
          </a:p>
        </p:txBody>
      </p:sp>
      <p:sp>
        <p:nvSpPr>
          <p:cNvPr id="4" name="Slide Number Placeholder 3">
            <a:extLst>
              <a:ext uri="{FF2B5EF4-FFF2-40B4-BE49-F238E27FC236}">
                <a16:creationId xmlns:a16="http://schemas.microsoft.com/office/drawing/2014/main" id="{70CB9CA3-EA4E-4B19-A46D-E9B79DEDD8B6}"/>
              </a:ext>
            </a:extLst>
          </p:cNvPr>
          <p:cNvSpPr>
            <a:spLocks noGrp="1"/>
          </p:cNvSpPr>
          <p:nvPr>
            <p:ph type="sldNum" sz="quarter" idx="12"/>
          </p:nvPr>
        </p:nvSpPr>
        <p:spPr/>
        <p:txBody>
          <a:bodyPr/>
          <a:lstStyle/>
          <a:p>
            <a:fld id="{7151FD41-1F17-4832-8943-613CADF4965A}" type="slidenum">
              <a:rPr lang="en-GB" smtClean="0"/>
              <a:t>21</a:t>
            </a:fld>
            <a:endParaRPr lang="en-GB"/>
          </a:p>
        </p:txBody>
      </p:sp>
    </p:spTree>
    <p:extLst>
      <p:ext uri="{BB962C8B-B14F-4D97-AF65-F5344CB8AC3E}">
        <p14:creationId xmlns:p14="http://schemas.microsoft.com/office/powerpoint/2010/main" val="30510814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BC7CD-9187-41A5-8D75-DA6C93AA1252}"/>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19E07219-DCAE-4CE2-8E1A-AA9F590EEA29}"/>
              </a:ext>
            </a:extLst>
          </p:cNvPr>
          <p:cNvSpPr>
            <a:spLocks noGrp="1"/>
          </p:cNvSpPr>
          <p:nvPr>
            <p:ph idx="1"/>
          </p:nvPr>
        </p:nvSpPr>
        <p:spPr/>
        <p:txBody>
          <a:bodyPr/>
          <a:lstStyle/>
          <a:p>
            <a:endParaRPr lang="en-GB"/>
          </a:p>
        </p:txBody>
      </p:sp>
      <p:sp>
        <p:nvSpPr>
          <p:cNvPr id="4" name="Slide Number Placeholder 3">
            <a:extLst>
              <a:ext uri="{FF2B5EF4-FFF2-40B4-BE49-F238E27FC236}">
                <a16:creationId xmlns:a16="http://schemas.microsoft.com/office/drawing/2014/main" id="{43FF2EC9-76FD-4716-A388-784835D6E952}"/>
              </a:ext>
            </a:extLst>
          </p:cNvPr>
          <p:cNvSpPr>
            <a:spLocks noGrp="1"/>
          </p:cNvSpPr>
          <p:nvPr>
            <p:ph type="sldNum" sz="quarter" idx="12"/>
          </p:nvPr>
        </p:nvSpPr>
        <p:spPr/>
        <p:txBody>
          <a:bodyPr/>
          <a:lstStyle/>
          <a:p>
            <a:fld id="{7151FD41-1F17-4832-8943-613CADF4965A}" type="slidenum">
              <a:rPr lang="en-GB" smtClean="0"/>
              <a:t>22</a:t>
            </a:fld>
            <a:endParaRPr lang="en-GB"/>
          </a:p>
        </p:txBody>
      </p:sp>
    </p:spTree>
    <p:extLst>
      <p:ext uri="{BB962C8B-B14F-4D97-AF65-F5344CB8AC3E}">
        <p14:creationId xmlns:p14="http://schemas.microsoft.com/office/powerpoint/2010/main" val="2158325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Overview</a:t>
            </a:r>
          </a:p>
        </p:txBody>
      </p:sp>
      <p:sp>
        <p:nvSpPr>
          <p:cNvPr id="3" name="Content Placeholder 2"/>
          <p:cNvSpPr>
            <a:spLocks noGrp="1"/>
          </p:cNvSpPr>
          <p:nvPr>
            <p:ph idx="1"/>
          </p:nvPr>
        </p:nvSpPr>
        <p:spPr>
          <a:xfrm>
            <a:off x="539552" y="1700808"/>
            <a:ext cx="7416824" cy="3880773"/>
          </a:xfrm>
        </p:spPr>
        <p:txBody>
          <a:bodyPr vert="horz" lIns="91440" tIns="45720" rIns="91440" bIns="45720" rtlCol="0" anchor="t">
            <a:normAutofit fontScale="85000" lnSpcReduction="10000"/>
          </a:bodyPr>
          <a:lstStyle/>
          <a:p>
            <a:pPr marL="0" indent="0">
              <a:buNone/>
            </a:pPr>
            <a:r>
              <a:rPr lang="en-GB" dirty="0"/>
              <a:t>Two types of costs – course costs and living costs</a:t>
            </a:r>
          </a:p>
          <a:p>
            <a:pPr marL="0" indent="0">
              <a:buNone/>
            </a:pPr>
            <a:r>
              <a:rPr lang="en-GB" dirty="0"/>
              <a:t>Loans are available for both but need to be paid back once you are earning</a:t>
            </a:r>
          </a:p>
          <a:p>
            <a:r>
              <a:rPr lang="en-GB" dirty="0"/>
              <a:t>Tuition Loans (for course fees)</a:t>
            </a:r>
          </a:p>
          <a:p>
            <a:r>
              <a:rPr lang="en-GB" dirty="0"/>
              <a:t>Maintenance Loans (for living costs, accommodation)</a:t>
            </a:r>
          </a:p>
          <a:p>
            <a:endParaRPr lang="en-GB" dirty="0"/>
          </a:p>
          <a:p>
            <a:pPr marL="0" indent="0">
              <a:buNone/>
            </a:pPr>
            <a:r>
              <a:rPr lang="en-GB" dirty="0"/>
              <a:t>You do not need to payback grants or bursaries or scholarships</a:t>
            </a:r>
          </a:p>
          <a:p>
            <a:pPr marL="0" indent="0">
              <a:buNone/>
            </a:pPr>
            <a:endParaRPr lang="en-GB" dirty="0"/>
          </a:p>
          <a:p>
            <a:pPr marL="0" indent="0">
              <a:buNone/>
            </a:pPr>
            <a:r>
              <a:rPr lang="en-GB" dirty="0"/>
              <a:t>Keep an eye out for fee status questionnaires from your universities if you have lived abroad or are not a UK citizen</a:t>
            </a:r>
          </a:p>
          <a:p>
            <a:pPr marL="0" indent="0">
              <a:buNone/>
            </a:pPr>
            <a:r>
              <a:rPr lang="en-GB" dirty="0"/>
              <a:t>If you drop out and then start again the next year, normally you can still access funding for your new course but check. Normally get four years worth of funding/loans. You would need to repay any loan you have taken in your first year. </a:t>
            </a:r>
          </a:p>
          <a:p>
            <a:endParaRPr lang="en-GB" dirty="0"/>
          </a:p>
          <a:p>
            <a:endParaRPr lang="en-GB" dirty="0"/>
          </a:p>
        </p:txBody>
      </p:sp>
      <p:sp>
        <p:nvSpPr>
          <p:cNvPr id="4" name="Slide Number Placeholder 3"/>
          <p:cNvSpPr>
            <a:spLocks noGrp="1"/>
          </p:cNvSpPr>
          <p:nvPr>
            <p:ph type="sldNum" sz="quarter" idx="12"/>
          </p:nvPr>
        </p:nvSpPr>
        <p:spPr/>
        <p:txBody>
          <a:bodyPr/>
          <a:lstStyle/>
          <a:p>
            <a:fld id="{7151FD41-1F17-4832-8943-613CADF4965A}" type="slidenum">
              <a:rPr lang="en-GB" smtClean="0"/>
              <a:t>3</a:t>
            </a:fld>
            <a:endParaRPr lang="en-GB"/>
          </a:p>
        </p:txBody>
      </p:sp>
    </p:spTree>
    <p:extLst>
      <p:ext uri="{BB962C8B-B14F-4D97-AF65-F5344CB8AC3E}">
        <p14:creationId xmlns:p14="http://schemas.microsoft.com/office/powerpoint/2010/main" val="4198754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41885"/>
            <a:ext cx="6347713" cy="1320800"/>
          </a:xfrm>
        </p:spPr>
        <p:txBody>
          <a:bodyPr/>
          <a:lstStyle/>
          <a:p>
            <a:r>
              <a:rPr lang="en-GB" dirty="0"/>
              <a:t>Tuition fees</a:t>
            </a:r>
          </a:p>
        </p:txBody>
      </p:sp>
      <p:sp>
        <p:nvSpPr>
          <p:cNvPr id="3" name="Content Placeholder 2"/>
          <p:cNvSpPr>
            <a:spLocks noGrp="1"/>
          </p:cNvSpPr>
          <p:nvPr>
            <p:ph idx="1"/>
          </p:nvPr>
        </p:nvSpPr>
        <p:spPr>
          <a:xfrm>
            <a:off x="395536" y="1488613"/>
            <a:ext cx="7056784" cy="4710440"/>
          </a:xfrm>
        </p:spPr>
        <p:txBody>
          <a:bodyPr vert="horz" lIns="91440" tIns="45720" rIns="91440" bIns="45720" rtlCol="0" anchor="t">
            <a:normAutofit lnSpcReduction="10000"/>
          </a:bodyPr>
          <a:lstStyle/>
          <a:p>
            <a:r>
              <a:rPr lang="en-GB" dirty="0"/>
              <a:t>These are the fee charged by your university for each year of study. Paid in three instalments at the start of each term.  Currently up to £9,250 per year for UK students </a:t>
            </a:r>
            <a:endParaRPr lang="en-US"/>
          </a:p>
          <a:p>
            <a:r>
              <a:rPr lang="en-GB" dirty="0"/>
              <a:t>You/your parents don’t actually have to pay this. If you are eligible you can take out a full loan, regardless of what your parents earn. The fee is paid directly to the university – you don't have to do this</a:t>
            </a:r>
          </a:p>
          <a:p>
            <a:r>
              <a:rPr lang="en-GB" dirty="0"/>
              <a:t>If you’re doing a longer degree e.g. Medicine or Dentistry then may be eligible for an NHS bursary which covers fees in years 5 and 6 and gives a small grant depending on family income</a:t>
            </a:r>
          </a:p>
          <a:p>
            <a:r>
              <a:rPr lang="en-GB" dirty="0"/>
              <a:t>Year abroad is normally a reduced tuition fee of 15-20%. You don't pay a fee to your host uni. Maintenance loan as normal</a:t>
            </a:r>
          </a:p>
          <a:p>
            <a:r>
              <a:rPr lang="en-GB" dirty="0"/>
              <a:t>Placement year normally a reduced tuition fee of 15-20%. Reduced maintenance loan whether your placement is paid or not. </a:t>
            </a:r>
          </a:p>
          <a:p>
            <a:pPr marL="0" indent="0">
              <a:buNone/>
            </a:pPr>
            <a:endParaRPr lang="en-GB" dirty="0"/>
          </a:p>
        </p:txBody>
      </p:sp>
      <p:sp>
        <p:nvSpPr>
          <p:cNvPr id="4" name="Slide Number Placeholder 3"/>
          <p:cNvSpPr>
            <a:spLocks noGrp="1"/>
          </p:cNvSpPr>
          <p:nvPr>
            <p:ph type="sldNum" sz="quarter" idx="12"/>
          </p:nvPr>
        </p:nvSpPr>
        <p:spPr/>
        <p:txBody>
          <a:bodyPr/>
          <a:lstStyle/>
          <a:p>
            <a:fld id="{7151FD41-1F17-4832-8943-613CADF4965A}" type="slidenum">
              <a:rPr lang="en-GB" smtClean="0"/>
              <a:t>4</a:t>
            </a:fld>
            <a:endParaRPr lang="en-GB"/>
          </a:p>
        </p:txBody>
      </p:sp>
    </p:spTree>
    <p:extLst>
      <p:ext uri="{BB962C8B-B14F-4D97-AF65-F5344CB8AC3E}">
        <p14:creationId xmlns:p14="http://schemas.microsoft.com/office/powerpoint/2010/main" val="3738128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8A1A3-ABA2-4674-9AD2-9FA17FF0A3F0}"/>
              </a:ext>
            </a:extLst>
          </p:cNvPr>
          <p:cNvSpPr>
            <a:spLocks noGrp="1"/>
          </p:cNvSpPr>
          <p:nvPr>
            <p:ph type="title"/>
          </p:nvPr>
        </p:nvSpPr>
        <p:spPr/>
        <p:txBody>
          <a:bodyPr/>
          <a:lstStyle/>
          <a:p>
            <a:r>
              <a:rPr lang="en-GB" dirty="0"/>
              <a:t>Maintenance costs</a:t>
            </a:r>
          </a:p>
        </p:txBody>
      </p:sp>
      <p:sp>
        <p:nvSpPr>
          <p:cNvPr id="3" name="Content Placeholder 2">
            <a:extLst>
              <a:ext uri="{FF2B5EF4-FFF2-40B4-BE49-F238E27FC236}">
                <a16:creationId xmlns:a16="http://schemas.microsoft.com/office/drawing/2014/main" id="{7175B345-4CE0-483E-A04E-AA79F5CC87BD}"/>
              </a:ext>
            </a:extLst>
          </p:cNvPr>
          <p:cNvSpPr>
            <a:spLocks noGrp="1"/>
          </p:cNvSpPr>
          <p:nvPr>
            <p:ph idx="1"/>
          </p:nvPr>
        </p:nvSpPr>
        <p:spPr>
          <a:xfrm>
            <a:off x="609599" y="2160590"/>
            <a:ext cx="6956725" cy="3889599"/>
          </a:xfrm>
        </p:spPr>
        <p:txBody>
          <a:bodyPr vert="horz" lIns="91440" tIns="45720" rIns="91440" bIns="45720" rtlCol="0" anchor="t">
            <a:normAutofit lnSpcReduction="10000"/>
          </a:bodyPr>
          <a:lstStyle/>
          <a:p>
            <a:pPr indent="-457200"/>
            <a:r>
              <a:rPr lang="en-GB" dirty="0">
                <a:solidFill>
                  <a:schemeClr val="tx1">
                    <a:lumMod val="95000"/>
                    <a:lumOff val="5000"/>
                  </a:schemeClr>
                </a:solidFill>
                <a:cs typeface="Arial"/>
              </a:rPr>
              <a:t>Accommodation – approx. £5,000 - £8,000  depending on type and location. Newcastle ranges from £95 p/w-£159 p/w. Leeds £88-£215. London £250-350 p/w</a:t>
            </a:r>
            <a:endParaRPr lang="en-GB">
              <a:solidFill>
                <a:schemeClr val="tx1">
                  <a:lumMod val="95000"/>
                  <a:lumOff val="5000"/>
                </a:schemeClr>
              </a:solidFill>
              <a:cs typeface="Arial" panose="020B0604020202020204" pitchFamily="34" charset="0"/>
            </a:endParaRPr>
          </a:p>
          <a:p>
            <a:pPr marL="0" indent="0">
              <a:buNone/>
            </a:pPr>
            <a:r>
              <a:rPr lang="en-GB" dirty="0">
                <a:solidFill>
                  <a:schemeClr val="tx1">
                    <a:lumMod val="95000"/>
                    <a:lumOff val="5000"/>
                  </a:schemeClr>
                </a:solidFill>
                <a:cs typeface="Arial"/>
              </a:rPr>
              <a:t>      Depends on catered/self catering and </a:t>
            </a:r>
            <a:r>
              <a:rPr lang="en-GB" dirty="0" err="1">
                <a:solidFill>
                  <a:schemeClr val="tx1">
                    <a:lumMod val="95000"/>
                    <a:lumOff val="5000"/>
                  </a:schemeClr>
                </a:solidFill>
                <a:cs typeface="Arial"/>
              </a:rPr>
              <a:t>en</a:t>
            </a:r>
            <a:r>
              <a:rPr lang="en-GB" dirty="0">
                <a:solidFill>
                  <a:schemeClr val="tx1">
                    <a:lumMod val="95000"/>
                    <a:lumOff val="5000"/>
                  </a:schemeClr>
                </a:solidFill>
                <a:cs typeface="Arial"/>
              </a:rPr>
              <a:t> suite/shared</a:t>
            </a:r>
            <a:endParaRPr lang="en-GB">
              <a:solidFill>
                <a:schemeClr val="tx1">
                  <a:lumMod val="95000"/>
                  <a:lumOff val="5000"/>
                </a:schemeClr>
              </a:solidFill>
              <a:cs typeface="Arial" panose="020B0604020202020204" pitchFamily="34" charset="0"/>
            </a:endParaRPr>
          </a:p>
          <a:p>
            <a:pPr indent="-457200"/>
            <a:r>
              <a:rPr lang="en-GB" dirty="0">
                <a:solidFill>
                  <a:schemeClr val="tx1">
                    <a:lumMod val="95000"/>
                    <a:lumOff val="5000"/>
                  </a:schemeClr>
                </a:solidFill>
                <a:cs typeface="Arial"/>
              </a:rPr>
              <a:t>Living Expenses – approx. £4,000 (varies!) Food, books, course costs, bills, clothes, laundry, entertainment, travel home etc</a:t>
            </a:r>
          </a:p>
          <a:p>
            <a:pPr indent="-457200"/>
            <a:r>
              <a:rPr lang="en-GB" dirty="0">
                <a:solidFill>
                  <a:schemeClr val="tx1">
                    <a:lumMod val="95000"/>
                    <a:lumOff val="5000"/>
                  </a:schemeClr>
                </a:solidFill>
                <a:cs typeface="Arial"/>
              </a:rPr>
              <a:t>Living costs can be paid for with a maintenance loan for eligible students but this might not cover your costs. Might need parental help, part time job, holiday job etc</a:t>
            </a:r>
          </a:p>
          <a:p>
            <a:pPr indent="-457200"/>
            <a:r>
              <a:rPr lang="en-GB" dirty="0">
                <a:solidFill>
                  <a:schemeClr val="tx1">
                    <a:lumMod val="95000"/>
                    <a:lumOff val="5000"/>
                  </a:schemeClr>
                </a:solidFill>
                <a:cs typeface="Arial"/>
              </a:rPr>
              <a:t>You </a:t>
            </a:r>
            <a:r>
              <a:rPr lang="en-GB" dirty="0">
                <a:solidFill>
                  <a:schemeClr val="tx1">
                    <a:lumMod val="95000"/>
                    <a:lumOff val="5000"/>
                  </a:schemeClr>
                </a:solidFill>
              </a:rPr>
              <a:t>might need £8,000-£14,000 per year depending on lifestyle/city</a:t>
            </a:r>
          </a:p>
        </p:txBody>
      </p:sp>
      <p:sp>
        <p:nvSpPr>
          <p:cNvPr id="4" name="Slide Number Placeholder 3">
            <a:extLst>
              <a:ext uri="{FF2B5EF4-FFF2-40B4-BE49-F238E27FC236}">
                <a16:creationId xmlns:a16="http://schemas.microsoft.com/office/drawing/2014/main" id="{2AA59F92-65F6-4D9F-83E2-FC997176FEC2}"/>
              </a:ext>
            </a:extLst>
          </p:cNvPr>
          <p:cNvSpPr>
            <a:spLocks noGrp="1"/>
          </p:cNvSpPr>
          <p:nvPr>
            <p:ph type="sldNum" sz="quarter" idx="12"/>
          </p:nvPr>
        </p:nvSpPr>
        <p:spPr/>
        <p:txBody>
          <a:bodyPr/>
          <a:lstStyle/>
          <a:p>
            <a:fld id="{7151FD41-1F17-4832-8943-613CADF4965A}" type="slidenum">
              <a:rPr lang="en-GB" smtClean="0"/>
              <a:t>5</a:t>
            </a:fld>
            <a:endParaRPr lang="en-GB"/>
          </a:p>
        </p:txBody>
      </p:sp>
    </p:spTree>
    <p:extLst>
      <p:ext uri="{BB962C8B-B14F-4D97-AF65-F5344CB8AC3E}">
        <p14:creationId xmlns:p14="http://schemas.microsoft.com/office/powerpoint/2010/main" val="1305043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F7F70-A1A0-443B-A201-937E555D8EBD}"/>
              </a:ext>
            </a:extLst>
          </p:cNvPr>
          <p:cNvSpPr>
            <a:spLocks noGrp="1"/>
          </p:cNvSpPr>
          <p:nvPr>
            <p:ph type="title"/>
          </p:nvPr>
        </p:nvSpPr>
        <p:spPr/>
        <p:txBody>
          <a:bodyPr/>
          <a:lstStyle/>
          <a:p>
            <a:r>
              <a:rPr lang="en-GB" dirty="0"/>
              <a:t>Maintenance loan</a:t>
            </a:r>
          </a:p>
        </p:txBody>
      </p:sp>
      <p:sp>
        <p:nvSpPr>
          <p:cNvPr id="3" name="Content Placeholder 2">
            <a:extLst>
              <a:ext uri="{FF2B5EF4-FFF2-40B4-BE49-F238E27FC236}">
                <a16:creationId xmlns:a16="http://schemas.microsoft.com/office/drawing/2014/main" id="{2CD62148-2E45-4BF6-B735-D4CAE2A5F916}"/>
              </a:ext>
            </a:extLst>
          </p:cNvPr>
          <p:cNvSpPr>
            <a:spLocks noGrp="1"/>
          </p:cNvSpPr>
          <p:nvPr>
            <p:ph idx="1"/>
          </p:nvPr>
        </p:nvSpPr>
        <p:spPr>
          <a:xfrm>
            <a:off x="565468" y="1609749"/>
            <a:ext cx="7503953" cy="4484571"/>
          </a:xfrm>
        </p:spPr>
        <p:txBody>
          <a:bodyPr vert="horz" lIns="91440" tIns="45720" rIns="91440" bIns="45720" rtlCol="0" anchor="t">
            <a:noAutofit/>
          </a:bodyPr>
          <a:lstStyle/>
          <a:p>
            <a:r>
              <a:rPr lang="en-US" dirty="0">
                <a:solidFill>
                  <a:schemeClr val="tx1">
                    <a:lumMod val="95000"/>
                    <a:lumOff val="5000"/>
                  </a:schemeClr>
                </a:solidFill>
                <a:cs typeface="Arial"/>
              </a:rPr>
              <a:t>Students from households with a higher income receive less generous funding, while those from families with a smaller income receive the most generous support</a:t>
            </a:r>
            <a:endParaRPr lang="en-US">
              <a:solidFill>
                <a:schemeClr val="tx1">
                  <a:lumMod val="95000"/>
                  <a:lumOff val="5000"/>
                </a:schemeClr>
              </a:solidFill>
            </a:endParaRPr>
          </a:p>
          <a:p>
            <a:r>
              <a:rPr lang="en-GB" dirty="0">
                <a:solidFill>
                  <a:schemeClr val="tx1">
                    <a:lumMod val="95000"/>
                    <a:lumOff val="5000"/>
                  </a:schemeClr>
                </a:solidFill>
                <a:cs typeface="Arial"/>
              </a:rPr>
              <a:t>The assumption is that if your parents can afford it, they help you fund the cost</a:t>
            </a:r>
          </a:p>
          <a:p>
            <a:r>
              <a:rPr lang="en-GB" dirty="0">
                <a:solidFill>
                  <a:schemeClr val="tx1">
                    <a:lumMod val="95000"/>
                    <a:lumOff val="5000"/>
                  </a:schemeClr>
                </a:solidFill>
                <a:cs typeface="Arial"/>
              </a:rPr>
              <a:t>The Maintenance Loan is paid directly into your bank account each term</a:t>
            </a:r>
          </a:p>
          <a:p>
            <a:r>
              <a:rPr lang="en-GB" dirty="0">
                <a:solidFill>
                  <a:schemeClr val="tx1">
                    <a:lumMod val="95000"/>
                    <a:lumOff val="5000"/>
                  </a:schemeClr>
                </a:solidFill>
                <a:cs typeface="Arial"/>
              </a:rPr>
              <a:t>Approximately 44% of this loan is means-tested on your residual household income (i.e. it depends how much your parents earn)</a:t>
            </a:r>
          </a:p>
          <a:p>
            <a:r>
              <a:rPr lang="en-GB" dirty="0">
                <a:solidFill>
                  <a:schemeClr val="tx1">
                    <a:lumMod val="95000"/>
                    <a:lumOff val="5000"/>
                  </a:schemeClr>
                </a:solidFill>
                <a:cs typeface="Arial"/>
              </a:rPr>
              <a:t>Paid in three instalments at the beginning of each term (Sep/Jan/Apr)</a:t>
            </a:r>
          </a:p>
          <a:p>
            <a:endParaRPr lang="en-GB" dirty="0"/>
          </a:p>
        </p:txBody>
      </p:sp>
      <p:sp>
        <p:nvSpPr>
          <p:cNvPr id="4" name="Slide Number Placeholder 3">
            <a:extLst>
              <a:ext uri="{FF2B5EF4-FFF2-40B4-BE49-F238E27FC236}">
                <a16:creationId xmlns:a16="http://schemas.microsoft.com/office/drawing/2014/main" id="{23B69074-D841-4F42-A8A9-E5E3528683F9}"/>
              </a:ext>
            </a:extLst>
          </p:cNvPr>
          <p:cNvSpPr>
            <a:spLocks noGrp="1"/>
          </p:cNvSpPr>
          <p:nvPr>
            <p:ph type="sldNum" sz="quarter" idx="12"/>
          </p:nvPr>
        </p:nvSpPr>
        <p:spPr/>
        <p:txBody>
          <a:bodyPr/>
          <a:lstStyle/>
          <a:p>
            <a:fld id="{7151FD41-1F17-4832-8943-613CADF4965A}" type="slidenum">
              <a:rPr lang="en-GB" smtClean="0"/>
              <a:t>6</a:t>
            </a:fld>
            <a:endParaRPr lang="en-GB"/>
          </a:p>
        </p:txBody>
      </p:sp>
    </p:spTree>
    <p:extLst>
      <p:ext uri="{BB962C8B-B14F-4D97-AF65-F5344CB8AC3E}">
        <p14:creationId xmlns:p14="http://schemas.microsoft.com/office/powerpoint/2010/main" val="531282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557371"/>
            <a:ext cx="7346777" cy="1320800"/>
          </a:xfrm>
        </p:spPr>
        <p:txBody>
          <a:bodyPr>
            <a:normAutofit fontScale="90000"/>
          </a:bodyPr>
          <a:lstStyle/>
          <a:p>
            <a:r>
              <a:rPr lang="en-GB" dirty="0"/>
              <a:t>Maintenance Loans for living costs</a:t>
            </a:r>
            <a:br>
              <a:rPr lang="en-GB" dirty="0"/>
            </a:br>
            <a:br>
              <a:rPr lang="en-GB" dirty="0"/>
            </a:br>
            <a:br>
              <a:rPr lang="en-GB" sz="1600" dirty="0">
                <a:solidFill>
                  <a:schemeClr val="tx1"/>
                </a:solidFill>
              </a:rPr>
            </a:br>
            <a:endParaRPr lang="en-GB" dirty="0">
              <a:solidFill>
                <a:schemeClr val="tx1"/>
              </a:solidFill>
            </a:endParaRPr>
          </a:p>
        </p:txBody>
      </p:sp>
      <p:sp>
        <p:nvSpPr>
          <p:cNvPr id="3" name="Slide Number Placeholder 2"/>
          <p:cNvSpPr>
            <a:spLocks noGrp="1"/>
          </p:cNvSpPr>
          <p:nvPr>
            <p:ph type="sldNum" sz="quarter" idx="12"/>
          </p:nvPr>
        </p:nvSpPr>
        <p:spPr/>
        <p:txBody>
          <a:bodyPr/>
          <a:lstStyle/>
          <a:p>
            <a:fld id="{7151FD41-1F17-4832-8943-613CADF4965A}" type="slidenum">
              <a:rPr lang="en-GB" smtClean="0"/>
              <a:t>7</a:t>
            </a:fld>
            <a:endParaRPr lang="en-GB"/>
          </a:p>
        </p:txBody>
      </p:sp>
      <p:sp>
        <p:nvSpPr>
          <p:cNvPr id="7" name="Content Placeholder 6">
            <a:extLst>
              <a:ext uri="{FF2B5EF4-FFF2-40B4-BE49-F238E27FC236}">
                <a16:creationId xmlns:a16="http://schemas.microsoft.com/office/drawing/2014/main" id="{0E97AEE5-5309-4E4A-92A3-9F3E085074D0}"/>
              </a:ext>
            </a:extLst>
          </p:cNvPr>
          <p:cNvSpPr>
            <a:spLocks noGrp="1"/>
          </p:cNvSpPr>
          <p:nvPr>
            <p:ph idx="1"/>
          </p:nvPr>
        </p:nvSpPr>
        <p:spPr>
          <a:xfrm>
            <a:off x="609599" y="2160590"/>
            <a:ext cx="7415690" cy="3889599"/>
          </a:xfrm>
        </p:spPr>
        <p:txBody>
          <a:bodyPr vert="horz" lIns="91440" tIns="45720" rIns="91440" bIns="45720" rtlCol="0" anchor="t">
            <a:normAutofit/>
          </a:bodyPr>
          <a:lstStyle/>
          <a:p>
            <a:r>
              <a:rPr lang="en-GB" dirty="0">
                <a:solidFill>
                  <a:schemeClr val="tx1">
                    <a:lumMod val="95000"/>
                    <a:lumOff val="5000"/>
                  </a:schemeClr>
                </a:solidFill>
              </a:rPr>
              <a:t>You get more if you move away from home</a:t>
            </a:r>
          </a:p>
          <a:p>
            <a:r>
              <a:rPr lang="en-GB" dirty="0">
                <a:solidFill>
                  <a:schemeClr val="tx1">
                    <a:lumMod val="95000"/>
                    <a:lumOff val="5000"/>
                  </a:schemeClr>
                </a:solidFill>
              </a:rPr>
              <a:t>You get more if you study in London</a:t>
            </a:r>
          </a:p>
          <a:p>
            <a:r>
              <a:rPr lang="en-GB" dirty="0">
                <a:solidFill>
                  <a:schemeClr val="tx1">
                    <a:lumMod val="95000"/>
                    <a:lumOff val="5000"/>
                  </a:schemeClr>
                </a:solidFill>
              </a:rPr>
              <a:t>You get less in your final year of study</a:t>
            </a:r>
          </a:p>
          <a:p>
            <a:r>
              <a:rPr lang="en-GB" dirty="0">
                <a:solidFill>
                  <a:schemeClr val="tx1">
                    <a:lumMod val="95000"/>
                    <a:lumOff val="5000"/>
                  </a:schemeClr>
                </a:solidFill>
              </a:rPr>
              <a:t>The more your parents earn, the less you get but there is a minimum everyone can get, regardless of what your parents earn</a:t>
            </a:r>
          </a:p>
        </p:txBody>
      </p:sp>
    </p:spTree>
    <p:extLst>
      <p:ext uri="{BB962C8B-B14F-4D97-AF65-F5344CB8AC3E}">
        <p14:creationId xmlns:p14="http://schemas.microsoft.com/office/powerpoint/2010/main" val="1265922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03122-E672-4EA9-9953-E061F7023771}"/>
              </a:ext>
            </a:extLst>
          </p:cNvPr>
          <p:cNvSpPr>
            <a:spLocks noGrp="1"/>
          </p:cNvSpPr>
          <p:nvPr>
            <p:ph type="title"/>
          </p:nvPr>
        </p:nvSpPr>
        <p:spPr/>
        <p:txBody>
          <a:bodyPr/>
          <a:lstStyle/>
          <a:p>
            <a:r>
              <a:rPr lang="en-GB" dirty="0"/>
              <a:t>Maintenance loan</a:t>
            </a:r>
            <a:br>
              <a:rPr lang="en-GB" dirty="0"/>
            </a:br>
            <a:r>
              <a:rPr lang="en-GB" dirty="0"/>
              <a:t>2023/24</a:t>
            </a:r>
          </a:p>
        </p:txBody>
      </p:sp>
      <p:graphicFrame>
        <p:nvGraphicFramePr>
          <p:cNvPr id="5" name="Content Placeholder 4">
            <a:extLst>
              <a:ext uri="{FF2B5EF4-FFF2-40B4-BE49-F238E27FC236}">
                <a16:creationId xmlns:a16="http://schemas.microsoft.com/office/drawing/2014/main" id="{C5F2DDF0-2EB4-4F55-AD80-0172A0CA838C}"/>
              </a:ext>
            </a:extLst>
          </p:cNvPr>
          <p:cNvGraphicFramePr>
            <a:graphicFrameLocks noGrp="1"/>
          </p:cNvGraphicFramePr>
          <p:nvPr>
            <p:ph idx="1"/>
            <p:extLst>
              <p:ext uri="{D42A27DB-BD31-4B8C-83A1-F6EECF244321}">
                <p14:modId xmlns:p14="http://schemas.microsoft.com/office/powerpoint/2010/main" val="3624535429"/>
              </p:ext>
            </p:extLst>
          </p:nvPr>
        </p:nvGraphicFramePr>
        <p:xfrm>
          <a:off x="1103698" y="2133417"/>
          <a:ext cx="3573478" cy="3939210"/>
        </p:xfrm>
        <a:graphic>
          <a:graphicData uri="http://schemas.openxmlformats.org/drawingml/2006/table">
            <a:tbl>
              <a:tblPr/>
              <a:tblGrid>
                <a:gridCol w="1786739">
                  <a:extLst>
                    <a:ext uri="{9D8B030D-6E8A-4147-A177-3AD203B41FA5}">
                      <a16:colId xmlns:a16="http://schemas.microsoft.com/office/drawing/2014/main" val="3714561804"/>
                    </a:ext>
                  </a:extLst>
                </a:gridCol>
                <a:gridCol w="1786739">
                  <a:extLst>
                    <a:ext uri="{9D8B030D-6E8A-4147-A177-3AD203B41FA5}">
                      <a16:colId xmlns:a16="http://schemas.microsoft.com/office/drawing/2014/main" val="3419454998"/>
                    </a:ext>
                  </a:extLst>
                </a:gridCol>
              </a:tblGrid>
              <a:tr h="743748">
                <a:tc>
                  <a:txBody>
                    <a:bodyPr/>
                    <a:lstStyle/>
                    <a:p>
                      <a:pPr algn="l" fontAlgn="t"/>
                      <a:r>
                        <a:rPr lang="en-GB" sz="1400" b="1" dirty="0">
                          <a:solidFill>
                            <a:schemeClr val="tx1">
                              <a:lumMod val="95000"/>
                              <a:lumOff val="5000"/>
                            </a:schemeClr>
                          </a:solidFill>
                          <a:effectLst/>
                        </a:rPr>
                        <a:t>Household income</a:t>
                      </a:r>
                      <a:endParaRPr lang="en-GB" sz="1400" dirty="0">
                        <a:solidFill>
                          <a:schemeClr val="tx1">
                            <a:lumMod val="95000"/>
                            <a:lumOff val="5000"/>
                          </a:schemeClr>
                        </a:solidFill>
                        <a:effectLst/>
                      </a:endParaRPr>
                    </a:p>
                  </a:txBody>
                  <a:tcPr marL="58105" marR="58105" marT="58105" marB="58105">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GB" sz="1400" b="1" dirty="0">
                          <a:solidFill>
                            <a:schemeClr val="tx1">
                              <a:lumMod val="95000"/>
                              <a:lumOff val="5000"/>
                            </a:schemeClr>
                          </a:solidFill>
                          <a:effectLst/>
                        </a:rPr>
                        <a:t>Maintenance loan</a:t>
                      </a:r>
                      <a:endParaRPr lang="en-GB" sz="1400" dirty="0">
                        <a:solidFill>
                          <a:schemeClr val="tx1">
                            <a:lumMod val="95000"/>
                            <a:lumOff val="5000"/>
                          </a:schemeClr>
                        </a:solidFill>
                        <a:effectLst/>
                      </a:endParaRPr>
                    </a:p>
                    <a:p>
                      <a:pPr algn="l" fontAlgn="t"/>
                      <a:r>
                        <a:rPr lang="en-GB" sz="1400" i="1" dirty="0">
                          <a:solidFill>
                            <a:schemeClr val="tx1">
                              <a:lumMod val="95000"/>
                              <a:lumOff val="5000"/>
                            </a:schemeClr>
                          </a:solidFill>
                          <a:effectLst/>
                        </a:rPr>
                        <a:t>Not living with parents and not in London</a:t>
                      </a:r>
                      <a:endParaRPr lang="en-GB" sz="1400" dirty="0">
                        <a:solidFill>
                          <a:schemeClr val="tx1">
                            <a:lumMod val="95000"/>
                            <a:lumOff val="5000"/>
                          </a:schemeClr>
                        </a:solidFill>
                        <a:effectLst/>
                      </a:endParaRPr>
                    </a:p>
                  </a:txBody>
                  <a:tcPr marL="58105" marR="58105" marT="58105" marB="58105">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50615990"/>
                  </a:ext>
                </a:extLst>
              </a:tr>
              <a:tr h="325390">
                <a:tc>
                  <a:txBody>
                    <a:bodyPr/>
                    <a:lstStyle/>
                    <a:p>
                      <a:pPr algn="l" fontAlgn="t"/>
                      <a:r>
                        <a:rPr lang="en-GB" sz="1400" dirty="0">
                          <a:solidFill>
                            <a:schemeClr val="tx1">
                              <a:lumMod val="95000"/>
                              <a:lumOff val="5000"/>
                            </a:schemeClr>
                          </a:solidFill>
                          <a:effectLst/>
                        </a:rPr>
                        <a:t>£0 to £25,000</a:t>
                      </a:r>
                    </a:p>
                  </a:txBody>
                  <a:tcPr marL="58105" marR="58105" marT="58105" marB="58105">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GB" sz="1400" dirty="0">
                          <a:solidFill>
                            <a:schemeClr val="tx1">
                              <a:lumMod val="95000"/>
                              <a:lumOff val="5000"/>
                            </a:schemeClr>
                          </a:solidFill>
                          <a:effectLst/>
                        </a:rPr>
                        <a:t>£9,978</a:t>
                      </a:r>
                    </a:p>
                  </a:txBody>
                  <a:tcPr marL="58105" marR="58105" marT="58105" marB="58105">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734114435"/>
                  </a:ext>
                </a:extLst>
              </a:tr>
              <a:tr h="325390">
                <a:tc>
                  <a:txBody>
                    <a:bodyPr/>
                    <a:lstStyle/>
                    <a:p>
                      <a:pPr algn="l" fontAlgn="t"/>
                      <a:r>
                        <a:rPr lang="en-GB" sz="1400" dirty="0">
                          <a:solidFill>
                            <a:schemeClr val="tx1">
                              <a:lumMod val="95000"/>
                              <a:lumOff val="5000"/>
                            </a:schemeClr>
                          </a:solidFill>
                          <a:effectLst/>
                        </a:rPr>
                        <a:t>£30,000</a:t>
                      </a:r>
                    </a:p>
                  </a:txBody>
                  <a:tcPr marL="58105" marR="58105" marT="58105" marB="58105">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GB" sz="1400" dirty="0">
                          <a:solidFill>
                            <a:schemeClr val="tx1">
                              <a:lumMod val="95000"/>
                              <a:lumOff val="5000"/>
                            </a:schemeClr>
                          </a:solidFill>
                          <a:effectLst/>
                        </a:rPr>
                        <a:t>£9,265</a:t>
                      </a:r>
                    </a:p>
                  </a:txBody>
                  <a:tcPr marL="58105" marR="58105" marT="58105" marB="58105">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942152910"/>
                  </a:ext>
                </a:extLst>
              </a:tr>
              <a:tr h="325390">
                <a:tc>
                  <a:txBody>
                    <a:bodyPr/>
                    <a:lstStyle/>
                    <a:p>
                      <a:pPr algn="l" fontAlgn="t"/>
                      <a:r>
                        <a:rPr lang="en-GB" sz="1400" dirty="0">
                          <a:solidFill>
                            <a:schemeClr val="tx1">
                              <a:lumMod val="95000"/>
                              <a:lumOff val="5000"/>
                            </a:schemeClr>
                          </a:solidFill>
                          <a:effectLst/>
                        </a:rPr>
                        <a:t>£35,000</a:t>
                      </a:r>
                    </a:p>
                  </a:txBody>
                  <a:tcPr marL="58105" marR="58105" marT="58105" marB="58105">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GB" sz="1400" dirty="0">
                          <a:solidFill>
                            <a:schemeClr val="tx1">
                              <a:lumMod val="95000"/>
                              <a:lumOff val="5000"/>
                            </a:schemeClr>
                          </a:solidFill>
                          <a:effectLst/>
                        </a:rPr>
                        <a:t>£8,552</a:t>
                      </a:r>
                      <a:endParaRPr lang="en-US">
                        <a:solidFill>
                          <a:schemeClr val="tx1">
                            <a:lumMod val="95000"/>
                            <a:lumOff val="5000"/>
                          </a:schemeClr>
                        </a:solidFill>
                      </a:endParaRPr>
                    </a:p>
                  </a:txBody>
                  <a:tcPr marL="58105" marR="58105" marT="58105" marB="58105">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801507662"/>
                  </a:ext>
                </a:extLst>
              </a:tr>
              <a:tr h="325390">
                <a:tc>
                  <a:txBody>
                    <a:bodyPr/>
                    <a:lstStyle/>
                    <a:p>
                      <a:pPr algn="l" fontAlgn="t"/>
                      <a:r>
                        <a:rPr lang="en-GB" sz="1400" dirty="0">
                          <a:solidFill>
                            <a:schemeClr val="tx1">
                              <a:lumMod val="95000"/>
                              <a:lumOff val="5000"/>
                            </a:schemeClr>
                          </a:solidFill>
                          <a:effectLst/>
                        </a:rPr>
                        <a:t>£40,000</a:t>
                      </a:r>
                    </a:p>
                  </a:txBody>
                  <a:tcPr marL="58105" marR="58105" marT="58105" marB="58105">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GB" sz="1400" dirty="0">
                          <a:solidFill>
                            <a:schemeClr val="tx1">
                              <a:lumMod val="95000"/>
                              <a:lumOff val="5000"/>
                            </a:schemeClr>
                          </a:solidFill>
                          <a:effectLst/>
                        </a:rPr>
                        <a:t>£7,839</a:t>
                      </a:r>
                    </a:p>
                  </a:txBody>
                  <a:tcPr marL="58105" marR="58105" marT="58105" marB="58105">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833953946"/>
                  </a:ext>
                </a:extLst>
              </a:tr>
              <a:tr h="325390">
                <a:tc>
                  <a:txBody>
                    <a:bodyPr/>
                    <a:lstStyle/>
                    <a:p>
                      <a:pPr algn="l" fontAlgn="t"/>
                      <a:r>
                        <a:rPr lang="en-GB" sz="1400" dirty="0">
                          <a:solidFill>
                            <a:schemeClr val="tx1">
                              <a:lumMod val="95000"/>
                              <a:lumOff val="5000"/>
                            </a:schemeClr>
                          </a:solidFill>
                          <a:effectLst/>
                        </a:rPr>
                        <a:t>£45,000</a:t>
                      </a:r>
                    </a:p>
                  </a:txBody>
                  <a:tcPr marL="58105" marR="58105" marT="58105" marB="58105">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GB" sz="1400" dirty="0">
                          <a:solidFill>
                            <a:schemeClr val="tx1">
                              <a:lumMod val="95000"/>
                              <a:lumOff val="5000"/>
                            </a:schemeClr>
                          </a:solidFill>
                          <a:effectLst/>
                        </a:rPr>
                        <a:t>£7,125</a:t>
                      </a:r>
                    </a:p>
                  </a:txBody>
                  <a:tcPr marL="58105" marR="58105" marT="58105" marB="58105">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73711675"/>
                  </a:ext>
                </a:extLst>
              </a:tr>
              <a:tr h="325390">
                <a:tc>
                  <a:txBody>
                    <a:bodyPr/>
                    <a:lstStyle/>
                    <a:p>
                      <a:pPr algn="l" fontAlgn="t"/>
                      <a:r>
                        <a:rPr lang="en-GB" sz="1400" dirty="0">
                          <a:solidFill>
                            <a:schemeClr val="tx1">
                              <a:lumMod val="95000"/>
                              <a:lumOff val="5000"/>
                            </a:schemeClr>
                          </a:solidFill>
                          <a:effectLst/>
                        </a:rPr>
                        <a:t>£50,000 </a:t>
                      </a:r>
                    </a:p>
                  </a:txBody>
                  <a:tcPr marL="58105" marR="58105" marT="58105" marB="58105">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GB" sz="1400" dirty="0">
                          <a:solidFill>
                            <a:schemeClr val="tx1">
                              <a:lumMod val="95000"/>
                              <a:lumOff val="5000"/>
                            </a:schemeClr>
                          </a:solidFill>
                          <a:effectLst/>
                        </a:rPr>
                        <a:t>£6,412</a:t>
                      </a:r>
                    </a:p>
                  </a:txBody>
                  <a:tcPr marL="58105" marR="58105" marT="58105" marB="58105">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482937777"/>
                  </a:ext>
                </a:extLst>
              </a:tr>
              <a:tr h="325390">
                <a:tc>
                  <a:txBody>
                    <a:bodyPr/>
                    <a:lstStyle/>
                    <a:p>
                      <a:pPr algn="l" fontAlgn="t"/>
                      <a:r>
                        <a:rPr lang="en-GB" sz="1400" dirty="0">
                          <a:solidFill>
                            <a:schemeClr val="tx1">
                              <a:lumMod val="95000"/>
                              <a:lumOff val="5000"/>
                            </a:schemeClr>
                          </a:solidFill>
                          <a:effectLst/>
                        </a:rPr>
                        <a:t>£55,000 </a:t>
                      </a:r>
                    </a:p>
                  </a:txBody>
                  <a:tcPr marL="58105" marR="58105" marT="58105" marB="58105">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GB" sz="1400" dirty="0">
                          <a:solidFill>
                            <a:schemeClr val="tx1">
                              <a:lumMod val="95000"/>
                              <a:lumOff val="5000"/>
                            </a:schemeClr>
                          </a:solidFill>
                          <a:effectLst/>
                        </a:rPr>
                        <a:t>£5,699 </a:t>
                      </a:r>
                    </a:p>
                  </a:txBody>
                  <a:tcPr marL="58105" marR="58105" marT="58105" marB="58105">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382929297"/>
                  </a:ext>
                </a:extLst>
              </a:tr>
              <a:tr h="325390">
                <a:tc>
                  <a:txBody>
                    <a:bodyPr/>
                    <a:lstStyle/>
                    <a:p>
                      <a:pPr algn="l" fontAlgn="t"/>
                      <a:r>
                        <a:rPr lang="en-GB" sz="1400" dirty="0">
                          <a:solidFill>
                            <a:schemeClr val="tx1">
                              <a:lumMod val="95000"/>
                              <a:lumOff val="5000"/>
                            </a:schemeClr>
                          </a:solidFill>
                          <a:effectLst/>
                        </a:rPr>
                        <a:t>£60,000 </a:t>
                      </a:r>
                    </a:p>
                  </a:txBody>
                  <a:tcPr marL="58105" marR="58105" marT="58105" marB="58105">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GB" sz="1400" dirty="0">
                          <a:solidFill>
                            <a:schemeClr val="tx1">
                              <a:lumMod val="95000"/>
                              <a:lumOff val="5000"/>
                            </a:schemeClr>
                          </a:solidFill>
                          <a:effectLst/>
                        </a:rPr>
                        <a:t>£4,986</a:t>
                      </a:r>
                    </a:p>
                  </a:txBody>
                  <a:tcPr marL="58105" marR="58105" marT="58105" marB="58105">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218905089"/>
                  </a:ext>
                </a:extLst>
              </a:tr>
              <a:tr h="333000">
                <a:tc>
                  <a:txBody>
                    <a:bodyPr/>
                    <a:lstStyle/>
                    <a:p>
                      <a:pPr lvl="0" algn="l">
                        <a:buNone/>
                      </a:pPr>
                      <a:r>
                        <a:rPr lang="en-GB" sz="1400" dirty="0">
                          <a:solidFill>
                            <a:schemeClr val="tx1">
                              <a:lumMod val="95000"/>
                              <a:lumOff val="5000"/>
                            </a:schemeClr>
                          </a:solidFill>
                          <a:effectLst/>
                        </a:rPr>
                        <a:t>£65,000 and above</a:t>
                      </a:r>
                    </a:p>
                  </a:txBody>
                  <a:tcPr marL="58104" marR="58104" marT="58104" marB="58104">
                    <a:lnL w="9524">
                      <a:solidFill>
                        <a:srgbClr val="DDDDDD"/>
                      </a:solidFill>
                    </a:lnL>
                    <a:lnR w="9524">
                      <a:solidFill>
                        <a:srgbClr val="DDDDDD"/>
                      </a:solidFill>
                    </a:lnR>
                    <a:lnT w="9525" cap="flat" cmpd="sng" algn="ctr">
                      <a:solidFill>
                        <a:srgbClr val="DDDDDD"/>
                      </a:solidFill>
                      <a:prstDash val="solid"/>
                      <a:round/>
                      <a:headEnd type="none" w="med" len="med"/>
                      <a:tailEnd type="none" w="med" len="med"/>
                    </a:lnT>
                    <a:lnB w="9524">
                      <a:solidFill>
                        <a:srgbClr val="DDDDDD"/>
                      </a:solidFill>
                    </a:lnB>
                    <a:solidFill>
                      <a:srgbClr val="FFFFFF"/>
                    </a:solidFill>
                  </a:tcPr>
                </a:tc>
                <a:tc>
                  <a:txBody>
                    <a:bodyPr/>
                    <a:lstStyle/>
                    <a:p>
                      <a:pPr lvl="0" algn="l">
                        <a:buNone/>
                      </a:pPr>
                      <a:r>
                        <a:rPr lang="en-GB" sz="1400" dirty="0">
                          <a:solidFill>
                            <a:schemeClr val="tx1">
                              <a:lumMod val="95000"/>
                              <a:lumOff val="5000"/>
                            </a:schemeClr>
                          </a:solidFill>
                          <a:effectLst/>
                        </a:rPr>
                        <a:t>£4,651</a:t>
                      </a:r>
                    </a:p>
                  </a:txBody>
                  <a:tcPr marL="58104" marR="58104" marT="58104" marB="58104">
                    <a:lnL w="9524">
                      <a:solidFill>
                        <a:srgbClr val="DDDDDD"/>
                      </a:solidFill>
                    </a:lnL>
                    <a:lnR w="9524">
                      <a:solidFill>
                        <a:srgbClr val="DDDDDD"/>
                      </a:solidFill>
                    </a:lnR>
                    <a:lnT w="9525" cap="flat" cmpd="sng" algn="ctr">
                      <a:solidFill>
                        <a:srgbClr val="DDDDDD"/>
                      </a:solidFill>
                      <a:prstDash val="solid"/>
                      <a:round/>
                      <a:headEnd type="none" w="med" len="med"/>
                      <a:tailEnd type="none" w="med" len="med"/>
                    </a:lnT>
                    <a:lnB w="9524">
                      <a:solidFill>
                        <a:srgbClr val="DDDDDD"/>
                      </a:solidFill>
                    </a:lnB>
                    <a:solidFill>
                      <a:srgbClr val="FFFFFF"/>
                    </a:solidFill>
                  </a:tcPr>
                </a:tc>
                <a:extLst>
                  <a:ext uri="{0D108BD9-81ED-4DB2-BD59-A6C34878D82A}">
                    <a16:rowId xmlns:a16="http://schemas.microsoft.com/office/drawing/2014/main" val="4035335028"/>
                  </a:ext>
                </a:extLst>
              </a:tr>
            </a:tbl>
          </a:graphicData>
        </a:graphic>
      </p:graphicFrame>
      <p:sp>
        <p:nvSpPr>
          <p:cNvPr id="4" name="Slide Number Placeholder 3">
            <a:extLst>
              <a:ext uri="{FF2B5EF4-FFF2-40B4-BE49-F238E27FC236}">
                <a16:creationId xmlns:a16="http://schemas.microsoft.com/office/drawing/2014/main" id="{2ED40F66-DA5C-4725-96AA-52D10F410A59}"/>
              </a:ext>
            </a:extLst>
          </p:cNvPr>
          <p:cNvSpPr>
            <a:spLocks noGrp="1"/>
          </p:cNvSpPr>
          <p:nvPr>
            <p:ph type="sldNum" sz="quarter" idx="12"/>
          </p:nvPr>
        </p:nvSpPr>
        <p:spPr/>
        <p:txBody>
          <a:bodyPr/>
          <a:lstStyle/>
          <a:p>
            <a:fld id="{7151FD41-1F17-4832-8943-613CADF4965A}" type="slidenum">
              <a:rPr lang="en-GB" smtClean="0"/>
              <a:t>8</a:t>
            </a:fld>
            <a:endParaRPr lang="en-GB"/>
          </a:p>
        </p:txBody>
      </p:sp>
    </p:spTree>
    <p:extLst>
      <p:ext uri="{BB962C8B-B14F-4D97-AF65-F5344CB8AC3E}">
        <p14:creationId xmlns:p14="http://schemas.microsoft.com/office/powerpoint/2010/main" val="201469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ea typeface="+mj-lt"/>
                <a:cs typeface="+mj-lt"/>
              </a:rPr>
              <a:t>Repayments</a:t>
            </a:r>
            <a:endParaRPr lang="en-US" dirty="0"/>
          </a:p>
        </p:txBody>
      </p:sp>
      <p:sp>
        <p:nvSpPr>
          <p:cNvPr id="3" name="Content Placeholder 2"/>
          <p:cNvSpPr>
            <a:spLocks noGrp="1"/>
          </p:cNvSpPr>
          <p:nvPr>
            <p:ph idx="1"/>
          </p:nvPr>
        </p:nvSpPr>
        <p:spPr/>
        <p:txBody>
          <a:bodyPr vert="horz" lIns="91440" tIns="45720" rIns="91440" bIns="45720" rtlCol="0" anchor="t">
            <a:normAutofit/>
          </a:bodyPr>
          <a:lstStyle/>
          <a:p>
            <a:r>
              <a:rPr lang="en-GB" dirty="0">
                <a:solidFill>
                  <a:schemeClr val="tx1">
                    <a:lumMod val="95000"/>
                    <a:lumOff val="5000"/>
                  </a:schemeClr>
                </a:solidFill>
              </a:rPr>
              <a:t>For approximately 83% of students - you will graduate, earn a decent salary, repay some loan each month but not actually repay the full amount in 40 years. Or you may never earn enough to repay any of your loan.</a:t>
            </a:r>
          </a:p>
          <a:p>
            <a:pPr marL="0" indent="0">
              <a:buNone/>
            </a:pPr>
            <a:r>
              <a:rPr lang="en-GB" dirty="0">
                <a:solidFill>
                  <a:schemeClr val="tx1">
                    <a:lumMod val="95000"/>
                    <a:lumOff val="5000"/>
                  </a:schemeClr>
                </a:solidFill>
              </a:rPr>
              <a:t>BUT</a:t>
            </a:r>
          </a:p>
          <a:p>
            <a:pPr marL="0" indent="0">
              <a:buNone/>
            </a:pPr>
            <a:endParaRPr lang="en-GB" dirty="0">
              <a:solidFill>
                <a:schemeClr val="tx1">
                  <a:lumMod val="95000"/>
                  <a:lumOff val="5000"/>
                </a:schemeClr>
              </a:solidFill>
            </a:endParaRPr>
          </a:p>
          <a:p>
            <a:r>
              <a:rPr lang="en-GB" dirty="0">
                <a:solidFill>
                  <a:schemeClr val="tx1">
                    <a:lumMod val="95000"/>
                    <a:lumOff val="5000"/>
                  </a:schemeClr>
                </a:solidFill>
              </a:rPr>
              <a:t>For the other 17% (very high earners) will end up paying far more than the face value of the loan</a:t>
            </a:r>
          </a:p>
          <a:p>
            <a:endParaRPr lang="en-GB" dirty="0"/>
          </a:p>
          <a:p>
            <a:pPr marL="0" indent="0">
              <a:buNone/>
            </a:pPr>
            <a:endParaRPr lang="en-GB" dirty="0"/>
          </a:p>
        </p:txBody>
      </p:sp>
      <p:sp>
        <p:nvSpPr>
          <p:cNvPr id="4" name="Slide Number Placeholder 3"/>
          <p:cNvSpPr>
            <a:spLocks noGrp="1"/>
          </p:cNvSpPr>
          <p:nvPr>
            <p:ph type="sldNum" sz="quarter" idx="12"/>
          </p:nvPr>
        </p:nvSpPr>
        <p:spPr/>
        <p:txBody>
          <a:bodyPr/>
          <a:lstStyle/>
          <a:p>
            <a:fld id="{7151FD41-1F17-4832-8943-613CADF4965A}" type="slidenum">
              <a:rPr lang="en-GB" smtClean="0"/>
              <a:t>9</a:t>
            </a:fld>
            <a:endParaRPr lang="en-GB"/>
          </a:p>
        </p:txBody>
      </p:sp>
    </p:spTree>
    <p:extLst>
      <p:ext uri="{BB962C8B-B14F-4D97-AF65-F5344CB8AC3E}">
        <p14:creationId xmlns:p14="http://schemas.microsoft.com/office/powerpoint/2010/main" val="252249303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E2ADAE0FC3C9944B7344E19F9A4A55B" ma:contentTypeVersion="13" ma:contentTypeDescription="Create a new document." ma:contentTypeScope="" ma:versionID="f9b218ebacb75bbd9e3a9c401fb9ed74">
  <xsd:schema xmlns:xsd="http://www.w3.org/2001/XMLSchema" xmlns:xs="http://www.w3.org/2001/XMLSchema" xmlns:p="http://schemas.microsoft.com/office/2006/metadata/properties" xmlns:ns3="89e6cd43-e337-4a5b-bcec-d049f41aa6b0" xmlns:ns4="6ec4211a-7270-4605-b992-ac24906e378e" targetNamespace="http://schemas.microsoft.com/office/2006/metadata/properties" ma:root="true" ma:fieldsID="3ea4661fb3658bb15ca4be7f7f764f36" ns3:_="" ns4:_="">
    <xsd:import namespace="89e6cd43-e337-4a5b-bcec-d049f41aa6b0"/>
    <xsd:import namespace="6ec4211a-7270-4605-b992-ac24906e378e"/>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4:SharedWithUsers" minOccurs="0"/>
                <xsd:element ref="ns4:SharedWithDetails" minOccurs="0"/>
                <xsd:element ref="ns4:SharingHintHash"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e6cd43-e337-4a5b-bcec-d049f41aa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_activity" ma:index="20"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ec4211a-7270-4605-b992-ac24906e378e"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89e6cd43-e337-4a5b-bcec-d049f41aa6b0" xsi:nil="true"/>
  </documentManagement>
</p:properties>
</file>

<file path=customXml/itemProps1.xml><?xml version="1.0" encoding="utf-8"?>
<ds:datastoreItem xmlns:ds="http://schemas.openxmlformats.org/officeDocument/2006/customXml" ds:itemID="{13853115-F03B-47BB-98BA-B5C5986C2250}">
  <ds:schemaRefs>
    <ds:schemaRef ds:uri="http://schemas.microsoft.com/sharepoint/v3/contenttype/forms"/>
  </ds:schemaRefs>
</ds:datastoreItem>
</file>

<file path=customXml/itemProps2.xml><?xml version="1.0" encoding="utf-8"?>
<ds:datastoreItem xmlns:ds="http://schemas.openxmlformats.org/officeDocument/2006/customXml" ds:itemID="{1CC7BDAE-A90E-493A-9EB7-11551DDAA5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9e6cd43-e337-4a5b-bcec-d049f41aa6b0"/>
    <ds:schemaRef ds:uri="6ec4211a-7270-4605-b992-ac24906e378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F443C47-2C7D-4AF8-8700-550781752304}">
  <ds:schemaRefs>
    <ds:schemaRef ds:uri="http://schemas.microsoft.com/office/2006/documentManagement/types"/>
    <ds:schemaRef ds:uri="http://schemas.openxmlformats.org/package/2006/metadata/core-properties"/>
    <ds:schemaRef ds:uri="http://schemas.microsoft.com/office/infopath/2007/PartnerControls"/>
    <ds:schemaRef ds:uri="89e6cd43-e337-4a5b-bcec-d049f41aa6b0"/>
    <ds:schemaRef ds:uri="http://purl.org/dc/terms/"/>
    <ds:schemaRef ds:uri="http://purl.org/dc/dcmitype/"/>
    <ds:schemaRef ds:uri="6ec4211a-7270-4605-b992-ac24906e378e"/>
    <ds:schemaRef ds:uri="http://schemas.microsoft.com/office/2006/metadata/propertie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Facet</Template>
  <TotalTime>2297</TotalTime>
  <Words>1782</Words>
  <Application>Microsoft Office PowerPoint</Application>
  <PresentationFormat>On-screen Show (4:3)</PresentationFormat>
  <Paragraphs>190</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Facet</vt:lpstr>
      <vt:lpstr>Student Finance </vt:lpstr>
      <vt:lpstr>Content</vt:lpstr>
      <vt:lpstr>Overview</vt:lpstr>
      <vt:lpstr>Tuition fees</vt:lpstr>
      <vt:lpstr>Maintenance costs</vt:lpstr>
      <vt:lpstr>Maintenance loan</vt:lpstr>
      <vt:lpstr>Maintenance Loans for living costs   </vt:lpstr>
      <vt:lpstr>Maintenance loan 2023/24</vt:lpstr>
      <vt:lpstr>Repayments</vt:lpstr>
      <vt:lpstr>Repayments</vt:lpstr>
      <vt:lpstr>How much do I repay?</vt:lpstr>
      <vt:lpstr>Can the loan be cancelled?</vt:lpstr>
      <vt:lpstr>Myths</vt:lpstr>
      <vt:lpstr>Interest Rates</vt:lpstr>
      <vt:lpstr>Voluntary overpaying is not a good idea</vt:lpstr>
      <vt:lpstr>When should you overpay</vt:lpstr>
      <vt:lpstr>How to apply</vt:lpstr>
      <vt:lpstr>More information</vt:lpstr>
      <vt:lpstr>PowerPoint Presentation</vt:lpstr>
      <vt:lpstr>Disabled Students’ Allowance</vt:lpstr>
      <vt:lpstr>NHS Learning Support Fund</vt:lpstr>
      <vt:lpstr>PowerPoint Presentation</vt:lpstr>
    </vt:vector>
  </TitlesOfParts>
  <Company>Bootham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Loans</dc:title>
  <dc:creator>Sarah O'keeffe</dc:creator>
  <cp:lastModifiedBy>Harriet Metcalfe</cp:lastModifiedBy>
  <cp:revision>371</cp:revision>
  <dcterms:created xsi:type="dcterms:W3CDTF">2020-04-27T08:19:33Z</dcterms:created>
  <dcterms:modified xsi:type="dcterms:W3CDTF">2024-02-07T10:30:20Z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0x0101008E2ADAE0FC3C9944B7344E19F9A4A55B</vt:lpwstr>
  </property>
</Properties>
</file>