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4" r:id="rId5"/>
    <p:sldId id="258" r:id="rId6"/>
    <p:sldId id="259" r:id="rId7"/>
    <p:sldId id="267" r:id="rId8"/>
    <p:sldId id="262" r:id="rId9"/>
    <p:sldId id="265" r:id="rId10"/>
    <p:sldId id="257" r:id="rId11"/>
    <p:sldId id="266" r:id="rId12"/>
    <p:sldId id="268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F80431-0F49-4BC1-8993-6EF13EE6A9A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027CCE4-FCD0-4AD0-9C7B-82ED75AD8384}">
      <dgm:prSet/>
      <dgm:spPr/>
      <dgm:t>
        <a:bodyPr/>
        <a:lstStyle/>
        <a:p>
          <a:r>
            <a:rPr lang="en-US"/>
            <a:t>Launching by Christmas</a:t>
          </a:r>
        </a:p>
      </dgm:t>
    </dgm:pt>
    <dgm:pt modelId="{5B09C21C-0BA5-409A-A844-C0BF7280119C}" type="parTrans" cxnId="{56B9D96E-BD11-47AE-A69D-40D5B8F11383}">
      <dgm:prSet/>
      <dgm:spPr/>
      <dgm:t>
        <a:bodyPr/>
        <a:lstStyle/>
        <a:p>
          <a:endParaRPr lang="en-US"/>
        </a:p>
      </dgm:t>
    </dgm:pt>
    <dgm:pt modelId="{757E2DF7-39B2-4735-A478-2214D5100118}" type="sibTrans" cxnId="{56B9D96E-BD11-47AE-A69D-40D5B8F11383}">
      <dgm:prSet/>
      <dgm:spPr/>
      <dgm:t>
        <a:bodyPr/>
        <a:lstStyle/>
        <a:p>
          <a:endParaRPr lang="en-US"/>
        </a:p>
      </dgm:t>
    </dgm:pt>
    <dgm:pt modelId="{AEF9CB32-7178-41A2-A096-7BEE416C438A}">
      <dgm:prSet/>
      <dgm:spPr/>
      <dgm:t>
        <a:bodyPr/>
        <a:lstStyle/>
        <a:p>
          <a:r>
            <a:rPr lang="en-US"/>
            <a:t>Areas for students (by age) and parents</a:t>
          </a:r>
        </a:p>
      </dgm:t>
    </dgm:pt>
    <dgm:pt modelId="{17A95D91-F0E2-4C78-B45E-B3F67AA55A35}" type="parTrans" cxnId="{DB0667E2-D39F-4C8F-845C-8B12B9E6ADB4}">
      <dgm:prSet/>
      <dgm:spPr/>
      <dgm:t>
        <a:bodyPr/>
        <a:lstStyle/>
        <a:p>
          <a:endParaRPr lang="en-US"/>
        </a:p>
      </dgm:t>
    </dgm:pt>
    <dgm:pt modelId="{B54A4D55-E014-4761-B988-E0F5F086C2FD}" type="sibTrans" cxnId="{DB0667E2-D39F-4C8F-845C-8B12B9E6ADB4}">
      <dgm:prSet/>
      <dgm:spPr/>
      <dgm:t>
        <a:bodyPr/>
        <a:lstStyle/>
        <a:p>
          <a:endParaRPr lang="en-US"/>
        </a:p>
      </dgm:t>
    </dgm:pt>
    <dgm:pt modelId="{4D498DEB-9F06-4CAE-A6F1-C95E7E70A7A2}">
      <dgm:prSet/>
      <dgm:spPr/>
      <dgm:t>
        <a:bodyPr/>
        <a:lstStyle/>
        <a:p>
          <a:r>
            <a:rPr lang="en-US"/>
            <a:t>Information and sources of support</a:t>
          </a:r>
        </a:p>
      </dgm:t>
    </dgm:pt>
    <dgm:pt modelId="{FEE60D74-4678-4021-A786-F5B46ABFBC6E}" type="parTrans" cxnId="{7912DDCD-6B8C-4C52-9A27-77EB9A6433ED}">
      <dgm:prSet/>
      <dgm:spPr/>
      <dgm:t>
        <a:bodyPr/>
        <a:lstStyle/>
        <a:p>
          <a:endParaRPr lang="en-US"/>
        </a:p>
      </dgm:t>
    </dgm:pt>
    <dgm:pt modelId="{9768D2F3-F6B8-47E0-964D-C1A90355F6E4}" type="sibTrans" cxnId="{7912DDCD-6B8C-4C52-9A27-77EB9A6433ED}">
      <dgm:prSet/>
      <dgm:spPr/>
      <dgm:t>
        <a:bodyPr/>
        <a:lstStyle/>
        <a:p>
          <a:endParaRPr lang="en-US"/>
        </a:p>
      </dgm:t>
    </dgm:pt>
    <dgm:pt modelId="{E506DE82-10A2-4D4D-8C7E-B2FA2BAEB1D9}">
      <dgm:prSet/>
      <dgm:spPr/>
      <dgm:t>
        <a:bodyPr/>
        <a:lstStyle/>
        <a:p>
          <a:r>
            <a:rPr lang="en-US"/>
            <a:t>Covering </a:t>
          </a:r>
        </a:p>
      </dgm:t>
    </dgm:pt>
    <dgm:pt modelId="{AF63404C-057C-4C3A-B039-15463306980A}" type="parTrans" cxnId="{3A3DB8F8-7455-4D45-81F7-F421DCB9DA55}">
      <dgm:prSet/>
      <dgm:spPr/>
      <dgm:t>
        <a:bodyPr/>
        <a:lstStyle/>
        <a:p>
          <a:endParaRPr lang="en-US"/>
        </a:p>
      </dgm:t>
    </dgm:pt>
    <dgm:pt modelId="{931ACFC4-0ACE-488F-812A-1A67EDA55F77}" type="sibTrans" cxnId="{3A3DB8F8-7455-4D45-81F7-F421DCB9DA55}">
      <dgm:prSet/>
      <dgm:spPr/>
      <dgm:t>
        <a:bodyPr/>
        <a:lstStyle/>
        <a:p>
          <a:endParaRPr lang="en-US"/>
        </a:p>
      </dgm:t>
    </dgm:pt>
    <dgm:pt modelId="{5CF5BC8F-EBC4-4A0E-BA36-B88E9555B94D}">
      <dgm:prSet/>
      <dgm:spPr/>
      <dgm:t>
        <a:bodyPr/>
        <a:lstStyle/>
        <a:p>
          <a:r>
            <a:rPr lang="en-US"/>
            <a:t>Health and Wellbeing</a:t>
          </a:r>
        </a:p>
      </dgm:t>
    </dgm:pt>
    <dgm:pt modelId="{5BC53BAF-CD1B-465C-BA53-D38BA626D034}" type="parTrans" cxnId="{F57C4A20-B825-4B3B-8AE6-8251065D2BDD}">
      <dgm:prSet/>
      <dgm:spPr/>
      <dgm:t>
        <a:bodyPr/>
        <a:lstStyle/>
        <a:p>
          <a:endParaRPr lang="en-US"/>
        </a:p>
      </dgm:t>
    </dgm:pt>
    <dgm:pt modelId="{904B289C-AABE-4216-94C3-51AE91232B05}" type="sibTrans" cxnId="{F57C4A20-B825-4B3B-8AE6-8251065D2BDD}">
      <dgm:prSet/>
      <dgm:spPr/>
      <dgm:t>
        <a:bodyPr/>
        <a:lstStyle/>
        <a:p>
          <a:endParaRPr lang="en-US"/>
        </a:p>
      </dgm:t>
    </dgm:pt>
    <dgm:pt modelId="{40B9570D-2F59-49FF-8A6A-DBE8AC58A274}">
      <dgm:prSet/>
      <dgm:spPr/>
      <dgm:t>
        <a:bodyPr/>
        <a:lstStyle/>
        <a:p>
          <a:r>
            <a:rPr lang="en-US"/>
            <a:t>Relationships and Sex Education</a:t>
          </a:r>
        </a:p>
      </dgm:t>
    </dgm:pt>
    <dgm:pt modelId="{2D7B7257-54A9-4EDC-996B-82DE536C8D27}" type="parTrans" cxnId="{A0559947-0AAD-4ADA-AE5E-8D8A2C71810F}">
      <dgm:prSet/>
      <dgm:spPr/>
      <dgm:t>
        <a:bodyPr/>
        <a:lstStyle/>
        <a:p>
          <a:endParaRPr lang="en-US"/>
        </a:p>
      </dgm:t>
    </dgm:pt>
    <dgm:pt modelId="{E0653E1F-D462-4FCF-BFDC-74C840284603}" type="sibTrans" cxnId="{A0559947-0AAD-4ADA-AE5E-8D8A2C71810F}">
      <dgm:prSet/>
      <dgm:spPr/>
      <dgm:t>
        <a:bodyPr/>
        <a:lstStyle/>
        <a:p>
          <a:endParaRPr lang="en-US"/>
        </a:p>
      </dgm:t>
    </dgm:pt>
    <dgm:pt modelId="{7BBA8B02-24AB-4324-A246-4B0FC07F2924}">
      <dgm:prSet/>
      <dgm:spPr/>
      <dgm:t>
        <a:bodyPr/>
        <a:lstStyle/>
        <a:p>
          <a:r>
            <a:rPr lang="en-US"/>
            <a:t>Careers and the Wider World</a:t>
          </a:r>
        </a:p>
      </dgm:t>
    </dgm:pt>
    <dgm:pt modelId="{FA164ACB-D5B9-4E51-82E0-49234122A58E}" type="parTrans" cxnId="{FE4C8EAB-5816-4FE7-BCAD-B225F7E8B251}">
      <dgm:prSet/>
      <dgm:spPr/>
      <dgm:t>
        <a:bodyPr/>
        <a:lstStyle/>
        <a:p>
          <a:endParaRPr lang="en-US"/>
        </a:p>
      </dgm:t>
    </dgm:pt>
    <dgm:pt modelId="{EA86F9DC-4DD5-4867-8F38-769E2BDE4DD3}" type="sibTrans" cxnId="{FE4C8EAB-5816-4FE7-BCAD-B225F7E8B251}">
      <dgm:prSet/>
      <dgm:spPr/>
      <dgm:t>
        <a:bodyPr/>
        <a:lstStyle/>
        <a:p>
          <a:endParaRPr lang="en-US"/>
        </a:p>
      </dgm:t>
    </dgm:pt>
    <dgm:pt modelId="{D888660B-27D8-4CE7-AD29-BF94590687E7}">
      <dgm:prSet/>
      <dgm:spPr/>
      <dgm:t>
        <a:bodyPr/>
        <a:lstStyle/>
        <a:p>
          <a:r>
            <a:rPr lang="en-US"/>
            <a:t>Parental feedback questionnaire</a:t>
          </a:r>
        </a:p>
      </dgm:t>
    </dgm:pt>
    <dgm:pt modelId="{E8107F31-A20B-495D-8A59-85100137B26F}" type="parTrans" cxnId="{BAA1D625-791D-4D77-80F4-396B140D6AEE}">
      <dgm:prSet/>
      <dgm:spPr/>
      <dgm:t>
        <a:bodyPr/>
        <a:lstStyle/>
        <a:p>
          <a:endParaRPr lang="en-US"/>
        </a:p>
      </dgm:t>
    </dgm:pt>
    <dgm:pt modelId="{26189EA3-4F79-4CB7-AF9D-8ADE08BBD601}" type="sibTrans" cxnId="{BAA1D625-791D-4D77-80F4-396B140D6AEE}">
      <dgm:prSet/>
      <dgm:spPr/>
      <dgm:t>
        <a:bodyPr/>
        <a:lstStyle/>
        <a:p>
          <a:endParaRPr lang="en-US"/>
        </a:p>
      </dgm:t>
    </dgm:pt>
    <dgm:pt modelId="{79CB657E-226B-4817-8BC5-B4E9079CBB74}">
      <dgm:prSet/>
      <dgm:spPr/>
      <dgm:t>
        <a:bodyPr/>
        <a:lstStyle/>
        <a:p>
          <a:r>
            <a:rPr lang="en-US"/>
            <a:t>Ask It Basket</a:t>
          </a:r>
        </a:p>
      </dgm:t>
    </dgm:pt>
    <dgm:pt modelId="{FBFD91C4-EEA5-49E6-913D-F56659EE3370}" type="parTrans" cxnId="{BC633B0C-4824-4CE2-AFF6-359E71FCF842}">
      <dgm:prSet/>
      <dgm:spPr/>
      <dgm:t>
        <a:bodyPr/>
        <a:lstStyle/>
        <a:p>
          <a:endParaRPr lang="en-US"/>
        </a:p>
      </dgm:t>
    </dgm:pt>
    <dgm:pt modelId="{EA90BC4B-CE20-4669-930C-F2FBB5E7CCFA}" type="sibTrans" cxnId="{BC633B0C-4824-4CE2-AFF6-359E71FCF842}">
      <dgm:prSet/>
      <dgm:spPr/>
      <dgm:t>
        <a:bodyPr/>
        <a:lstStyle/>
        <a:p>
          <a:endParaRPr lang="en-US"/>
        </a:p>
      </dgm:t>
    </dgm:pt>
    <dgm:pt modelId="{FBBAB1A0-6E19-46A9-9303-6B83A8654435}" type="pres">
      <dgm:prSet presAssocID="{6AF80431-0F49-4BC1-8993-6EF13EE6A9A1}" presName="diagram" presStyleCnt="0">
        <dgm:presLayoutVars>
          <dgm:dir/>
          <dgm:resizeHandles val="exact"/>
        </dgm:presLayoutVars>
      </dgm:prSet>
      <dgm:spPr/>
    </dgm:pt>
    <dgm:pt modelId="{F578A78E-29FD-4D20-8076-610BF1EB26E0}" type="pres">
      <dgm:prSet presAssocID="{4027CCE4-FCD0-4AD0-9C7B-82ED75AD8384}" presName="node" presStyleLbl="node1" presStyleIdx="0" presStyleCnt="6">
        <dgm:presLayoutVars>
          <dgm:bulletEnabled val="1"/>
        </dgm:presLayoutVars>
      </dgm:prSet>
      <dgm:spPr/>
    </dgm:pt>
    <dgm:pt modelId="{794A8C81-F44F-4915-9D75-D69A283A5F17}" type="pres">
      <dgm:prSet presAssocID="{757E2DF7-39B2-4735-A478-2214D5100118}" presName="sibTrans" presStyleCnt="0"/>
      <dgm:spPr/>
    </dgm:pt>
    <dgm:pt modelId="{B707C5C8-5DF5-4019-9A52-40DC53D3B6D6}" type="pres">
      <dgm:prSet presAssocID="{AEF9CB32-7178-41A2-A096-7BEE416C438A}" presName="node" presStyleLbl="node1" presStyleIdx="1" presStyleCnt="6">
        <dgm:presLayoutVars>
          <dgm:bulletEnabled val="1"/>
        </dgm:presLayoutVars>
      </dgm:prSet>
      <dgm:spPr/>
    </dgm:pt>
    <dgm:pt modelId="{01828F90-1FA4-417F-9047-D505677D9C91}" type="pres">
      <dgm:prSet presAssocID="{B54A4D55-E014-4761-B988-E0F5F086C2FD}" presName="sibTrans" presStyleCnt="0"/>
      <dgm:spPr/>
    </dgm:pt>
    <dgm:pt modelId="{6AD98DD9-EBF0-467D-B965-D2FB064BCD4F}" type="pres">
      <dgm:prSet presAssocID="{4D498DEB-9F06-4CAE-A6F1-C95E7E70A7A2}" presName="node" presStyleLbl="node1" presStyleIdx="2" presStyleCnt="6">
        <dgm:presLayoutVars>
          <dgm:bulletEnabled val="1"/>
        </dgm:presLayoutVars>
      </dgm:prSet>
      <dgm:spPr/>
    </dgm:pt>
    <dgm:pt modelId="{ED62453E-1108-438C-A7E8-B501C131DBED}" type="pres">
      <dgm:prSet presAssocID="{9768D2F3-F6B8-47E0-964D-C1A90355F6E4}" presName="sibTrans" presStyleCnt="0"/>
      <dgm:spPr/>
    </dgm:pt>
    <dgm:pt modelId="{18187172-AEBC-452C-A970-E4D1070172E2}" type="pres">
      <dgm:prSet presAssocID="{E506DE82-10A2-4D4D-8C7E-B2FA2BAEB1D9}" presName="node" presStyleLbl="node1" presStyleIdx="3" presStyleCnt="6">
        <dgm:presLayoutVars>
          <dgm:bulletEnabled val="1"/>
        </dgm:presLayoutVars>
      </dgm:prSet>
      <dgm:spPr/>
    </dgm:pt>
    <dgm:pt modelId="{0CD426E4-5729-42CB-9142-0A591B889CD9}" type="pres">
      <dgm:prSet presAssocID="{931ACFC4-0ACE-488F-812A-1A67EDA55F77}" presName="sibTrans" presStyleCnt="0"/>
      <dgm:spPr/>
    </dgm:pt>
    <dgm:pt modelId="{6A349768-F691-4CE6-8B65-1F653CDFB13C}" type="pres">
      <dgm:prSet presAssocID="{D888660B-27D8-4CE7-AD29-BF94590687E7}" presName="node" presStyleLbl="node1" presStyleIdx="4" presStyleCnt="6">
        <dgm:presLayoutVars>
          <dgm:bulletEnabled val="1"/>
        </dgm:presLayoutVars>
      </dgm:prSet>
      <dgm:spPr/>
    </dgm:pt>
    <dgm:pt modelId="{62A2F5A1-52DE-42A0-B73F-F0A5566250F1}" type="pres">
      <dgm:prSet presAssocID="{26189EA3-4F79-4CB7-AF9D-8ADE08BBD601}" presName="sibTrans" presStyleCnt="0"/>
      <dgm:spPr/>
    </dgm:pt>
    <dgm:pt modelId="{498308FA-C089-4534-8391-B98F5EDBA4B2}" type="pres">
      <dgm:prSet presAssocID="{79CB657E-226B-4817-8BC5-B4E9079CBB74}" presName="node" presStyleLbl="node1" presStyleIdx="5" presStyleCnt="6">
        <dgm:presLayoutVars>
          <dgm:bulletEnabled val="1"/>
        </dgm:presLayoutVars>
      </dgm:prSet>
      <dgm:spPr/>
    </dgm:pt>
  </dgm:ptLst>
  <dgm:cxnLst>
    <dgm:cxn modelId="{BC633B0C-4824-4CE2-AFF6-359E71FCF842}" srcId="{6AF80431-0F49-4BC1-8993-6EF13EE6A9A1}" destId="{79CB657E-226B-4817-8BC5-B4E9079CBB74}" srcOrd="5" destOrd="0" parTransId="{FBFD91C4-EEA5-49E6-913D-F56659EE3370}" sibTransId="{EA90BC4B-CE20-4669-930C-F2FBB5E7CCFA}"/>
    <dgm:cxn modelId="{9BC2C70F-96CC-4249-959C-536263299A32}" type="presOf" srcId="{4D498DEB-9F06-4CAE-A6F1-C95E7E70A7A2}" destId="{6AD98DD9-EBF0-467D-B965-D2FB064BCD4F}" srcOrd="0" destOrd="0" presId="urn:microsoft.com/office/officeart/2005/8/layout/default"/>
    <dgm:cxn modelId="{46EAD012-7E90-4512-9B93-709FF8C509B2}" type="presOf" srcId="{E506DE82-10A2-4D4D-8C7E-B2FA2BAEB1D9}" destId="{18187172-AEBC-452C-A970-E4D1070172E2}" srcOrd="0" destOrd="0" presId="urn:microsoft.com/office/officeart/2005/8/layout/default"/>
    <dgm:cxn modelId="{F57C4A20-B825-4B3B-8AE6-8251065D2BDD}" srcId="{E506DE82-10A2-4D4D-8C7E-B2FA2BAEB1D9}" destId="{5CF5BC8F-EBC4-4A0E-BA36-B88E9555B94D}" srcOrd="0" destOrd="0" parTransId="{5BC53BAF-CD1B-465C-BA53-D38BA626D034}" sibTransId="{904B289C-AABE-4216-94C3-51AE91232B05}"/>
    <dgm:cxn modelId="{BAA1D625-791D-4D77-80F4-396B140D6AEE}" srcId="{6AF80431-0F49-4BC1-8993-6EF13EE6A9A1}" destId="{D888660B-27D8-4CE7-AD29-BF94590687E7}" srcOrd="4" destOrd="0" parTransId="{E8107F31-A20B-495D-8A59-85100137B26F}" sibTransId="{26189EA3-4F79-4CB7-AF9D-8ADE08BBD601}"/>
    <dgm:cxn modelId="{15521A34-10ED-4FD6-806E-81E10C19A1E6}" type="presOf" srcId="{5CF5BC8F-EBC4-4A0E-BA36-B88E9555B94D}" destId="{18187172-AEBC-452C-A970-E4D1070172E2}" srcOrd="0" destOrd="1" presId="urn:microsoft.com/office/officeart/2005/8/layout/default"/>
    <dgm:cxn modelId="{9096043C-5B30-4DF6-B6F0-DE63EF557332}" type="presOf" srcId="{40B9570D-2F59-49FF-8A6A-DBE8AC58A274}" destId="{18187172-AEBC-452C-A970-E4D1070172E2}" srcOrd="0" destOrd="2" presId="urn:microsoft.com/office/officeart/2005/8/layout/default"/>
    <dgm:cxn modelId="{6A314A3C-8750-406E-8A51-51338AF57C72}" type="presOf" srcId="{4027CCE4-FCD0-4AD0-9C7B-82ED75AD8384}" destId="{F578A78E-29FD-4D20-8076-610BF1EB26E0}" srcOrd="0" destOrd="0" presId="urn:microsoft.com/office/officeart/2005/8/layout/default"/>
    <dgm:cxn modelId="{D24B0E47-3365-41D9-88E7-4DE54FEA9FF4}" type="presOf" srcId="{D888660B-27D8-4CE7-AD29-BF94590687E7}" destId="{6A349768-F691-4CE6-8B65-1F653CDFB13C}" srcOrd="0" destOrd="0" presId="urn:microsoft.com/office/officeart/2005/8/layout/default"/>
    <dgm:cxn modelId="{A0559947-0AAD-4ADA-AE5E-8D8A2C71810F}" srcId="{E506DE82-10A2-4D4D-8C7E-B2FA2BAEB1D9}" destId="{40B9570D-2F59-49FF-8A6A-DBE8AC58A274}" srcOrd="1" destOrd="0" parTransId="{2D7B7257-54A9-4EDC-996B-82DE536C8D27}" sibTransId="{E0653E1F-D462-4FCF-BFDC-74C840284603}"/>
    <dgm:cxn modelId="{F9F60349-3242-4A2F-B357-524CA349E414}" type="presOf" srcId="{AEF9CB32-7178-41A2-A096-7BEE416C438A}" destId="{B707C5C8-5DF5-4019-9A52-40DC53D3B6D6}" srcOrd="0" destOrd="0" presId="urn:microsoft.com/office/officeart/2005/8/layout/default"/>
    <dgm:cxn modelId="{56B9D96E-BD11-47AE-A69D-40D5B8F11383}" srcId="{6AF80431-0F49-4BC1-8993-6EF13EE6A9A1}" destId="{4027CCE4-FCD0-4AD0-9C7B-82ED75AD8384}" srcOrd="0" destOrd="0" parTransId="{5B09C21C-0BA5-409A-A844-C0BF7280119C}" sibTransId="{757E2DF7-39B2-4735-A478-2214D5100118}"/>
    <dgm:cxn modelId="{D1E5196F-5E19-4815-BBF9-F6F04E778B1B}" type="presOf" srcId="{79CB657E-226B-4817-8BC5-B4E9079CBB74}" destId="{498308FA-C089-4534-8391-B98F5EDBA4B2}" srcOrd="0" destOrd="0" presId="urn:microsoft.com/office/officeart/2005/8/layout/default"/>
    <dgm:cxn modelId="{C19BC47D-CF6B-4B03-A1D3-EEC560056E63}" type="presOf" srcId="{7BBA8B02-24AB-4324-A246-4B0FC07F2924}" destId="{18187172-AEBC-452C-A970-E4D1070172E2}" srcOrd="0" destOrd="3" presId="urn:microsoft.com/office/officeart/2005/8/layout/default"/>
    <dgm:cxn modelId="{FE4C8EAB-5816-4FE7-BCAD-B225F7E8B251}" srcId="{E506DE82-10A2-4D4D-8C7E-B2FA2BAEB1D9}" destId="{7BBA8B02-24AB-4324-A246-4B0FC07F2924}" srcOrd="2" destOrd="0" parTransId="{FA164ACB-D5B9-4E51-82E0-49234122A58E}" sibTransId="{EA86F9DC-4DD5-4867-8F38-769E2BDE4DD3}"/>
    <dgm:cxn modelId="{E8E20DB5-765C-487D-8050-198261C2787C}" type="presOf" srcId="{6AF80431-0F49-4BC1-8993-6EF13EE6A9A1}" destId="{FBBAB1A0-6E19-46A9-9303-6B83A8654435}" srcOrd="0" destOrd="0" presId="urn:microsoft.com/office/officeart/2005/8/layout/default"/>
    <dgm:cxn modelId="{7912DDCD-6B8C-4C52-9A27-77EB9A6433ED}" srcId="{6AF80431-0F49-4BC1-8993-6EF13EE6A9A1}" destId="{4D498DEB-9F06-4CAE-A6F1-C95E7E70A7A2}" srcOrd="2" destOrd="0" parTransId="{FEE60D74-4678-4021-A786-F5B46ABFBC6E}" sibTransId="{9768D2F3-F6B8-47E0-964D-C1A90355F6E4}"/>
    <dgm:cxn modelId="{DB0667E2-D39F-4C8F-845C-8B12B9E6ADB4}" srcId="{6AF80431-0F49-4BC1-8993-6EF13EE6A9A1}" destId="{AEF9CB32-7178-41A2-A096-7BEE416C438A}" srcOrd="1" destOrd="0" parTransId="{17A95D91-F0E2-4C78-B45E-B3F67AA55A35}" sibTransId="{B54A4D55-E014-4761-B988-E0F5F086C2FD}"/>
    <dgm:cxn modelId="{3A3DB8F8-7455-4D45-81F7-F421DCB9DA55}" srcId="{6AF80431-0F49-4BC1-8993-6EF13EE6A9A1}" destId="{E506DE82-10A2-4D4D-8C7E-B2FA2BAEB1D9}" srcOrd="3" destOrd="0" parTransId="{AF63404C-057C-4C3A-B039-15463306980A}" sibTransId="{931ACFC4-0ACE-488F-812A-1A67EDA55F77}"/>
    <dgm:cxn modelId="{29521596-48CF-4019-AE99-EC7B1CDE1132}" type="presParOf" srcId="{FBBAB1A0-6E19-46A9-9303-6B83A8654435}" destId="{F578A78E-29FD-4D20-8076-610BF1EB26E0}" srcOrd="0" destOrd="0" presId="urn:microsoft.com/office/officeart/2005/8/layout/default"/>
    <dgm:cxn modelId="{34A5DC12-46CE-4E88-BE26-98267E5C8224}" type="presParOf" srcId="{FBBAB1A0-6E19-46A9-9303-6B83A8654435}" destId="{794A8C81-F44F-4915-9D75-D69A283A5F17}" srcOrd="1" destOrd="0" presId="urn:microsoft.com/office/officeart/2005/8/layout/default"/>
    <dgm:cxn modelId="{B65A6C42-FC49-498C-91BE-1AB0BC338827}" type="presParOf" srcId="{FBBAB1A0-6E19-46A9-9303-6B83A8654435}" destId="{B707C5C8-5DF5-4019-9A52-40DC53D3B6D6}" srcOrd="2" destOrd="0" presId="urn:microsoft.com/office/officeart/2005/8/layout/default"/>
    <dgm:cxn modelId="{558CE9CC-1E04-47F4-9C8B-E0846466DB31}" type="presParOf" srcId="{FBBAB1A0-6E19-46A9-9303-6B83A8654435}" destId="{01828F90-1FA4-417F-9047-D505677D9C91}" srcOrd="3" destOrd="0" presId="urn:microsoft.com/office/officeart/2005/8/layout/default"/>
    <dgm:cxn modelId="{64C87FBA-FEEF-452C-9745-EE6899B037E1}" type="presParOf" srcId="{FBBAB1A0-6E19-46A9-9303-6B83A8654435}" destId="{6AD98DD9-EBF0-467D-B965-D2FB064BCD4F}" srcOrd="4" destOrd="0" presId="urn:microsoft.com/office/officeart/2005/8/layout/default"/>
    <dgm:cxn modelId="{10CDCB67-B261-415D-A996-C6A723EED155}" type="presParOf" srcId="{FBBAB1A0-6E19-46A9-9303-6B83A8654435}" destId="{ED62453E-1108-438C-A7E8-B501C131DBED}" srcOrd="5" destOrd="0" presId="urn:microsoft.com/office/officeart/2005/8/layout/default"/>
    <dgm:cxn modelId="{31141F7C-728A-4CCA-A20B-1E155C8C97F2}" type="presParOf" srcId="{FBBAB1A0-6E19-46A9-9303-6B83A8654435}" destId="{18187172-AEBC-452C-A970-E4D1070172E2}" srcOrd="6" destOrd="0" presId="urn:microsoft.com/office/officeart/2005/8/layout/default"/>
    <dgm:cxn modelId="{720AEED7-3A96-4FF3-9345-1D85508BF188}" type="presParOf" srcId="{FBBAB1A0-6E19-46A9-9303-6B83A8654435}" destId="{0CD426E4-5729-42CB-9142-0A591B889CD9}" srcOrd="7" destOrd="0" presId="urn:microsoft.com/office/officeart/2005/8/layout/default"/>
    <dgm:cxn modelId="{B6DF6F87-C894-4D06-AE3E-747F6C3F2D31}" type="presParOf" srcId="{FBBAB1A0-6E19-46A9-9303-6B83A8654435}" destId="{6A349768-F691-4CE6-8B65-1F653CDFB13C}" srcOrd="8" destOrd="0" presId="urn:microsoft.com/office/officeart/2005/8/layout/default"/>
    <dgm:cxn modelId="{599C0A80-CBA7-47DC-B2E7-F68D1AB295E8}" type="presParOf" srcId="{FBBAB1A0-6E19-46A9-9303-6B83A8654435}" destId="{62A2F5A1-52DE-42A0-B73F-F0A5566250F1}" srcOrd="9" destOrd="0" presId="urn:microsoft.com/office/officeart/2005/8/layout/default"/>
    <dgm:cxn modelId="{53224A62-10BB-4563-AF38-3FD9B4BB07A4}" type="presParOf" srcId="{FBBAB1A0-6E19-46A9-9303-6B83A8654435}" destId="{498308FA-C089-4534-8391-B98F5EDBA4B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8A78E-29FD-4D20-8076-610BF1EB26E0}">
      <dsp:nvSpPr>
        <dsp:cNvPr id="0" name=""/>
        <dsp:cNvSpPr/>
      </dsp:nvSpPr>
      <dsp:spPr>
        <a:xfrm>
          <a:off x="287912" y="535"/>
          <a:ext cx="2756380" cy="16538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Launching by Christmas</a:t>
          </a:r>
        </a:p>
      </dsp:txBody>
      <dsp:txXfrm>
        <a:off x="287912" y="535"/>
        <a:ext cx="2756380" cy="1653828"/>
      </dsp:txXfrm>
    </dsp:sp>
    <dsp:sp modelId="{B707C5C8-5DF5-4019-9A52-40DC53D3B6D6}">
      <dsp:nvSpPr>
        <dsp:cNvPr id="0" name=""/>
        <dsp:cNvSpPr/>
      </dsp:nvSpPr>
      <dsp:spPr>
        <a:xfrm>
          <a:off x="3319931" y="535"/>
          <a:ext cx="2756380" cy="16538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Areas for students (by age) and parents</a:t>
          </a:r>
        </a:p>
      </dsp:txBody>
      <dsp:txXfrm>
        <a:off x="3319931" y="535"/>
        <a:ext cx="2756380" cy="1653828"/>
      </dsp:txXfrm>
    </dsp:sp>
    <dsp:sp modelId="{6AD98DD9-EBF0-467D-B965-D2FB064BCD4F}">
      <dsp:nvSpPr>
        <dsp:cNvPr id="0" name=""/>
        <dsp:cNvSpPr/>
      </dsp:nvSpPr>
      <dsp:spPr>
        <a:xfrm>
          <a:off x="287912" y="1930001"/>
          <a:ext cx="2756380" cy="16538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Information and sources of support</a:t>
          </a:r>
        </a:p>
      </dsp:txBody>
      <dsp:txXfrm>
        <a:off x="287912" y="1930001"/>
        <a:ext cx="2756380" cy="1653828"/>
      </dsp:txXfrm>
    </dsp:sp>
    <dsp:sp modelId="{18187172-AEBC-452C-A970-E4D1070172E2}">
      <dsp:nvSpPr>
        <dsp:cNvPr id="0" name=""/>
        <dsp:cNvSpPr/>
      </dsp:nvSpPr>
      <dsp:spPr>
        <a:xfrm>
          <a:off x="3319931" y="1930001"/>
          <a:ext cx="2756380" cy="16538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Covering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Health and Wellbeing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Relationships and Sex Education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Careers and the Wider World</a:t>
          </a:r>
        </a:p>
      </dsp:txBody>
      <dsp:txXfrm>
        <a:off x="3319931" y="1930001"/>
        <a:ext cx="2756380" cy="1653828"/>
      </dsp:txXfrm>
    </dsp:sp>
    <dsp:sp modelId="{6A349768-F691-4CE6-8B65-1F653CDFB13C}">
      <dsp:nvSpPr>
        <dsp:cNvPr id="0" name=""/>
        <dsp:cNvSpPr/>
      </dsp:nvSpPr>
      <dsp:spPr>
        <a:xfrm>
          <a:off x="287912" y="3859468"/>
          <a:ext cx="2756380" cy="165382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Parental feedback questionnaire</a:t>
          </a:r>
        </a:p>
      </dsp:txBody>
      <dsp:txXfrm>
        <a:off x="287912" y="3859468"/>
        <a:ext cx="2756380" cy="1653828"/>
      </dsp:txXfrm>
    </dsp:sp>
    <dsp:sp modelId="{498308FA-C089-4534-8391-B98F5EDBA4B2}">
      <dsp:nvSpPr>
        <dsp:cNvPr id="0" name=""/>
        <dsp:cNvSpPr/>
      </dsp:nvSpPr>
      <dsp:spPr>
        <a:xfrm>
          <a:off x="3319931" y="3859468"/>
          <a:ext cx="2756380" cy="16538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Ask It Basket</a:t>
          </a:r>
        </a:p>
      </dsp:txBody>
      <dsp:txXfrm>
        <a:off x="3319931" y="3859468"/>
        <a:ext cx="2756380" cy="1653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adlet.com/boothambeth/RSE202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8716" y="955309"/>
            <a:ext cx="7074568" cy="2898975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rgbClr val="FFFFFF"/>
                </a:solidFill>
                <a:cs typeface="Calibri Light"/>
              </a:rPr>
              <a:t>RSE Consultation</a:t>
            </a:r>
            <a:endParaRPr lang="en-US" sz="66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4916" y="4533813"/>
            <a:ext cx="6930189" cy="938463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C1301-1F07-4EFD-81FF-428B0157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966" y="213555"/>
            <a:ext cx="3812935" cy="179228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/>
              <a:t>At 11?</a:t>
            </a:r>
            <a:endParaRPr lang="en-US" sz="2000" dirty="0">
              <a:cs typeface="Calibri"/>
            </a:endParaRPr>
          </a:p>
          <a:p>
            <a:r>
              <a:rPr lang="en-US" sz="2000" dirty="0"/>
              <a:t>At 13?</a:t>
            </a:r>
            <a:endParaRPr lang="en-US" sz="2000" dirty="0">
              <a:cs typeface="Calibri"/>
            </a:endParaRPr>
          </a:p>
          <a:p>
            <a:r>
              <a:rPr lang="en-US" sz="2000" dirty="0"/>
              <a:t>At 16?</a:t>
            </a:r>
            <a:endParaRPr lang="en-US" sz="2000" dirty="0">
              <a:cs typeface="Calibri"/>
            </a:endParaRPr>
          </a:p>
          <a:p>
            <a:r>
              <a:rPr lang="en-US" sz="2000" dirty="0"/>
              <a:t>At 18?</a:t>
            </a:r>
          </a:p>
          <a:p>
            <a:pPr marL="0"/>
            <a:r>
              <a:rPr lang="en-US" sz="2000" dirty="0"/>
              <a:t>Knowledge, skills, values, attitudes</a:t>
            </a:r>
            <a:endParaRPr lang="en-US" sz="2000" dirty="0">
              <a:cs typeface="Calibri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C70AA4-02BF-410C-B8C2-049EA03A7152}"/>
              </a:ext>
            </a:extLst>
          </p:cNvPr>
          <p:cNvSpPr txBox="1"/>
          <p:nvPr/>
        </p:nvSpPr>
        <p:spPr>
          <a:xfrm>
            <a:off x="8012328" y="3143438"/>
            <a:ext cx="3848432" cy="2794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hlinkClick r:id="rId2"/>
              </a:rPr>
              <a:t>https://padlet.com/boothambeth/RSE2021</a:t>
            </a:r>
            <a:r>
              <a:rPr lang="en-US" sz="280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7E2336-3818-4B1B-9CBC-D2071611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693" y="2005836"/>
            <a:ext cx="3480818" cy="24247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Padlet: What do you think our young people should know?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C1BA-C7C3-4317-90C5-9058EA7F2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917" y="1675380"/>
            <a:ext cx="3914640" cy="24642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22CE84-B69A-4D86-BF48-0F986C44C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087" y="4546630"/>
            <a:ext cx="4770908" cy="2055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3AF3C6-2559-4AAC-97FF-1BB15B17E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3082" y="5095384"/>
            <a:ext cx="56388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58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417B-7FB3-451B-8CCC-EAC95726D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Bootham Curriculum: Schoolrooms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8CEFF4-E008-442D-85EA-897DD7BBA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505" y="2916522"/>
            <a:ext cx="11157358" cy="15032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F41904-26F4-482D-8AD9-49CB8D2C7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05" y="1408002"/>
            <a:ext cx="11157358" cy="14078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402882-F8C6-407F-AFE5-15B3638E4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505" y="4520478"/>
            <a:ext cx="11157358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4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417B-7FB3-451B-8CCC-EAC95726D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Bootham Curriculum: Seniors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632771-9C8C-4444-AB02-20F41BA61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35" y="1493151"/>
            <a:ext cx="11015529" cy="1837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55C0-1E6D-4FCF-AD76-626C115FE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35" y="3527049"/>
            <a:ext cx="11015529" cy="16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73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DB8B72-0ABF-44DC-8730-79FF61248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>
                <a:cs typeface="Calibri Light"/>
              </a:rPr>
              <a:t>PSHE Portal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E53C18-522A-4CC7-BEDE-65CA8EC48C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22706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14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F6D88F-C38E-457B-9E1F-D5CFC97D3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RSE?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31B234-0859-4853-A839-2F5FEB37C70E}"/>
              </a:ext>
            </a:extLst>
          </p:cNvPr>
          <p:cNvSpPr txBox="1"/>
          <p:nvPr/>
        </p:nvSpPr>
        <p:spPr>
          <a:xfrm>
            <a:off x="6256020" y="2701427"/>
            <a:ext cx="4554501" cy="269996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Helping young people to form relationships and develop in ways  which are: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Age appropriate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Safe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Supported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Fulfilling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Healthy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EB089-DE15-44E7-A661-1D34C7C75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503" y="3204912"/>
            <a:ext cx="3971925" cy="186690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37CFAD3-A2BC-4F8E-809D-CCB6993BF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99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537289-B1A4-48D2-ABF2-CDC22FD88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PSHE and RSE at Bootham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2C125-F9AA-4EF5-B520-B460F8350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>
                <a:cs typeface="Calibri"/>
              </a:rPr>
              <a:t>Why?</a:t>
            </a:r>
          </a:p>
          <a:p>
            <a:pPr lvl="1"/>
            <a:r>
              <a:rPr lang="en-US" dirty="0">
                <a:cs typeface="Calibri"/>
              </a:rPr>
              <a:t>Part of the school commitment to "liberate and equip its young people to flourish as adults and to live adventurous lives that will serve to create a better world."</a:t>
            </a:r>
          </a:p>
          <a:p>
            <a:r>
              <a:rPr lang="en-US" sz="2400" dirty="0">
                <a:cs typeface="Calibri"/>
              </a:rPr>
              <a:t>When?</a:t>
            </a:r>
          </a:p>
          <a:p>
            <a:pPr lvl="1"/>
            <a:r>
              <a:rPr lang="en-US" dirty="0">
                <a:cs typeface="Calibri"/>
              </a:rPr>
              <a:t>PSHE lessons in Schoolrooms (1 lesson a week) and Seniors (1 lesson a fortnight)</a:t>
            </a:r>
          </a:p>
          <a:p>
            <a:pPr lvl="1"/>
            <a:r>
              <a:rPr lang="en-US" dirty="0">
                <a:cs typeface="Calibri"/>
              </a:rPr>
              <a:t>College talks as part of Specials series.</a:t>
            </a:r>
          </a:p>
          <a:p>
            <a:r>
              <a:rPr lang="en-US" sz="2400" dirty="0">
                <a:cs typeface="Calibri"/>
              </a:rPr>
              <a:t>With whom?</a:t>
            </a:r>
          </a:p>
          <a:p>
            <a:pPr lvl="1"/>
            <a:r>
              <a:rPr lang="en-US" dirty="0">
                <a:cs typeface="Calibri"/>
              </a:rPr>
              <a:t>Beth (Head of Wellbeing, Head of </a:t>
            </a:r>
            <a:r>
              <a:rPr lang="en-US" dirty="0" err="1">
                <a:cs typeface="Calibri"/>
              </a:rPr>
              <a:t>Usch</a:t>
            </a:r>
            <a:r>
              <a:rPr lang="en-US" dirty="0">
                <a:cs typeface="Calibri"/>
              </a:rPr>
              <a:t>, experience as a Deputy DSL in two schools)</a:t>
            </a:r>
          </a:p>
          <a:p>
            <a:pPr lvl="1"/>
            <a:r>
              <a:rPr lang="en-US" dirty="0">
                <a:cs typeface="Calibri"/>
              </a:rPr>
              <a:t>Other members of the team include members of the health </a:t>
            </a:r>
            <a:r>
              <a:rPr lang="en-US" dirty="0" err="1">
                <a:cs typeface="Calibri"/>
              </a:rPr>
              <a:t>centre</a:t>
            </a:r>
            <a:r>
              <a:rPr lang="en-US" dirty="0">
                <a:cs typeface="Calibri"/>
              </a:rPr>
              <a:t> team, deputy DSL and members of the pastoral team.</a:t>
            </a:r>
          </a:p>
          <a:p>
            <a:pPr lvl="1"/>
            <a:r>
              <a:rPr lang="en-US" dirty="0">
                <a:cs typeface="Calibri"/>
              </a:rPr>
              <a:t>Relevant training undertaken and best practice shared within department meetings. </a:t>
            </a:r>
          </a:p>
          <a:p>
            <a:endParaRPr lang="en-US" sz="15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644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1D3D-0802-462F-9829-1975506B1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latin typeface="+mj-lt"/>
                <a:ea typeface="+mj-ea"/>
                <a:cs typeface="+mj-cs"/>
              </a:rPr>
              <a:t>Lessons </a:t>
            </a:r>
            <a:r>
              <a:rPr lang="en-US" sz="4000" dirty="0"/>
              <a:t>and Resources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243F03-B37B-426E-9C79-9D0A221EBB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CA3C-DD22-4BF9-B1B1-D6D0658747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rmAutofit fontScale="55000" lnSpcReduction="20000"/>
          </a:bodyPr>
          <a:lstStyle/>
          <a:p>
            <a:r>
              <a:rPr lang="en-US" sz="3300" dirty="0"/>
              <a:t>High quality</a:t>
            </a:r>
          </a:p>
          <a:p>
            <a:pPr lvl="1"/>
            <a:r>
              <a:rPr lang="en-US" sz="3300" dirty="0"/>
              <a:t>Quality assured by PSHE Association, Sex Education Forum or other </a:t>
            </a:r>
            <a:r>
              <a:rPr lang="en-US" sz="3300" dirty="0" err="1"/>
              <a:t>relvant</a:t>
            </a:r>
            <a:r>
              <a:rPr lang="en-US" sz="3300" dirty="0"/>
              <a:t> body such as the NHS</a:t>
            </a:r>
          </a:p>
          <a:p>
            <a:pPr lvl="1"/>
            <a:r>
              <a:rPr lang="en-US" sz="3300" dirty="0"/>
              <a:t>Bespoke resources produced for Bootham</a:t>
            </a:r>
          </a:p>
          <a:p>
            <a:r>
              <a:rPr lang="en-US" sz="3300" dirty="0"/>
              <a:t>Accurate</a:t>
            </a:r>
          </a:p>
          <a:p>
            <a:r>
              <a:rPr lang="en-US" sz="3300" dirty="0"/>
              <a:t>Age Appropriate</a:t>
            </a:r>
          </a:p>
          <a:p>
            <a:r>
              <a:rPr lang="en-US" sz="3300" dirty="0"/>
              <a:t>Signposting support and further information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2DE7B8-DD4F-400B-8ABC-8D212C024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Lessons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500932-37A2-4700-A3AE-BEF44683D02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Baseline assessment</a:t>
            </a:r>
          </a:p>
          <a:p>
            <a:pPr lvl="1"/>
            <a:r>
              <a:rPr lang="en-US" dirty="0">
                <a:ea typeface="+mn-lt"/>
                <a:cs typeface="+mn-lt"/>
              </a:rPr>
              <a:t>Input into upcoming content</a:t>
            </a:r>
          </a:p>
          <a:p>
            <a:pPr lvl="1"/>
            <a:r>
              <a:rPr lang="en-US" dirty="0">
                <a:ea typeface="+mn-lt"/>
                <a:cs typeface="+mn-lt"/>
              </a:rPr>
              <a:t>Confidence checker</a:t>
            </a:r>
          </a:p>
          <a:p>
            <a:pPr lvl="1"/>
            <a:r>
              <a:rPr lang="en-US" dirty="0" err="1">
                <a:ea typeface="+mn-lt"/>
                <a:cs typeface="+mn-lt"/>
              </a:rPr>
              <a:t>Mindmap</a:t>
            </a:r>
            <a:r>
              <a:rPr lang="en-US" dirty="0">
                <a:ea typeface="+mn-lt"/>
                <a:cs typeface="+mn-lt"/>
              </a:rPr>
              <a:t> of existing knowledge</a:t>
            </a:r>
          </a:p>
          <a:p>
            <a:pPr lvl="1"/>
            <a:r>
              <a:rPr lang="en-US" dirty="0">
                <a:ea typeface="+mn-lt"/>
                <a:cs typeface="+mn-lt"/>
              </a:rPr>
              <a:t>EITAA</a:t>
            </a:r>
          </a:p>
          <a:p>
            <a:pPr lvl="1"/>
            <a:r>
              <a:rPr lang="en-US" dirty="0">
                <a:ea typeface="+mn-lt"/>
                <a:cs typeface="+mn-lt"/>
              </a:rPr>
              <a:t>Discussion statement</a:t>
            </a:r>
          </a:p>
          <a:p>
            <a:r>
              <a:rPr lang="en-US" dirty="0">
                <a:ea typeface="+mn-lt"/>
                <a:cs typeface="+mn-lt"/>
              </a:rPr>
              <a:t>Knowledge Boost</a:t>
            </a:r>
          </a:p>
          <a:p>
            <a:pPr lvl="1"/>
            <a:r>
              <a:rPr lang="en-US" dirty="0">
                <a:ea typeface="+mn-lt"/>
                <a:cs typeface="+mn-lt"/>
              </a:rPr>
              <a:t>Information sheets</a:t>
            </a:r>
          </a:p>
          <a:p>
            <a:pPr lvl="1"/>
            <a:r>
              <a:rPr lang="en-US" dirty="0">
                <a:ea typeface="+mn-lt"/>
                <a:cs typeface="+mn-lt"/>
              </a:rPr>
              <a:t>Videos/documentaries</a:t>
            </a:r>
          </a:p>
          <a:p>
            <a:pPr lvl="1"/>
            <a:r>
              <a:rPr lang="en-US" dirty="0">
                <a:ea typeface="+mn-lt"/>
                <a:cs typeface="+mn-lt"/>
              </a:rPr>
              <a:t>Case studies</a:t>
            </a:r>
          </a:p>
          <a:p>
            <a:pPr lvl="1"/>
            <a:r>
              <a:rPr lang="en-US" dirty="0">
                <a:ea typeface="+mn-lt"/>
                <a:cs typeface="+mn-lt"/>
              </a:rPr>
              <a:t>Peer knowledge</a:t>
            </a:r>
          </a:p>
          <a:p>
            <a:r>
              <a:rPr lang="en-US" dirty="0">
                <a:ea typeface="+mn-lt"/>
                <a:cs typeface="+mn-lt"/>
              </a:rPr>
              <a:t>Reflection, discussion</a:t>
            </a:r>
          </a:p>
          <a:p>
            <a:r>
              <a:rPr lang="en-US" dirty="0">
                <a:ea typeface="+mn-lt"/>
                <a:cs typeface="+mn-lt"/>
              </a:rPr>
              <a:t>Recording</a:t>
            </a:r>
          </a:p>
          <a:p>
            <a:pPr lvl="1"/>
            <a:r>
              <a:rPr lang="en-US" dirty="0">
                <a:ea typeface="+mn-lt"/>
                <a:cs typeface="+mn-lt"/>
              </a:rPr>
              <a:t>Memory lane</a:t>
            </a:r>
          </a:p>
          <a:p>
            <a:pPr lvl="1"/>
            <a:r>
              <a:rPr lang="en-US" dirty="0">
                <a:ea typeface="+mn-lt"/>
                <a:cs typeface="+mn-lt"/>
              </a:rPr>
              <a:t>Revisit baseline assessment</a:t>
            </a:r>
          </a:p>
          <a:p>
            <a:r>
              <a:rPr lang="en-US" dirty="0">
                <a:ea typeface="+mn-lt"/>
                <a:cs typeface="+mn-lt"/>
              </a:rPr>
              <a:t>Questions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99E2F-2165-449F-9909-B3ED4C800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63" y="5176837"/>
            <a:ext cx="1543050" cy="838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403D8D-3670-438A-AF2E-A3B7172C4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1943" y="5253037"/>
            <a:ext cx="113347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713DA2-030C-42F8-B51C-BAE487563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Benefits of RSE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AB53CB-163B-4FA1-8789-67FF3D335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0"/>
            <a:ext cx="3384000" cy="3844800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>
                  <a:alpha val="60000"/>
                </a:schemeClr>
              </a:solidFill>
            </a:endParaRP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465E3363-02AB-4250-AF58-7A1AD54B2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4176" y="-3512"/>
            <a:ext cx="4919184" cy="693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067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86AD8-F547-433B-9B3D-88013480E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Working Together</a:t>
            </a:r>
            <a:endParaRPr lang="en-US" sz="5400"/>
          </a:p>
        </p:txBody>
      </p:sp>
      <p:sp>
        <p:nvSpPr>
          <p:cNvPr id="1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90D17-BF25-43E0-BEEC-0CD7D5CB1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cs typeface="Calibri"/>
              </a:rPr>
              <a:t>Good RSE is a partnership between parents/carers, the school and students.</a:t>
            </a:r>
          </a:p>
          <a:p>
            <a:r>
              <a:rPr lang="en-US" sz="2200">
                <a:cs typeface="Calibri"/>
              </a:rPr>
              <a:t>Schools and parents/carers are repeatedly listed as the top two sources of information for young people when it comes to sex and relationships</a:t>
            </a:r>
          </a:p>
          <a:p>
            <a:endParaRPr lang="en-US" sz="2200">
              <a:cs typeface="Calibri"/>
            </a:endParaRPr>
          </a:p>
        </p:txBody>
      </p:sp>
      <p:pic>
        <p:nvPicPr>
          <p:cNvPr id="4" name="Picture 4" descr="Shape&#10;&#10;Description automatically generated">
            <a:extLst>
              <a:ext uri="{FF2B5EF4-FFF2-40B4-BE49-F238E27FC236}">
                <a16:creationId xmlns:a16="http://schemas.microsoft.com/office/drawing/2014/main" id="{80269689-A8CC-4D1E-BA68-8FAE7C25A9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27" r="13920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4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53077-64EE-4CCE-8AF2-92813C19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RSE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5BC9E-1B53-4C6F-9EF6-4ECEBDD68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“When they’re old enough to know, they’ll ask”</a:t>
            </a:r>
          </a:p>
          <a:p>
            <a:r>
              <a:rPr lang="en-GB" dirty="0"/>
              <a:t>“They’ll work it out”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36CA57-CF69-450C-A4CC-7552F7F6A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62" y="2965159"/>
            <a:ext cx="6381750" cy="3276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FD4024-1388-43A4-8B25-B0A1C30597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163" y="2661415"/>
            <a:ext cx="4019637" cy="267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7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7D2C14-0442-459C-9858-7ACFE0104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  <a:cs typeface="Calibri Light"/>
              </a:rPr>
              <a:t>Withdrawal</a:t>
            </a:r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8062-4EBA-4672-8641-90D5F9068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>
                <a:cs typeface="Calibri"/>
              </a:rPr>
              <a:t>Up until 3 terms before a student turns 16 their parent/carer can withdraw them from sex education</a:t>
            </a:r>
          </a:p>
          <a:p>
            <a:r>
              <a:rPr lang="en-US" sz="1900">
                <a:cs typeface="Calibri"/>
              </a:rPr>
              <a:t>This does not include</a:t>
            </a:r>
          </a:p>
          <a:p>
            <a:pPr lvl="1"/>
            <a:r>
              <a:rPr lang="en-US" sz="1900">
                <a:cs typeface="Calibri"/>
              </a:rPr>
              <a:t>Reproduction as covered in Biology lessons</a:t>
            </a:r>
          </a:p>
          <a:p>
            <a:pPr lvl="1"/>
            <a:r>
              <a:rPr lang="en-US" sz="1900">
                <a:cs typeface="Calibri"/>
              </a:rPr>
              <a:t>Relationships education</a:t>
            </a:r>
          </a:p>
          <a:p>
            <a:pPr lvl="1"/>
            <a:r>
              <a:rPr lang="en-US" sz="1900">
                <a:cs typeface="Calibri"/>
              </a:rPr>
              <a:t>Elements covered in Health Education (eg puberty, personal health checks)</a:t>
            </a:r>
          </a:p>
          <a:p>
            <a:r>
              <a:rPr lang="en-US" sz="1900">
                <a:cs typeface="Calibri"/>
              </a:rPr>
              <a:t>From 3 terms before a student turns 16, the student can opt to return to sex education lessons and alternative provision can be made to cover content missed</a:t>
            </a:r>
          </a:p>
          <a:p>
            <a:r>
              <a:rPr lang="en-US" sz="1900">
                <a:cs typeface="Calibri"/>
              </a:rPr>
              <a:t>To withdraw a student from sex education lessons a request should be made through the Headmaster. Alternative provision will be made for students during those lessons and resources will be made available at home.</a:t>
            </a:r>
          </a:p>
        </p:txBody>
      </p:sp>
    </p:spTree>
    <p:extLst>
      <p:ext uri="{BB962C8B-B14F-4D97-AF65-F5344CB8AC3E}">
        <p14:creationId xmlns:p14="http://schemas.microsoft.com/office/powerpoint/2010/main" val="376793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EF231-7E0D-4BD4-AB39-58976D5F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Reflecting on our 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FF54A-B131-4214-8596-37570B83F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57925" cy="4351338"/>
          </a:xfrm>
        </p:spPr>
        <p:txBody>
          <a:bodyPr/>
          <a:lstStyle/>
          <a:p>
            <a:r>
              <a:rPr lang="en-US" dirty="0" err="1"/>
              <a:t>Menti</a:t>
            </a:r>
            <a:r>
              <a:rPr lang="en-US" dirty="0"/>
              <a:t> </a:t>
            </a:r>
          </a:p>
          <a:p>
            <a:r>
              <a:rPr lang="en-US" dirty="0"/>
              <a:t>For discussion</a:t>
            </a:r>
          </a:p>
          <a:p>
            <a:pPr lvl="1"/>
            <a:r>
              <a:rPr lang="en-US" dirty="0"/>
              <a:t>Was it enough?</a:t>
            </a:r>
          </a:p>
          <a:p>
            <a:pPr lvl="1"/>
            <a:r>
              <a:rPr lang="en-US" dirty="0"/>
              <a:t>What was good?</a:t>
            </a:r>
          </a:p>
          <a:p>
            <a:pPr lvl="1"/>
            <a:r>
              <a:rPr lang="en-US" dirty="0"/>
              <a:t>What was bad?</a:t>
            </a:r>
          </a:p>
          <a:p>
            <a:pPr lvl="1"/>
            <a:r>
              <a:rPr lang="en-US" dirty="0"/>
              <a:t>What might be different for young people now?</a:t>
            </a:r>
          </a:p>
          <a:p>
            <a:pPr lvl="1"/>
            <a:r>
              <a:rPr lang="en-US" dirty="0"/>
              <a:t>What would great PSHE look like for our young people?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F287D0-DB09-464E-9AB7-47E2252A2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633" y="2190969"/>
            <a:ext cx="5957404" cy="332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1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523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RSE Consultation</vt:lpstr>
      <vt:lpstr>What is RSE?</vt:lpstr>
      <vt:lpstr>PSHE and RSE at Bootham</vt:lpstr>
      <vt:lpstr>Lessons and Resources</vt:lpstr>
      <vt:lpstr>Benefits of RSE</vt:lpstr>
      <vt:lpstr>Working Together</vt:lpstr>
      <vt:lpstr>RSE At Home</vt:lpstr>
      <vt:lpstr>Withdrawal</vt:lpstr>
      <vt:lpstr>Reflecting on our RSE</vt:lpstr>
      <vt:lpstr>Padlet: What do you think our young people should know?</vt:lpstr>
      <vt:lpstr>Bootham Curriculum: Schoolrooms</vt:lpstr>
      <vt:lpstr>Bootham Curriculum: Seniors</vt:lpstr>
      <vt:lpstr>PSHE Portal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Steer</dc:creator>
  <cp:lastModifiedBy>Beth Steer</cp:lastModifiedBy>
  <cp:revision>218</cp:revision>
  <dcterms:created xsi:type="dcterms:W3CDTF">2021-11-22T14:46:38Z</dcterms:created>
  <dcterms:modified xsi:type="dcterms:W3CDTF">2021-11-23T13:49:39Z</dcterms:modified>
</cp:coreProperties>
</file>